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8" r:id="rId1"/>
  </p:sldMasterIdLst>
  <p:notesMasterIdLst>
    <p:notesMasterId r:id="rId101"/>
  </p:notesMasterIdLst>
  <p:sldIdLst>
    <p:sldId id="256" r:id="rId2"/>
    <p:sldId id="257" r:id="rId3"/>
    <p:sldId id="342" r:id="rId4"/>
    <p:sldId id="325" r:id="rId5"/>
    <p:sldId id="343" r:id="rId6"/>
    <p:sldId id="258" r:id="rId7"/>
    <p:sldId id="326" r:id="rId8"/>
    <p:sldId id="259" r:id="rId9"/>
    <p:sldId id="327" r:id="rId10"/>
    <p:sldId id="328" r:id="rId11"/>
    <p:sldId id="260" r:id="rId12"/>
    <p:sldId id="329" r:id="rId13"/>
    <p:sldId id="330" r:id="rId14"/>
    <p:sldId id="261" r:id="rId15"/>
    <p:sldId id="331" r:id="rId16"/>
    <p:sldId id="332" r:id="rId17"/>
    <p:sldId id="262" r:id="rId18"/>
    <p:sldId id="333" r:id="rId19"/>
    <p:sldId id="335" r:id="rId20"/>
    <p:sldId id="336" r:id="rId21"/>
    <p:sldId id="263" r:id="rId22"/>
    <p:sldId id="337" r:id="rId23"/>
    <p:sldId id="338" r:id="rId24"/>
    <p:sldId id="339" r:id="rId25"/>
    <p:sldId id="284" r:id="rId26"/>
    <p:sldId id="264" r:id="rId27"/>
    <p:sldId id="340" r:id="rId28"/>
    <p:sldId id="285" r:id="rId29"/>
    <p:sldId id="286" r:id="rId30"/>
    <p:sldId id="341" r:id="rId31"/>
    <p:sldId id="265" r:id="rId32"/>
    <p:sldId id="287" r:id="rId33"/>
    <p:sldId id="288" r:id="rId34"/>
    <p:sldId id="289" r:id="rId35"/>
    <p:sldId id="290" r:id="rId36"/>
    <p:sldId id="291" r:id="rId37"/>
    <p:sldId id="266" r:id="rId38"/>
    <p:sldId id="292" r:id="rId39"/>
    <p:sldId id="293" r:id="rId40"/>
    <p:sldId id="267" r:id="rId41"/>
    <p:sldId id="322" r:id="rId42"/>
    <p:sldId id="294" r:id="rId43"/>
    <p:sldId id="295" r:id="rId44"/>
    <p:sldId id="296" r:id="rId45"/>
    <p:sldId id="297" r:id="rId46"/>
    <p:sldId id="268" r:id="rId47"/>
    <p:sldId id="344" r:id="rId48"/>
    <p:sldId id="323" r:id="rId49"/>
    <p:sldId id="269" r:id="rId50"/>
    <p:sldId id="345" r:id="rId51"/>
    <p:sldId id="346" r:id="rId52"/>
    <p:sldId id="270" r:id="rId53"/>
    <p:sldId id="347" r:id="rId54"/>
    <p:sldId id="349" r:id="rId55"/>
    <p:sldId id="350" r:id="rId56"/>
    <p:sldId id="271" r:id="rId57"/>
    <p:sldId id="351" r:id="rId58"/>
    <p:sldId id="352" r:id="rId59"/>
    <p:sldId id="298" r:id="rId60"/>
    <p:sldId id="299" r:id="rId61"/>
    <p:sldId id="300" r:id="rId62"/>
    <p:sldId id="301" r:id="rId63"/>
    <p:sldId id="302" r:id="rId64"/>
    <p:sldId id="303" r:id="rId65"/>
    <p:sldId id="353" r:id="rId66"/>
    <p:sldId id="304" r:id="rId67"/>
    <p:sldId id="354" r:id="rId68"/>
    <p:sldId id="355" r:id="rId69"/>
    <p:sldId id="305" r:id="rId70"/>
    <p:sldId id="306" r:id="rId71"/>
    <p:sldId id="307" r:id="rId72"/>
    <p:sldId id="272" r:id="rId73"/>
    <p:sldId id="356" r:id="rId74"/>
    <p:sldId id="308" r:id="rId75"/>
    <p:sldId id="274" r:id="rId76"/>
    <p:sldId id="357" r:id="rId77"/>
    <p:sldId id="311" r:id="rId78"/>
    <p:sldId id="310" r:id="rId79"/>
    <p:sldId id="275" r:id="rId80"/>
    <p:sldId id="313" r:id="rId81"/>
    <p:sldId id="314" r:id="rId82"/>
    <p:sldId id="312" r:id="rId83"/>
    <p:sldId id="316" r:id="rId84"/>
    <p:sldId id="315" r:id="rId85"/>
    <p:sldId id="276" r:id="rId86"/>
    <p:sldId id="318" r:id="rId87"/>
    <p:sldId id="319" r:id="rId88"/>
    <p:sldId id="317" r:id="rId89"/>
    <p:sldId id="320" r:id="rId90"/>
    <p:sldId id="321" r:id="rId91"/>
    <p:sldId id="277" r:id="rId92"/>
    <p:sldId id="358" r:id="rId93"/>
    <p:sldId id="278" r:id="rId94"/>
    <p:sldId id="279" r:id="rId95"/>
    <p:sldId id="280" r:id="rId96"/>
    <p:sldId id="281" r:id="rId97"/>
    <p:sldId id="282" r:id="rId98"/>
    <p:sldId id="283" r:id="rId99"/>
    <p:sldId id="324" r:id="rId10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33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51" d="100"/>
          <a:sy n="51" d="100"/>
        </p:scale>
        <p:origin x="-55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A521F5-F775-4F80-AB5C-B0548F652E37}" type="datetimeFigureOut">
              <a:rPr lang="id-ID" smtClean="0"/>
              <a:pPr/>
              <a:t>12/01/2017</a:t>
            </a:fld>
            <a:endParaRPr lang="id-ID"/>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B57672-009A-4EF2-A66F-C5D24CD5B13D}"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CEB57672-009A-4EF2-A66F-C5D24CD5B13D}" type="slidenum">
              <a:rPr lang="id-ID" smtClean="0"/>
              <a:pPr/>
              <a:t>93</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56798" y="6210301"/>
            <a:ext cx="990599" cy="304799"/>
          </a:xfrm>
        </p:spPr>
        <p:txBody>
          <a:bodyPr/>
          <a:lstStyle/>
          <a:p>
            <a:fld id="{6BBED7EF-1057-4EF8-BD30-5F126EF958C1}" type="datetime1">
              <a:rPr lang="id-ID" smtClean="0"/>
              <a:pPr/>
              <a:t>12/01/2017</a:t>
            </a:fld>
            <a:endParaRPr lang="en-US" dirty="0"/>
          </a:p>
        </p:txBody>
      </p:sp>
      <p:sp>
        <p:nvSpPr>
          <p:cNvPr id="5" name="Footer Placeholder 4"/>
          <p:cNvSpPr>
            <a:spLocks noGrp="1"/>
          </p:cNvSpPr>
          <p:nvPr>
            <p:ph type="ftr" sz="quarter" idx="11"/>
          </p:nvPr>
        </p:nvSpPr>
        <p:spPr>
          <a:xfrm>
            <a:off x="4597937" y="6268749"/>
            <a:ext cx="3859795" cy="304801"/>
          </a:xfrm>
        </p:spPr>
        <p:txBody>
          <a:bodyPr/>
          <a:lstStyle/>
          <a:p>
            <a:r>
              <a:rPr lang="en-US" smtClean="0"/>
              <a:t>Pendampingan Pengisian Borang AIPT KEMENKES 2016</a:t>
            </a:r>
            <a:endParaRPr lang="en-US" dirty="0"/>
          </a:p>
        </p:txBody>
      </p:sp>
      <p:sp>
        <p:nvSpPr>
          <p:cNvPr id="6" name="Slide Number Placeholder 5"/>
          <p:cNvSpPr>
            <a:spLocks noGrp="1"/>
          </p:cNvSpPr>
          <p:nvPr>
            <p:ph type="sldNum" sz="quarter" idx="12"/>
          </p:nvPr>
        </p:nvSpPr>
        <p:spPr>
          <a:xfrm>
            <a:off x="11075871" y="5912892"/>
            <a:ext cx="838199" cy="767687"/>
          </a:xfrm>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3245149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CAF5F-32E5-41D3-B726-224257BADFD8}" type="datetime1">
              <a:rPr lang="id-ID" smtClean="0"/>
              <a:pPr/>
              <a:t>12/01/2017</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Slide Number Placeholder 6"/>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2366659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8B2275-382E-4B00-B1DA-7875AF776952}"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1582890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E11846-4D40-4416-96ED-93831C809EA6}"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3974910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D87040-3D45-4E99-AA98-683A61ED928C}"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2081563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479EBDA-A6DB-4912-B502-B1802E382983}" type="datetime1">
              <a:rPr lang="id-ID" smtClean="0"/>
              <a:pPr/>
              <a:t>12/01/2017</a:t>
            </a:fld>
            <a:endParaRPr lang="en-US"/>
          </a:p>
        </p:txBody>
      </p:sp>
      <p:sp>
        <p:nvSpPr>
          <p:cNvPr id="4"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690037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1019ED2-2AE0-4855-B90F-5D33B40CE663}" type="datetime1">
              <a:rPr lang="id-ID" smtClean="0"/>
              <a:pPr/>
              <a:t>12/01/2017</a:t>
            </a:fld>
            <a:endParaRPr lang="en-US"/>
          </a:p>
        </p:txBody>
      </p:sp>
      <p:sp>
        <p:nvSpPr>
          <p:cNvPr id="4"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32311944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34A1DC-6FA0-4B10-81B4-381961E3BE36}"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2203754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1C21A9-990C-48D3-86F3-6BD2C684B393}"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1851354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315603" y="6376349"/>
            <a:ext cx="990599" cy="304799"/>
          </a:xfrm>
        </p:spPr>
        <p:txBody>
          <a:bodyPr/>
          <a:lstStyle/>
          <a:p>
            <a:fld id="{F18A50BE-E1DA-4B9B-B016-152F9520BE43}" type="datetime1">
              <a:rPr lang="id-ID" smtClean="0"/>
              <a:pPr/>
              <a:t>12/01/2017</a:t>
            </a:fld>
            <a:endParaRPr lang="en-US"/>
          </a:p>
        </p:txBody>
      </p:sp>
      <p:sp>
        <p:nvSpPr>
          <p:cNvPr id="5" name="Footer Placeholder 4"/>
          <p:cNvSpPr>
            <a:spLocks noGrp="1"/>
          </p:cNvSpPr>
          <p:nvPr>
            <p:ph type="ftr" sz="quarter" idx="11"/>
          </p:nvPr>
        </p:nvSpPr>
        <p:spPr>
          <a:xfrm>
            <a:off x="4284038" y="6377930"/>
            <a:ext cx="3859795" cy="304801"/>
          </a:xfrm>
        </p:spPr>
        <p:txBody>
          <a:bodyPr/>
          <a:lstStyle/>
          <a:p>
            <a:r>
              <a:rPr lang="en-US" dirty="0" err="1" smtClean="0"/>
              <a:t>Pendampingan</a:t>
            </a:r>
            <a:r>
              <a:rPr lang="en-US" dirty="0" smtClean="0"/>
              <a:t> </a:t>
            </a:r>
            <a:r>
              <a:rPr lang="en-US" dirty="0" err="1" smtClean="0"/>
              <a:t>Pengisian</a:t>
            </a:r>
            <a:r>
              <a:rPr lang="en-US" dirty="0" smtClean="0"/>
              <a:t> </a:t>
            </a:r>
            <a:r>
              <a:rPr lang="en-US" dirty="0" err="1" smtClean="0"/>
              <a:t>Borang</a:t>
            </a:r>
            <a:r>
              <a:rPr lang="en-US" dirty="0" smtClean="0"/>
              <a:t> AIPT KEMENKES 2016</a:t>
            </a:r>
            <a:endParaRPr lang="en-US" dirty="0"/>
          </a:p>
        </p:txBody>
      </p:sp>
      <p:sp>
        <p:nvSpPr>
          <p:cNvPr id="6" name="Slide Number Placeholder 5"/>
          <p:cNvSpPr>
            <a:spLocks noGrp="1"/>
          </p:cNvSpPr>
          <p:nvPr>
            <p:ph type="sldNum" sz="quarter" idx="12"/>
          </p:nvPr>
        </p:nvSpPr>
        <p:spPr>
          <a:xfrm>
            <a:off x="11034928" y="5918606"/>
            <a:ext cx="838199" cy="767687"/>
          </a:xfrm>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4018445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D1D7C5-2E15-4655-9A6E-0F003D568339}" type="datetime1">
              <a:rPr lang="id-ID" smtClean="0"/>
              <a:pPr/>
              <a:t>12/01/2017</a:t>
            </a:fld>
            <a:endParaRPr lang="en-US"/>
          </a:p>
        </p:txBody>
      </p:sp>
      <p:sp>
        <p:nvSpPr>
          <p:cNvPr id="5" name="Footer Placeholder 4"/>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5"/>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286700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C5888A-6F0E-4060-B971-D522194C1EB1}" type="datetime1">
              <a:rPr lang="id-ID" smtClean="0"/>
              <a:pPr/>
              <a:t>12/01/2017</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Slide Number Placeholder 6"/>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3803181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24D1D9-1588-4EAE-BBC5-21FE20CE106B}" type="datetime1">
              <a:rPr lang="id-ID" smtClean="0"/>
              <a:pPr/>
              <a:t>12/01/2017</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Slide Number Placeholder 8"/>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136416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C0639A3-DF3B-4354-A912-3EB143611048}" type="datetime1">
              <a:rPr lang="id-ID" smtClean="0"/>
              <a:pPr/>
              <a:t>12/01/2017</a:t>
            </a:fld>
            <a:endParaRPr lang="en-US"/>
          </a:p>
        </p:txBody>
      </p:sp>
      <p:sp>
        <p:nvSpPr>
          <p:cNvPr id="5" name="Footer Placeholder 3"/>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4"/>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148268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151217">
            <a:off x="656797" y="6362701"/>
            <a:ext cx="990599" cy="304799"/>
          </a:xfrm>
        </p:spPr>
        <p:txBody>
          <a:bodyPr/>
          <a:lstStyle/>
          <a:p>
            <a:fld id="{00F558BC-0E2E-448B-AD7E-799365218169}" type="datetime1">
              <a:rPr lang="id-ID" smtClean="0"/>
              <a:pPr/>
              <a:t>12/01/2017</a:t>
            </a:fld>
            <a:endParaRPr lang="en-US" dirty="0"/>
          </a:p>
        </p:txBody>
      </p:sp>
      <p:sp>
        <p:nvSpPr>
          <p:cNvPr id="5" name="Footer Placeholder 2"/>
          <p:cNvSpPr>
            <a:spLocks noGrp="1"/>
          </p:cNvSpPr>
          <p:nvPr>
            <p:ph type="ftr" sz="quarter" idx="11"/>
          </p:nvPr>
        </p:nvSpPr>
        <p:spPr>
          <a:xfrm>
            <a:off x="4775358" y="6350634"/>
            <a:ext cx="3859795" cy="304801"/>
          </a:xfrm>
        </p:spPr>
        <p:txBody>
          <a:bodyPr/>
          <a:lstStyle/>
          <a:p>
            <a:r>
              <a:rPr lang="en-US" smtClean="0"/>
              <a:t>Pendampingan Pengisian Borang AIPT KEMENKES 2016</a:t>
            </a:r>
            <a:endParaRPr lang="en-US"/>
          </a:p>
        </p:txBody>
      </p:sp>
      <p:sp>
        <p:nvSpPr>
          <p:cNvPr id="6" name="Slide Number Placeholder 3"/>
          <p:cNvSpPr>
            <a:spLocks noGrp="1"/>
          </p:cNvSpPr>
          <p:nvPr>
            <p:ph type="sldNum" sz="quarter" idx="12"/>
          </p:nvPr>
        </p:nvSpPr>
        <p:spPr>
          <a:xfrm>
            <a:off x="11062224" y="6032310"/>
            <a:ext cx="674851" cy="585745"/>
          </a:xfrm>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34339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DA8998A-4BBA-4650-A1D5-85A8CC04AE20}" type="datetime1">
              <a:rPr lang="id-ID" smtClean="0"/>
              <a:pPr/>
              <a:t>12/01/2017</a:t>
            </a:fld>
            <a:endParaRPr lang="en-US"/>
          </a:p>
        </p:txBody>
      </p:sp>
      <p:sp>
        <p:nvSpPr>
          <p:cNvPr id="5"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6" name="Slide Number Placeholder 6"/>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65329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BE867D-7EF6-49AD-8258-292ACFFF052A}" type="datetime1">
              <a:rPr lang="id-ID" smtClean="0"/>
              <a:pPr/>
              <a:t>12/01/2017</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Slide Number Placeholder 6"/>
          <p:cNvSpPr>
            <a:spLocks noGrp="1"/>
          </p:cNvSpPr>
          <p:nvPr>
            <p:ph type="sldNum" sz="quarter" idx="12"/>
          </p:nvPr>
        </p:nvSpPr>
        <p:spPr/>
        <p:txBody>
          <a:body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131493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F5B4026-5ECD-46EF-9837-BC966E0232FE}" type="datetime1">
              <a:rPr lang="id-ID" smtClean="0"/>
              <a:pPr/>
              <a:t>12/01/2017</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Pendampingan Pengisian Borang AIPT KEMENKES 2016</a:t>
            </a:r>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173A9D0-1A36-4B24-B117-D76BD841B7CF}" type="slidenum">
              <a:rPr lang="en-US" smtClean="0"/>
              <a:pPr/>
              <a:t>‹#›</a:t>
            </a:fld>
            <a:endParaRPr lang="en-US"/>
          </a:p>
        </p:txBody>
      </p:sp>
    </p:spTree>
    <p:extLst>
      <p:ext uri="{BB962C8B-B14F-4D97-AF65-F5344CB8AC3E}">
        <p14:creationId xmlns="" xmlns:p14="http://schemas.microsoft.com/office/powerpoint/2010/main" val="2885365969"/>
      </p:ext>
    </p:extLst>
  </p:cSld>
  <p:clrMap bg1="dk1" tx1="lt1" bg2="dk2" tx2="lt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 id="2147483880" r:id="rId12"/>
    <p:sldLayoutId id="2147483881" r:id="rId13"/>
    <p:sldLayoutId id="2147483882" r:id="rId14"/>
    <p:sldLayoutId id="2147483883" r:id="rId15"/>
    <p:sldLayoutId id="2147483884" r:id="rId16"/>
    <p:sldLayoutId id="2147483885" r:id="rId17"/>
  </p:sldLayoutIdLst>
  <p:hf hdr="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hyperlink" Target="mailto:jamasri@ugm.ac.id"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0991" y="2556163"/>
            <a:ext cx="8825658" cy="3622964"/>
          </a:xfrm>
        </p:spPr>
        <p:txBody>
          <a:bodyPr>
            <a:normAutofit fontScale="90000"/>
          </a:bodyPr>
          <a:lstStyle/>
          <a:p>
            <a:r>
              <a:rPr lang="id-ID" sz="4400" b="1" dirty="0" smtClean="0"/>
              <a:t>WORKSHOP</a:t>
            </a:r>
            <a:br>
              <a:rPr lang="id-ID" sz="4400" b="1" dirty="0" smtClean="0"/>
            </a:br>
            <a:r>
              <a:rPr lang="id-ID" sz="4400" b="1" dirty="0" smtClean="0"/>
              <a:t>PENDAMPINGAN PENGISIAN </a:t>
            </a:r>
            <a:r>
              <a:rPr lang="en-US" sz="4400" b="1" dirty="0" smtClean="0"/>
              <a:t>BORANG AKREDITASI INSTITUSI PERGURUAN TINGGI</a:t>
            </a:r>
            <a:r>
              <a:rPr lang="id-ID" sz="4400" b="1" dirty="0" smtClean="0"/>
              <a:t> (AIPT)</a:t>
            </a:r>
            <a:br>
              <a:rPr lang="id-ID" sz="4400" b="1" dirty="0" smtClean="0"/>
            </a:br>
            <a:r>
              <a:rPr lang="id-ID" sz="4400" b="1" dirty="0" smtClean="0"/>
              <a:t/>
            </a:r>
            <a:br>
              <a:rPr lang="id-ID" sz="4400" b="1" dirty="0" smtClean="0"/>
            </a:br>
            <a:r>
              <a:rPr lang="id-ID" sz="2700" b="1" dirty="0" smtClean="0"/>
              <a:t>oleh: </a:t>
            </a:r>
            <a:br>
              <a:rPr lang="id-ID" sz="2700" b="1" dirty="0" smtClean="0"/>
            </a:br>
            <a:r>
              <a:rPr lang="id-ID" sz="2700" b="1" dirty="0" smtClean="0"/>
              <a:t>Prof. Ir. Jamasri, Ph.D.</a:t>
            </a:r>
            <a:br>
              <a:rPr lang="id-ID" sz="2700" b="1" dirty="0" smtClean="0"/>
            </a:br>
            <a:r>
              <a:rPr lang="id-ID" sz="2700" b="1" dirty="0" smtClean="0"/>
              <a:t>ASESOR BAN PT</a:t>
            </a:r>
            <a:br>
              <a:rPr lang="id-ID" sz="2700" b="1" dirty="0" smtClean="0"/>
            </a:br>
            <a:r>
              <a:rPr lang="id-ID" sz="2700" b="1" dirty="0" smtClean="0"/>
              <a:t>Departemen Teknik Mesin dan Industri</a:t>
            </a:r>
            <a:br>
              <a:rPr lang="id-ID" sz="2700" b="1" dirty="0" smtClean="0"/>
            </a:br>
            <a:r>
              <a:rPr lang="id-ID" sz="2700" b="1" dirty="0" smtClean="0"/>
              <a:t>Fakutas Teknik UGM</a:t>
            </a:r>
            <a:br>
              <a:rPr lang="id-ID" sz="2700" b="1" dirty="0" smtClean="0"/>
            </a:br>
            <a:r>
              <a:rPr lang="id-ID" sz="2700" b="1" dirty="0" smtClean="0">
                <a:solidFill>
                  <a:srgbClr val="FFFF00"/>
                </a:solidFill>
              </a:rPr>
              <a:t>email: jamasri@ugm.ac.id</a:t>
            </a:r>
            <a:endParaRPr lang="en-US" sz="2700" b="1" dirty="0">
              <a:solidFill>
                <a:srgbClr val="FFFF00"/>
              </a:solidFill>
            </a:endParaRPr>
          </a:p>
        </p:txBody>
      </p:sp>
      <p:sp>
        <p:nvSpPr>
          <p:cNvPr id="5" name="Slide Number Placeholder 4"/>
          <p:cNvSpPr>
            <a:spLocks noGrp="1"/>
          </p:cNvSpPr>
          <p:nvPr>
            <p:ph type="sldNum" sz="quarter" idx="12"/>
          </p:nvPr>
        </p:nvSpPr>
        <p:spPr/>
        <p:txBody>
          <a:bodyPr/>
          <a:lstStyle/>
          <a:p>
            <a:fld id="{F173A9D0-1A36-4B24-B117-D76BD841B7CF}"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dirty="0"/>
          </a:p>
        </p:txBody>
      </p:sp>
      <p:sp>
        <p:nvSpPr>
          <p:cNvPr id="7" name="Date Placeholder 6"/>
          <p:cNvSpPr>
            <a:spLocks noGrp="1"/>
          </p:cNvSpPr>
          <p:nvPr>
            <p:ph type="dt" sz="half" idx="10"/>
          </p:nvPr>
        </p:nvSpPr>
        <p:spPr/>
        <p:txBody>
          <a:bodyPr/>
          <a:lstStyle/>
          <a:p>
            <a:fld id="{629A5BB4-C7F2-4A18-9CDC-7C0F4D816A4C}" type="datetime1">
              <a:rPr lang="id-ID" smtClean="0"/>
              <a:pPr/>
              <a:t>12/01/2017</a:t>
            </a:fld>
            <a:endParaRPr lang="en-US" dirty="0"/>
          </a:p>
        </p:txBody>
      </p:sp>
    </p:spTree>
    <p:extLst>
      <p:ext uri="{BB962C8B-B14F-4D97-AF65-F5344CB8AC3E}">
        <p14:creationId xmlns="" xmlns:p14="http://schemas.microsoft.com/office/powerpoint/2010/main" val="6563158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9425"/>
            <a:ext cx="10515600" cy="5746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698500" y="1270000"/>
            <a:ext cx="10515600" cy="5326063"/>
          </a:xfrm>
        </p:spPr>
        <p:txBody>
          <a:bodyPr>
            <a:noAutofit/>
          </a:bodyPr>
          <a:lstStyle/>
          <a:p>
            <a:pPr marL="914400" indent="-914400">
              <a:buNone/>
            </a:pPr>
            <a:r>
              <a:rPr lang="en-US" sz="2600" dirty="0" smtClean="0">
                <a:solidFill>
                  <a:schemeClr val="tx1"/>
                </a:solidFill>
              </a:rPr>
              <a:t>2.3.1. </a:t>
            </a:r>
            <a:r>
              <a:rPr lang="id-ID" sz="2800" dirty="0" smtClean="0"/>
              <a:t>Jelaskan sistem pengelolaan institusi perguruan tinggi serta dokumen pendukungnya (jelaskan unit / bagian / lembaga yang berperan dalam setiap fungsi pengelolaan serta proses pengambilan keputusan)</a:t>
            </a:r>
            <a:endParaRPr lang="id-ID" sz="2600" dirty="0" smtClean="0">
              <a:solidFill>
                <a:schemeClr val="tx1"/>
              </a:solidFill>
            </a:endParaRPr>
          </a:p>
          <a:p>
            <a:pPr marL="1441450" lvl="0" indent="-541338">
              <a:buFont typeface="+mj-lt"/>
              <a:buAutoNum type="alphaLcPeriod"/>
            </a:pPr>
            <a:r>
              <a:rPr lang="en-US" sz="2800" dirty="0" err="1" smtClean="0">
                <a:solidFill>
                  <a:srgbClr val="FFFF00"/>
                </a:solidFill>
              </a:rPr>
              <a:t>Berikan</a:t>
            </a:r>
            <a:r>
              <a:rPr lang="en-US" sz="2800" dirty="0" smtClean="0">
                <a:solidFill>
                  <a:srgbClr val="FFFF00"/>
                </a:solidFill>
              </a:rPr>
              <a:t> </a:t>
            </a:r>
            <a:r>
              <a:rPr lang="en-US" sz="2800" dirty="0" err="1" smtClean="0">
                <a:solidFill>
                  <a:srgbClr val="FFFF00"/>
                </a:solidFill>
              </a:rPr>
              <a:t>penjelasan</a:t>
            </a:r>
            <a:r>
              <a:rPr lang="en-US" sz="2800" dirty="0" smtClean="0">
                <a:solidFill>
                  <a:srgbClr val="FFFF00"/>
                </a:solidFill>
              </a:rPr>
              <a:t> </a:t>
            </a:r>
            <a:r>
              <a:rPr lang="en-US" sz="2800" dirty="0" err="1" smtClean="0">
                <a:solidFill>
                  <a:srgbClr val="FFFF00"/>
                </a:solidFill>
              </a:rPr>
              <a:t>bahwa</a:t>
            </a:r>
            <a:r>
              <a:rPr lang="en-US" sz="2800" dirty="0" smtClean="0">
                <a:solidFill>
                  <a:srgbClr val="FFFF00"/>
                </a:solidFill>
              </a:rPr>
              <a:t> </a:t>
            </a:r>
            <a:r>
              <a:rPr lang="en-US" sz="2800" dirty="0" err="1" smtClean="0">
                <a:solidFill>
                  <a:srgbClr val="FFFF00"/>
                </a:solidFill>
              </a:rPr>
              <a:t>pengelolaan</a:t>
            </a:r>
            <a:r>
              <a:rPr lang="en-US" sz="2800" dirty="0" smtClean="0">
                <a:solidFill>
                  <a:srgbClr val="FFFF00"/>
                </a:solidFill>
              </a:rPr>
              <a:t> </a:t>
            </a:r>
            <a:r>
              <a:rPr lang="en-US" sz="2800" dirty="0" err="1" smtClean="0">
                <a:solidFill>
                  <a:srgbClr val="FFFF00"/>
                </a:solidFill>
              </a:rPr>
              <a:t>PTdilaksanakan</a:t>
            </a:r>
            <a:r>
              <a:rPr lang="en-US" sz="2800" dirty="0" smtClean="0">
                <a:solidFill>
                  <a:srgbClr val="FFFF00"/>
                </a:solidFill>
              </a:rPr>
              <a:t> </a:t>
            </a:r>
            <a:r>
              <a:rPr lang="en-US" sz="2800" dirty="0" err="1" smtClean="0">
                <a:solidFill>
                  <a:srgbClr val="FFFF00"/>
                </a:solidFill>
              </a:rPr>
              <a:t>secara</a:t>
            </a:r>
            <a:r>
              <a:rPr lang="en-US" sz="2800" dirty="0" smtClean="0">
                <a:solidFill>
                  <a:srgbClr val="FFFF00"/>
                </a:solidFill>
              </a:rPr>
              <a:t> </a:t>
            </a:r>
            <a:r>
              <a:rPr lang="en-US" sz="2800" dirty="0" err="1" smtClean="0">
                <a:solidFill>
                  <a:srgbClr val="FFFF00"/>
                </a:solidFill>
              </a:rPr>
              <a:t>efektif</a:t>
            </a:r>
            <a:r>
              <a:rPr lang="en-US" sz="2800" dirty="0" smtClean="0">
                <a:solidFill>
                  <a:srgbClr val="FFFF00"/>
                </a:solidFill>
              </a:rPr>
              <a:t> </a:t>
            </a:r>
            <a:r>
              <a:rPr lang="en-US" sz="2800" dirty="0" err="1" smtClean="0">
                <a:solidFill>
                  <a:srgbClr val="FFFF00"/>
                </a:solidFill>
              </a:rPr>
              <a:t>untuk</a:t>
            </a:r>
            <a:r>
              <a:rPr lang="en-US" sz="2800" dirty="0" smtClean="0">
                <a:solidFill>
                  <a:srgbClr val="FFFF00"/>
                </a:solidFill>
              </a:rPr>
              <a:t> </a:t>
            </a:r>
            <a:r>
              <a:rPr lang="en-US" sz="2800" dirty="0" err="1" smtClean="0">
                <a:solidFill>
                  <a:srgbClr val="FFFF00"/>
                </a:solidFill>
              </a:rPr>
              <a:t>mewujudkan</a:t>
            </a:r>
            <a:r>
              <a:rPr lang="en-US" sz="2800" dirty="0" smtClean="0">
                <a:solidFill>
                  <a:srgbClr val="FFFF00"/>
                </a:solidFill>
              </a:rPr>
              <a:t> </a:t>
            </a:r>
            <a:r>
              <a:rPr lang="en-US" sz="2800" dirty="0" err="1" smtClean="0">
                <a:solidFill>
                  <a:srgbClr val="FFFF00"/>
                </a:solidFill>
              </a:rPr>
              <a:t>visi</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melaksanakan</a:t>
            </a:r>
            <a:r>
              <a:rPr lang="en-US" sz="2800" dirty="0" smtClean="0">
                <a:solidFill>
                  <a:srgbClr val="FFFF00"/>
                </a:solidFill>
              </a:rPr>
              <a:t> </a:t>
            </a:r>
            <a:r>
              <a:rPr lang="en-US" sz="2800" dirty="0" err="1" smtClean="0">
                <a:solidFill>
                  <a:srgbClr val="FFFF00"/>
                </a:solidFill>
              </a:rPr>
              <a:t>misi</a:t>
            </a:r>
            <a:r>
              <a:rPr lang="en-US" sz="2800" dirty="0" smtClean="0">
                <a:solidFill>
                  <a:srgbClr val="FFFF00"/>
                </a:solidFill>
              </a:rPr>
              <a:t> PT</a:t>
            </a:r>
            <a:r>
              <a:rPr lang="id-ID" sz="2800" dirty="0" smtClean="0">
                <a:solidFill>
                  <a:srgbClr val="FFFF00"/>
                </a:solidFill>
              </a:rPr>
              <a:t> yang mencakup </a:t>
            </a:r>
            <a:r>
              <a:rPr lang="id-ID" sz="2800" i="1" dirty="0" smtClean="0">
                <a:solidFill>
                  <a:srgbClr val="FFFF00"/>
                </a:solidFill>
              </a:rPr>
              <a:t>planning, organizing</a:t>
            </a:r>
            <a:r>
              <a:rPr lang="id-ID" sz="2800" dirty="0" smtClean="0">
                <a:solidFill>
                  <a:srgbClr val="FFFF00"/>
                </a:solidFill>
              </a:rPr>
              <a:t>, </a:t>
            </a:r>
            <a:r>
              <a:rPr lang="id-ID" sz="2800" i="1" dirty="0" smtClean="0">
                <a:solidFill>
                  <a:srgbClr val="FFFF00"/>
                </a:solidFill>
              </a:rPr>
              <a:t>staffing, leading, </a:t>
            </a:r>
            <a:r>
              <a:rPr lang="id-ID" sz="2800" dirty="0" smtClean="0">
                <a:solidFill>
                  <a:srgbClr val="FFFF00"/>
                </a:solidFill>
              </a:rPr>
              <a:t>dan</a:t>
            </a:r>
            <a:r>
              <a:rPr lang="id-ID" sz="2800" i="1" dirty="0" smtClean="0">
                <a:solidFill>
                  <a:srgbClr val="FFFF00"/>
                </a:solidFill>
              </a:rPr>
              <a:t> controlling</a:t>
            </a:r>
            <a:endParaRPr lang="id-ID" sz="2800" dirty="0" smtClean="0">
              <a:solidFill>
                <a:srgbClr val="FFFF00"/>
              </a:solidFill>
            </a:endParaRPr>
          </a:p>
          <a:p>
            <a:pPr marL="1441450" lvl="0" indent="-541338">
              <a:buFont typeface="+mj-lt"/>
              <a:buAutoNum type="alphaLcPeriod"/>
            </a:pPr>
            <a:r>
              <a:rPr lang="en-US" sz="2800" dirty="0" err="1" smtClean="0">
                <a:solidFill>
                  <a:srgbClr val="FFFF00"/>
                </a:solidFill>
              </a:rPr>
              <a:t>Dokumen</a:t>
            </a:r>
            <a:r>
              <a:rPr lang="en-US" sz="2800" dirty="0" smtClean="0">
                <a:solidFill>
                  <a:srgbClr val="FFFF00"/>
                </a:solidFill>
              </a:rPr>
              <a:t> </a:t>
            </a:r>
            <a:r>
              <a:rPr lang="en-US" sz="2800" dirty="0" err="1" smtClean="0">
                <a:solidFill>
                  <a:srgbClr val="FFFF00"/>
                </a:solidFill>
              </a:rPr>
              <a:t>pendukung</a:t>
            </a:r>
            <a:endParaRPr lang="id-ID" sz="2800" dirty="0" smtClean="0">
              <a:solidFill>
                <a:srgbClr val="FFFF00"/>
              </a:solidFill>
            </a:endParaRPr>
          </a:p>
          <a:p>
            <a:pPr marL="914400" indent="-914400">
              <a:buNone/>
            </a:pPr>
            <a:endParaRPr lang="id-ID" sz="2600" dirty="0" smtClean="0"/>
          </a:p>
        </p:txBody>
      </p:sp>
      <p:sp>
        <p:nvSpPr>
          <p:cNvPr id="6" name="Slide Number Placeholder 5"/>
          <p:cNvSpPr>
            <a:spLocks noGrp="1"/>
          </p:cNvSpPr>
          <p:nvPr>
            <p:ph type="sldNum" sz="quarter" idx="12"/>
          </p:nvPr>
        </p:nvSpPr>
        <p:spPr/>
        <p:txBody>
          <a:bodyPr/>
          <a:lstStyle/>
          <a:p>
            <a:fld id="{F173A9D0-1A36-4B24-B117-D76BD841B7CF}" type="slidenum">
              <a:rPr lang="en-US" smtClean="0"/>
              <a:pPr/>
              <a:t>10</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2030EED6-A359-46F7-90EA-A8DE358591F9}" type="datetime1">
              <a:rPr lang="id-ID" smtClean="0"/>
              <a:pPr/>
              <a:t>12/01/2017</a:t>
            </a:fld>
            <a:endParaRPr lang="en-US"/>
          </a:p>
        </p:txBody>
      </p:sp>
    </p:spTree>
    <p:extLst>
      <p:ext uri="{BB962C8B-B14F-4D97-AF65-F5344CB8AC3E}">
        <p14:creationId xmlns="" xmlns:p14="http://schemas.microsoft.com/office/powerpoint/2010/main" val="3122552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492125"/>
            <a:ext cx="10515600" cy="4603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838200" y="1320800"/>
            <a:ext cx="10515600" cy="5211763"/>
          </a:xfrm>
        </p:spPr>
        <p:txBody>
          <a:bodyPr>
            <a:noAutofit/>
          </a:bodyPr>
          <a:lstStyle/>
          <a:p>
            <a:pPr marL="914400" indent="-914400">
              <a:buNone/>
            </a:pPr>
            <a:r>
              <a:rPr lang="en-US" sz="2600" dirty="0" smtClean="0"/>
              <a:t>2.3.2. </a:t>
            </a:r>
            <a:r>
              <a:rPr lang="id-ID" sz="2800" dirty="0" smtClean="0"/>
              <a:t>Jelaskan program peningkatan kompetensi manajerial untuk menjamin proses pengelolaan yang efektif dan efisien di setiap unit</a:t>
            </a:r>
            <a:endParaRPr lang="id-ID" sz="2600" dirty="0" smtClean="0"/>
          </a:p>
          <a:p>
            <a:pPr marL="914400" indent="-914400">
              <a:buNone/>
            </a:pPr>
            <a:endParaRPr lang="id-ID" sz="2600" dirty="0" smtClean="0"/>
          </a:p>
          <a:p>
            <a:pPr marL="1443038" lvl="0" indent="-514350">
              <a:spcBef>
                <a:spcPts val="0"/>
              </a:spcBef>
              <a:buFont typeface="+mj-lt"/>
              <a:buAutoNum type="alphaLcPeriod"/>
            </a:pPr>
            <a:r>
              <a:rPr lang="en-US" sz="2800" dirty="0" err="1" smtClean="0">
                <a:solidFill>
                  <a:srgbClr val="FFFF00"/>
                </a:solidFill>
              </a:rPr>
              <a:t>Rancangan</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analisis</a:t>
            </a:r>
            <a:r>
              <a:rPr lang="en-US" sz="2800" dirty="0" smtClean="0">
                <a:solidFill>
                  <a:srgbClr val="FFFF00"/>
                </a:solidFill>
              </a:rPr>
              <a:t> </a:t>
            </a:r>
            <a:r>
              <a:rPr lang="en-US" sz="2800" dirty="0" err="1" smtClean="0">
                <a:solidFill>
                  <a:srgbClr val="FFFF00"/>
                </a:solidFill>
              </a:rPr>
              <a:t>jabatan</a:t>
            </a:r>
            <a:r>
              <a:rPr lang="en-US" sz="2800" dirty="0" smtClean="0">
                <a:solidFill>
                  <a:srgbClr val="FFFF00"/>
                </a:solidFill>
              </a:rPr>
              <a:t>,</a:t>
            </a:r>
            <a:endParaRPr lang="id-ID" sz="2800" dirty="0" smtClean="0">
              <a:solidFill>
                <a:srgbClr val="FFFF00"/>
              </a:solidFill>
            </a:endParaRPr>
          </a:p>
          <a:p>
            <a:pPr marL="1443038" lvl="0" indent="-514350">
              <a:spcBef>
                <a:spcPts val="0"/>
              </a:spcBef>
              <a:buFont typeface="+mj-lt"/>
              <a:buAutoNum type="alphaLcPeriod"/>
            </a:pPr>
            <a:r>
              <a:rPr lang="en-US" sz="2800" dirty="0" err="1" smtClean="0">
                <a:solidFill>
                  <a:srgbClr val="FFFF00"/>
                </a:solidFill>
              </a:rPr>
              <a:t>Uraian</a:t>
            </a:r>
            <a:r>
              <a:rPr lang="en-US" sz="2800" dirty="0" smtClean="0">
                <a:solidFill>
                  <a:srgbClr val="FFFF00"/>
                </a:solidFill>
              </a:rPr>
              <a:t> </a:t>
            </a:r>
            <a:r>
              <a:rPr lang="en-US" sz="2800" dirty="0" err="1" smtClean="0">
                <a:solidFill>
                  <a:srgbClr val="FFFF00"/>
                </a:solidFill>
              </a:rPr>
              <a:t>Tugas</a:t>
            </a:r>
            <a:r>
              <a:rPr lang="en-US" sz="2800" dirty="0" smtClean="0">
                <a:solidFill>
                  <a:srgbClr val="FFFF00"/>
                </a:solidFill>
              </a:rPr>
              <a:t>,</a:t>
            </a:r>
            <a:endParaRPr lang="id-ID" sz="2800" dirty="0" smtClean="0">
              <a:solidFill>
                <a:srgbClr val="FFFF00"/>
              </a:solidFill>
            </a:endParaRPr>
          </a:p>
          <a:p>
            <a:pPr marL="1443038" lvl="0" indent="-514350">
              <a:spcBef>
                <a:spcPts val="0"/>
              </a:spcBef>
              <a:buFont typeface="+mj-lt"/>
              <a:buAutoNum type="alphaLcPeriod"/>
            </a:pPr>
            <a:r>
              <a:rPr lang="en-US" sz="2800" dirty="0" err="1" smtClean="0">
                <a:solidFill>
                  <a:srgbClr val="FFFF00"/>
                </a:solidFill>
              </a:rPr>
              <a:t>Prosedur</a:t>
            </a:r>
            <a:r>
              <a:rPr lang="en-US" sz="2800" dirty="0" smtClean="0">
                <a:solidFill>
                  <a:srgbClr val="FFFF00"/>
                </a:solidFill>
              </a:rPr>
              <a:t> </a:t>
            </a:r>
            <a:r>
              <a:rPr lang="en-US" sz="2800" dirty="0" err="1" smtClean="0">
                <a:solidFill>
                  <a:srgbClr val="FFFF00"/>
                </a:solidFill>
              </a:rPr>
              <a:t>kerja</a:t>
            </a:r>
            <a:r>
              <a:rPr lang="en-US" sz="2800" dirty="0" smtClean="0">
                <a:solidFill>
                  <a:srgbClr val="FFFF00"/>
                </a:solidFill>
              </a:rPr>
              <a:t>,</a:t>
            </a:r>
            <a:endParaRPr lang="id-ID" sz="2800" dirty="0" smtClean="0">
              <a:solidFill>
                <a:srgbClr val="FFFF00"/>
              </a:solidFill>
            </a:endParaRPr>
          </a:p>
          <a:p>
            <a:pPr marL="1443038" lvl="0" indent="-514350">
              <a:spcBef>
                <a:spcPts val="0"/>
              </a:spcBef>
              <a:buFont typeface="+mj-lt"/>
              <a:buAutoNum type="alphaLcPeriod"/>
            </a:pPr>
            <a:r>
              <a:rPr lang="en-US" sz="2800" dirty="0" smtClean="0">
                <a:solidFill>
                  <a:srgbClr val="FFFF00"/>
                </a:solidFill>
              </a:rPr>
              <a:t>Program </a:t>
            </a:r>
            <a:r>
              <a:rPr lang="en-US" sz="2800" dirty="0" err="1" smtClean="0">
                <a:solidFill>
                  <a:srgbClr val="FFFF00"/>
                </a:solidFill>
              </a:rPr>
              <a:t>peningkatan</a:t>
            </a:r>
            <a:r>
              <a:rPr lang="en-US" sz="2800" dirty="0" smtClean="0">
                <a:solidFill>
                  <a:srgbClr val="FFFF00"/>
                </a:solidFill>
              </a:rPr>
              <a:t> </a:t>
            </a:r>
            <a:r>
              <a:rPr lang="en-US" sz="2800" dirty="0" err="1" smtClean="0">
                <a:solidFill>
                  <a:srgbClr val="FFFF00"/>
                </a:solidFill>
              </a:rPr>
              <a:t>kompetensi</a:t>
            </a:r>
            <a:r>
              <a:rPr lang="en-US" sz="2800" dirty="0" smtClean="0">
                <a:solidFill>
                  <a:srgbClr val="FFFF00"/>
                </a:solidFill>
              </a:rPr>
              <a:t> </a:t>
            </a:r>
            <a:r>
              <a:rPr lang="en-US" sz="2800" dirty="0" err="1" smtClean="0">
                <a:solidFill>
                  <a:srgbClr val="FFFF00"/>
                </a:solidFill>
              </a:rPr>
              <a:t>manajerial</a:t>
            </a:r>
            <a:r>
              <a:rPr lang="en-US" sz="2800" dirty="0" smtClean="0">
                <a:solidFill>
                  <a:srgbClr val="FFFF00"/>
                </a:solidFill>
              </a:rPr>
              <a:t> yang </a:t>
            </a:r>
            <a:r>
              <a:rPr lang="en-US" sz="2800" dirty="0" err="1" smtClean="0">
                <a:solidFill>
                  <a:srgbClr val="FFFF00"/>
                </a:solidFill>
              </a:rPr>
              <a:t>sistematik</a:t>
            </a:r>
            <a:r>
              <a:rPr lang="en-US" sz="2800" dirty="0" smtClean="0">
                <a:solidFill>
                  <a:srgbClr val="FFFF00"/>
                </a:solidFill>
              </a:rPr>
              <a:t> </a:t>
            </a:r>
            <a:r>
              <a:rPr lang="en-US" sz="2800" dirty="0" err="1" smtClean="0">
                <a:solidFill>
                  <a:srgbClr val="FFFF00"/>
                </a:solidFill>
              </a:rPr>
              <a:t>untuk</a:t>
            </a:r>
            <a:r>
              <a:rPr lang="en-US" sz="2800" dirty="0" smtClean="0">
                <a:solidFill>
                  <a:srgbClr val="FFFF00"/>
                </a:solidFill>
              </a:rPr>
              <a:t> </a:t>
            </a:r>
            <a:r>
              <a:rPr lang="en-US" sz="2800" dirty="0" err="1" smtClean="0">
                <a:solidFill>
                  <a:srgbClr val="FFFF00"/>
                </a:solidFill>
              </a:rPr>
              <a:t>mengelola</a:t>
            </a:r>
            <a:r>
              <a:rPr lang="en-US" sz="2800" dirty="0" smtClean="0">
                <a:solidFill>
                  <a:srgbClr val="FFFF00"/>
                </a:solidFill>
              </a:rPr>
              <a:t> unit </a:t>
            </a:r>
            <a:r>
              <a:rPr lang="en-US" sz="2800" dirty="0" err="1" smtClean="0">
                <a:solidFill>
                  <a:srgbClr val="FFFF00"/>
                </a:solidFill>
              </a:rPr>
              <a:t>kerja</a:t>
            </a:r>
            <a:r>
              <a:rPr lang="en-US" sz="2800" dirty="0" smtClean="0">
                <a:solidFill>
                  <a:srgbClr val="FFFF00"/>
                </a:solidFill>
              </a:rPr>
              <a:t>, yang </a:t>
            </a:r>
            <a:r>
              <a:rPr lang="en-US" sz="2800" dirty="0" err="1" smtClean="0">
                <a:solidFill>
                  <a:srgbClr val="FFFF00"/>
                </a:solidFill>
              </a:rPr>
              <a:t>menggambarkan</a:t>
            </a:r>
            <a:r>
              <a:rPr lang="en-US" sz="2800" dirty="0" smtClean="0">
                <a:solidFill>
                  <a:srgbClr val="FFFF00"/>
                </a:solidFill>
              </a:rPr>
              <a:t> </a:t>
            </a:r>
            <a:r>
              <a:rPr lang="en-US" sz="2800" dirty="0" err="1" smtClean="0">
                <a:solidFill>
                  <a:srgbClr val="FFFF00"/>
                </a:solidFill>
              </a:rPr>
              <a:t>kefektifan</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efisiensi</a:t>
            </a:r>
            <a:r>
              <a:rPr lang="en-US" sz="2800" dirty="0" smtClean="0">
                <a:solidFill>
                  <a:srgbClr val="FFFF00"/>
                </a:solidFill>
              </a:rPr>
              <a:t> </a:t>
            </a:r>
            <a:r>
              <a:rPr lang="en-US" sz="2800" dirty="0" err="1" smtClean="0">
                <a:solidFill>
                  <a:srgbClr val="FFFF00"/>
                </a:solidFill>
              </a:rPr>
              <a:t>manajemen</a:t>
            </a:r>
            <a:r>
              <a:rPr lang="en-US" sz="2800" dirty="0" smtClean="0">
                <a:solidFill>
                  <a:srgbClr val="FFFF00"/>
                </a:solidFill>
              </a:rPr>
              <a:t> </a:t>
            </a:r>
            <a:r>
              <a:rPr lang="en-US" sz="2800" dirty="0" err="1" smtClean="0">
                <a:solidFill>
                  <a:srgbClr val="FFFF00"/>
                </a:solidFill>
              </a:rPr>
              <a:t>operasi</a:t>
            </a:r>
            <a:r>
              <a:rPr lang="en-US" sz="2800" dirty="0" smtClean="0">
                <a:solidFill>
                  <a:srgbClr val="FFFF00"/>
                </a:solidFill>
              </a:rPr>
              <a:t> </a:t>
            </a:r>
            <a:r>
              <a:rPr lang="en-US" sz="2800" dirty="0" err="1" smtClean="0">
                <a:solidFill>
                  <a:srgbClr val="FFFF00"/>
                </a:solidFill>
              </a:rPr>
              <a:t>di</a:t>
            </a:r>
            <a:r>
              <a:rPr lang="en-US" sz="2800" dirty="0" smtClean="0">
                <a:solidFill>
                  <a:srgbClr val="FFFF00"/>
                </a:solidFill>
              </a:rPr>
              <a:t> </a:t>
            </a:r>
            <a:r>
              <a:rPr lang="en-US" sz="2800" dirty="0" err="1" smtClean="0">
                <a:solidFill>
                  <a:srgbClr val="FFFF00"/>
                </a:solidFill>
              </a:rPr>
              <a:t>setiap</a:t>
            </a:r>
            <a:r>
              <a:rPr lang="en-US" sz="2800" dirty="0" smtClean="0">
                <a:solidFill>
                  <a:srgbClr val="FFFF00"/>
                </a:solidFill>
              </a:rPr>
              <a:t> unit </a:t>
            </a:r>
            <a:r>
              <a:rPr lang="en-US" sz="2800" dirty="0" err="1" smtClean="0">
                <a:solidFill>
                  <a:srgbClr val="FFFF00"/>
                </a:solidFill>
              </a:rPr>
              <a:t>kerja</a:t>
            </a:r>
            <a:r>
              <a:rPr lang="en-US" sz="2800" dirty="0" smtClean="0">
                <a:solidFill>
                  <a:srgbClr val="FFFF00"/>
                </a:solidFill>
              </a:rPr>
              <a:t>.</a:t>
            </a:r>
            <a:endParaRPr lang="id-ID" sz="2800" dirty="0" smtClean="0">
              <a:solidFill>
                <a:srgbClr val="FFFF00"/>
              </a:solidFill>
            </a:endParaRPr>
          </a:p>
          <a:p>
            <a:pPr marL="914400" indent="-914400">
              <a:buNone/>
            </a:pPr>
            <a:endParaRPr lang="id-ID" sz="2600" dirty="0" smtClean="0"/>
          </a:p>
          <a:p>
            <a:pPr marL="914400" indent="-914400">
              <a:buNone/>
            </a:pPr>
            <a:endParaRPr lang="id-ID" sz="2600" dirty="0" smtClean="0"/>
          </a:p>
        </p:txBody>
      </p:sp>
      <p:sp>
        <p:nvSpPr>
          <p:cNvPr id="7" name="Slide Number Placeholder 6"/>
          <p:cNvSpPr>
            <a:spLocks noGrp="1"/>
          </p:cNvSpPr>
          <p:nvPr>
            <p:ph type="sldNum" sz="quarter" idx="12"/>
          </p:nvPr>
        </p:nvSpPr>
        <p:spPr/>
        <p:txBody>
          <a:bodyPr/>
          <a:lstStyle/>
          <a:p>
            <a:fld id="{F173A9D0-1A36-4B24-B117-D76BD841B7CF}" type="slidenum">
              <a:rPr lang="en-US" smtClean="0"/>
              <a:pPr/>
              <a:t>11</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9C9CE78F-3B36-4D2E-8538-3474459EB3DE}" type="datetime1">
              <a:rPr lang="id-ID" smtClean="0"/>
              <a:pPr/>
              <a:t>12/01/2017</a:t>
            </a:fld>
            <a:endParaRPr lang="en-US"/>
          </a:p>
        </p:txBody>
      </p:sp>
    </p:spTree>
    <p:extLst>
      <p:ext uri="{BB962C8B-B14F-4D97-AF65-F5344CB8AC3E}">
        <p14:creationId xmlns="" xmlns:p14="http://schemas.microsoft.com/office/powerpoint/2010/main" val="15447493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492125"/>
            <a:ext cx="10515600" cy="4603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838200" y="1320800"/>
            <a:ext cx="10515600" cy="5211763"/>
          </a:xfrm>
        </p:spPr>
        <p:txBody>
          <a:bodyPr>
            <a:noAutofit/>
          </a:bodyPr>
          <a:lstStyle/>
          <a:p>
            <a:pPr marL="914400" indent="-914400">
              <a:buNone/>
            </a:pPr>
            <a:r>
              <a:rPr lang="en-US" sz="2600" dirty="0" smtClean="0"/>
              <a:t>2.3.3. </a:t>
            </a:r>
            <a:r>
              <a:rPr lang="id-ID" sz="2800" dirty="0" smtClean="0"/>
              <a:t>Jelaskan diseminasi hasil kerja perguruan tinggi sebagai akuntabilitas publik</a:t>
            </a:r>
            <a:endParaRPr lang="id-ID" sz="2600" dirty="0" smtClean="0"/>
          </a:p>
          <a:p>
            <a:pPr marL="914400" indent="-914400">
              <a:buNone/>
            </a:pPr>
            <a:endParaRPr lang="id-ID" sz="2600" dirty="0" smtClean="0"/>
          </a:p>
          <a:p>
            <a:pPr marL="1441450" lvl="0" indent="-541338">
              <a:spcBef>
                <a:spcPts val="0"/>
              </a:spcBef>
              <a:buFont typeface="+mj-lt"/>
              <a:buAutoNum type="alphaLcPeriod"/>
            </a:pPr>
            <a:r>
              <a:rPr lang="en-US" sz="2800" dirty="0" smtClean="0">
                <a:solidFill>
                  <a:srgbClr val="FFFF00"/>
                </a:solidFill>
              </a:rPr>
              <a:t>PT </a:t>
            </a:r>
            <a:r>
              <a:rPr lang="en-US" sz="2800" dirty="0" err="1" smtClean="0">
                <a:solidFill>
                  <a:srgbClr val="FFFF00"/>
                </a:solidFill>
              </a:rPr>
              <a:t>menyebarluaskan</a:t>
            </a:r>
            <a:r>
              <a:rPr lang="en-US" sz="2800" dirty="0" smtClean="0">
                <a:solidFill>
                  <a:srgbClr val="FFFF00"/>
                </a:solidFill>
              </a:rPr>
              <a:t> </a:t>
            </a:r>
            <a:r>
              <a:rPr lang="en-US" sz="2800" dirty="0" err="1" smtClean="0">
                <a:solidFill>
                  <a:srgbClr val="FFFF00"/>
                </a:solidFill>
              </a:rPr>
              <a:t>kasil</a:t>
            </a:r>
            <a:r>
              <a:rPr lang="en-US" sz="2800" dirty="0" smtClean="0">
                <a:solidFill>
                  <a:srgbClr val="FFFF00"/>
                </a:solidFill>
              </a:rPr>
              <a:t> </a:t>
            </a:r>
            <a:r>
              <a:rPr lang="en-US" sz="2800" dirty="0" err="1" smtClean="0">
                <a:solidFill>
                  <a:srgbClr val="FFFF00"/>
                </a:solidFill>
              </a:rPr>
              <a:t>kerja</a:t>
            </a:r>
            <a:r>
              <a:rPr lang="en-US" sz="2800" dirty="0" smtClean="0">
                <a:solidFill>
                  <a:srgbClr val="FFFF00"/>
                </a:solidFill>
              </a:rPr>
              <a:t> </a:t>
            </a:r>
            <a:r>
              <a:rPr lang="en-US" sz="2800" dirty="0" err="1" smtClean="0">
                <a:solidFill>
                  <a:srgbClr val="FFFF00"/>
                </a:solidFill>
              </a:rPr>
              <a:t>secara</a:t>
            </a:r>
            <a:r>
              <a:rPr lang="en-US" sz="2800" dirty="0" smtClean="0">
                <a:solidFill>
                  <a:srgbClr val="FFFF00"/>
                </a:solidFill>
              </a:rPr>
              <a:t> </a:t>
            </a:r>
            <a:r>
              <a:rPr lang="en-US" sz="2800" b="1" dirty="0" err="1" smtClean="0">
                <a:solidFill>
                  <a:srgbClr val="FFFF00"/>
                </a:solidFill>
              </a:rPr>
              <a:t>berkala</a:t>
            </a:r>
            <a:r>
              <a:rPr lang="en-US" sz="2800" b="1" dirty="0" smtClean="0">
                <a:solidFill>
                  <a:srgbClr val="FFFF00"/>
                </a:solidFill>
              </a:rPr>
              <a:t> </a:t>
            </a:r>
            <a:r>
              <a:rPr lang="en-US" sz="2800" dirty="0" err="1" smtClean="0">
                <a:solidFill>
                  <a:srgbClr val="FFFF00"/>
                </a:solidFill>
              </a:rPr>
              <a:t>kepada</a:t>
            </a:r>
            <a:r>
              <a:rPr lang="en-US" sz="2800" dirty="0" smtClean="0">
                <a:solidFill>
                  <a:srgbClr val="FFFF00"/>
                </a:solidFill>
              </a:rPr>
              <a:t> </a:t>
            </a:r>
            <a:r>
              <a:rPr lang="en-US" sz="2800" b="1" dirty="0" err="1" smtClean="0">
                <a:solidFill>
                  <a:srgbClr val="FFFF00"/>
                </a:solidFill>
              </a:rPr>
              <a:t>semua</a:t>
            </a:r>
            <a:r>
              <a:rPr lang="en-US" sz="2800" b="1" dirty="0" smtClean="0">
                <a:solidFill>
                  <a:srgbClr val="FFFF00"/>
                </a:solidFill>
              </a:rPr>
              <a:t> stakeholders </a:t>
            </a:r>
            <a:r>
              <a:rPr lang="en-US" sz="2800" dirty="0" smtClean="0">
                <a:solidFill>
                  <a:srgbClr val="FFFF00"/>
                </a:solidFill>
              </a:rPr>
              <a:t>(internal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eksternal</a:t>
            </a:r>
            <a:r>
              <a:rPr lang="en-US" sz="2800" dirty="0" smtClean="0">
                <a:solidFill>
                  <a:srgbClr val="FFFF00"/>
                </a:solidFill>
              </a:rPr>
              <a:t>)</a:t>
            </a:r>
            <a:endParaRPr lang="id-ID" sz="2800" dirty="0" smtClean="0">
              <a:solidFill>
                <a:srgbClr val="FFFF00"/>
              </a:solidFill>
            </a:endParaRPr>
          </a:p>
          <a:p>
            <a:pPr marL="1441450" lvl="0" indent="-541338">
              <a:spcBef>
                <a:spcPts val="0"/>
              </a:spcBef>
              <a:buFont typeface="+mj-lt"/>
              <a:buAutoNum type="alphaLcPeriod"/>
            </a:pPr>
            <a:r>
              <a:rPr lang="id-ID" sz="2800" dirty="0" smtClean="0">
                <a:solidFill>
                  <a:srgbClr val="FFFF00"/>
                </a:solidFill>
              </a:rPr>
              <a:t>Kapan dan bagaimana cara melakukan diseminasi (misalnya: setiap akhir tahun ada rakor, setiap wisuda, setiap dies natalis, dst)</a:t>
            </a:r>
          </a:p>
          <a:p>
            <a:pPr marL="1441450" indent="-541338">
              <a:spcBef>
                <a:spcPts val="0"/>
              </a:spcBef>
              <a:buFont typeface="+mj-lt"/>
              <a:buAutoNum type="alphaLcPeriod"/>
            </a:pPr>
            <a:r>
              <a:rPr lang="id-ID" sz="2800" dirty="0" smtClean="0">
                <a:solidFill>
                  <a:srgbClr val="FFFF00"/>
                </a:solidFill>
              </a:rPr>
              <a:t>Tunjukkan bukti-buktinya</a:t>
            </a:r>
          </a:p>
        </p:txBody>
      </p:sp>
      <p:sp>
        <p:nvSpPr>
          <p:cNvPr id="7" name="Slide Number Placeholder 6"/>
          <p:cNvSpPr>
            <a:spLocks noGrp="1"/>
          </p:cNvSpPr>
          <p:nvPr>
            <p:ph type="sldNum" sz="quarter" idx="12"/>
          </p:nvPr>
        </p:nvSpPr>
        <p:spPr/>
        <p:txBody>
          <a:bodyPr/>
          <a:lstStyle/>
          <a:p>
            <a:fld id="{F173A9D0-1A36-4B24-B117-D76BD841B7CF}" type="slidenum">
              <a:rPr lang="en-US" smtClean="0"/>
              <a:pPr/>
              <a:t>12</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7703C173-65C1-4E17-8D9F-46FB32EFC324}" type="datetime1">
              <a:rPr lang="id-ID" smtClean="0"/>
              <a:pPr/>
              <a:t>12/01/2017</a:t>
            </a:fld>
            <a:endParaRPr lang="en-US"/>
          </a:p>
        </p:txBody>
      </p:sp>
    </p:spTree>
    <p:extLst>
      <p:ext uri="{BB962C8B-B14F-4D97-AF65-F5344CB8AC3E}">
        <p14:creationId xmlns="" xmlns:p14="http://schemas.microsoft.com/office/powerpoint/2010/main" val="1544749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492125"/>
            <a:ext cx="10515600" cy="4603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838200" y="1320800"/>
            <a:ext cx="10515600" cy="5211763"/>
          </a:xfrm>
        </p:spPr>
        <p:txBody>
          <a:bodyPr>
            <a:noAutofit/>
          </a:bodyPr>
          <a:lstStyle/>
          <a:p>
            <a:pPr marL="900113" indent="-900113">
              <a:spcBef>
                <a:spcPts val="0"/>
              </a:spcBef>
              <a:buNone/>
            </a:pPr>
            <a:r>
              <a:rPr lang="en-US" sz="2600" dirty="0" smtClean="0"/>
              <a:t>2.3.4. </a:t>
            </a:r>
            <a:r>
              <a:rPr lang="id-ID" sz="2800" dirty="0" smtClean="0"/>
              <a:t>Jelaskan sistem audit internal  (lembaga/unit kerja, ruang lingkup tugas, prosedur kerja dsb)</a:t>
            </a:r>
          </a:p>
          <a:p>
            <a:pPr>
              <a:spcBef>
                <a:spcPts val="0"/>
              </a:spcBef>
              <a:buNone/>
            </a:pPr>
            <a:endParaRPr lang="id-ID" sz="2800" dirty="0" smtClean="0"/>
          </a:p>
          <a:p>
            <a:pPr marL="1438275" lvl="0" indent="-454025"/>
            <a:r>
              <a:rPr lang="en-US" sz="2800" dirty="0" smtClean="0">
                <a:solidFill>
                  <a:srgbClr val="FFFF00"/>
                </a:solidFill>
              </a:rPr>
              <a:t>PT </a:t>
            </a:r>
            <a:r>
              <a:rPr lang="en-US" sz="2800" dirty="0" err="1" smtClean="0">
                <a:solidFill>
                  <a:srgbClr val="FFFF00"/>
                </a:solidFill>
              </a:rPr>
              <a:t>memiliki</a:t>
            </a:r>
            <a:r>
              <a:rPr lang="en-US" sz="2800" dirty="0" smtClean="0">
                <a:solidFill>
                  <a:srgbClr val="FFFF00"/>
                </a:solidFill>
              </a:rPr>
              <a:t> </a:t>
            </a:r>
            <a:r>
              <a:rPr lang="en-US" sz="2800" b="1" dirty="0" err="1" smtClean="0">
                <a:solidFill>
                  <a:srgbClr val="FFFF00"/>
                </a:solidFill>
              </a:rPr>
              <a:t>kriteria</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b="1" dirty="0" err="1" smtClean="0">
                <a:solidFill>
                  <a:srgbClr val="FFFF00"/>
                </a:solidFill>
              </a:rPr>
              <a:t>instrumen</a:t>
            </a:r>
            <a:r>
              <a:rPr lang="en-US" sz="2800" b="1" dirty="0" smtClean="0">
                <a:solidFill>
                  <a:srgbClr val="FFFF00"/>
                </a:solidFill>
              </a:rPr>
              <a:t> </a:t>
            </a:r>
            <a:r>
              <a:rPr lang="en-US" sz="2800" b="1" dirty="0" err="1" smtClean="0">
                <a:solidFill>
                  <a:srgbClr val="FFFF00"/>
                </a:solidFill>
              </a:rPr>
              <a:t>penilaian</a:t>
            </a:r>
            <a:r>
              <a:rPr lang="en-US" sz="2800" dirty="0" smtClean="0">
                <a:solidFill>
                  <a:srgbClr val="FFFF00"/>
                </a:solidFill>
              </a:rPr>
              <a:t>, </a:t>
            </a:r>
            <a:endParaRPr lang="id-ID" sz="2800" dirty="0" smtClean="0">
              <a:solidFill>
                <a:srgbClr val="FFFF00"/>
              </a:solidFill>
            </a:endParaRPr>
          </a:p>
          <a:p>
            <a:pPr marL="1438275" lvl="0" indent="-454025"/>
            <a:r>
              <a:rPr lang="en-US" sz="2800" dirty="0" err="1" smtClean="0">
                <a:solidFill>
                  <a:srgbClr val="FFFF00"/>
                </a:solidFill>
              </a:rPr>
              <a:t>Dipakai</a:t>
            </a:r>
            <a:r>
              <a:rPr lang="en-US" sz="2800" dirty="0" smtClean="0">
                <a:solidFill>
                  <a:srgbClr val="FFFF00"/>
                </a:solidFill>
              </a:rPr>
              <a:t> </a:t>
            </a:r>
            <a:r>
              <a:rPr lang="en-US" sz="2800" dirty="0" err="1" smtClean="0">
                <a:solidFill>
                  <a:srgbClr val="FFFF00"/>
                </a:solidFill>
              </a:rPr>
              <a:t>untuk</a:t>
            </a:r>
            <a:r>
              <a:rPr lang="en-US" sz="2800" dirty="0" smtClean="0">
                <a:solidFill>
                  <a:srgbClr val="FFFF00"/>
                </a:solidFill>
              </a:rPr>
              <a:t> </a:t>
            </a:r>
            <a:r>
              <a:rPr lang="en-US" sz="2800" b="1" dirty="0" err="1" smtClean="0">
                <a:solidFill>
                  <a:srgbClr val="FFFF00"/>
                </a:solidFill>
              </a:rPr>
              <a:t>mengukur</a:t>
            </a:r>
            <a:r>
              <a:rPr lang="en-US" sz="2800" b="1" dirty="0" smtClean="0">
                <a:solidFill>
                  <a:srgbClr val="FFFF00"/>
                </a:solidFill>
              </a:rPr>
              <a:t> </a:t>
            </a:r>
            <a:r>
              <a:rPr lang="en-US" sz="2800" b="1" dirty="0" err="1" smtClean="0">
                <a:solidFill>
                  <a:srgbClr val="FFFF00"/>
                </a:solidFill>
              </a:rPr>
              <a:t>kinerja</a:t>
            </a:r>
            <a:r>
              <a:rPr lang="en-US" sz="2800" b="1" dirty="0" smtClean="0">
                <a:solidFill>
                  <a:srgbClr val="FFFF00"/>
                </a:solidFill>
              </a:rPr>
              <a:t> </a:t>
            </a:r>
            <a:r>
              <a:rPr lang="en-US" sz="2800" dirty="0" err="1" smtClean="0">
                <a:solidFill>
                  <a:srgbClr val="FFFF00"/>
                </a:solidFill>
              </a:rPr>
              <a:t>setiap</a:t>
            </a:r>
            <a:r>
              <a:rPr lang="en-US" sz="2800" dirty="0" smtClean="0">
                <a:solidFill>
                  <a:srgbClr val="FFFF00"/>
                </a:solidFill>
              </a:rPr>
              <a:t> unit,</a:t>
            </a:r>
            <a:endParaRPr lang="id-ID" sz="2800" dirty="0" smtClean="0">
              <a:solidFill>
                <a:srgbClr val="FFFF00"/>
              </a:solidFill>
            </a:endParaRPr>
          </a:p>
          <a:p>
            <a:pPr marL="1438275" indent="-454025"/>
            <a:r>
              <a:rPr lang="en-US" sz="2800" dirty="0" err="1" smtClean="0">
                <a:solidFill>
                  <a:srgbClr val="FFFF00"/>
                </a:solidFill>
              </a:rPr>
              <a:t>hasilnya</a:t>
            </a:r>
            <a:r>
              <a:rPr lang="en-US" sz="2800" dirty="0" smtClean="0">
                <a:solidFill>
                  <a:srgbClr val="FFFF00"/>
                </a:solidFill>
              </a:rPr>
              <a:t> </a:t>
            </a:r>
            <a:r>
              <a:rPr lang="en-US" sz="2800" b="1" dirty="0" err="1" smtClean="0">
                <a:solidFill>
                  <a:srgbClr val="FFFF00"/>
                </a:solidFill>
              </a:rPr>
              <a:t>digunakan</a:t>
            </a:r>
            <a:r>
              <a:rPr lang="en-US" sz="2800" dirty="0" smtClean="0">
                <a:solidFill>
                  <a:srgbClr val="FFFF00"/>
                </a:solidFill>
              </a:rPr>
              <a:t> </a:t>
            </a:r>
            <a:r>
              <a:rPr lang="en-US" sz="2800" dirty="0" err="1" smtClean="0">
                <a:solidFill>
                  <a:srgbClr val="FFFF00"/>
                </a:solidFill>
              </a:rPr>
              <a:t>serta</a:t>
            </a:r>
            <a:endParaRPr lang="id-ID" sz="2800" dirty="0" smtClean="0">
              <a:solidFill>
                <a:srgbClr val="FFFF00"/>
              </a:solidFill>
            </a:endParaRPr>
          </a:p>
          <a:p>
            <a:pPr marL="1438275" indent="-454025"/>
            <a:r>
              <a:rPr lang="id-ID" sz="2800" dirty="0" err="1" smtClean="0">
                <a:solidFill>
                  <a:srgbClr val="FFFF00"/>
                </a:solidFill>
              </a:rPr>
              <a:t>D</a:t>
            </a:r>
            <a:r>
              <a:rPr lang="en-US" sz="2800" dirty="0" err="1" smtClean="0">
                <a:solidFill>
                  <a:srgbClr val="FFFF00"/>
                </a:solidFill>
              </a:rPr>
              <a:t>idiseminasikan</a:t>
            </a:r>
            <a:r>
              <a:rPr lang="en-US" sz="2800" dirty="0" smtClean="0">
                <a:solidFill>
                  <a:srgbClr val="FFFF00"/>
                </a:solidFill>
              </a:rPr>
              <a:t> </a:t>
            </a:r>
            <a:r>
              <a:rPr lang="en-US" sz="2800" dirty="0" err="1" smtClean="0">
                <a:solidFill>
                  <a:srgbClr val="FFFF00"/>
                </a:solidFill>
              </a:rPr>
              <a:t>dengan</a:t>
            </a:r>
            <a:r>
              <a:rPr lang="en-US" sz="2800" dirty="0" smtClean="0">
                <a:solidFill>
                  <a:srgbClr val="FFFF00"/>
                </a:solidFill>
              </a:rPr>
              <a:t> </a:t>
            </a:r>
            <a:r>
              <a:rPr lang="en-US" sz="2800" dirty="0" err="1" smtClean="0">
                <a:solidFill>
                  <a:srgbClr val="FFFF00"/>
                </a:solidFill>
              </a:rPr>
              <a:t>baik</a:t>
            </a:r>
            <a:endParaRPr lang="id-ID" sz="2600" dirty="0" smtClean="0">
              <a:solidFill>
                <a:srgbClr val="FFFF00"/>
              </a:solidFill>
            </a:endParaRPr>
          </a:p>
          <a:p>
            <a:pPr>
              <a:spcBef>
                <a:spcPts val="0"/>
              </a:spcBef>
              <a:buNone/>
            </a:pPr>
            <a:endParaRPr lang="id-ID" sz="2600" dirty="0" smtClean="0"/>
          </a:p>
        </p:txBody>
      </p:sp>
      <p:sp>
        <p:nvSpPr>
          <p:cNvPr id="7" name="Slide Number Placeholder 6"/>
          <p:cNvSpPr>
            <a:spLocks noGrp="1"/>
          </p:cNvSpPr>
          <p:nvPr>
            <p:ph type="sldNum" sz="quarter" idx="12"/>
          </p:nvPr>
        </p:nvSpPr>
        <p:spPr/>
        <p:txBody>
          <a:bodyPr/>
          <a:lstStyle/>
          <a:p>
            <a:fld id="{F173A9D0-1A36-4B24-B117-D76BD841B7CF}" type="slidenum">
              <a:rPr lang="en-US" smtClean="0"/>
              <a:pPr/>
              <a:t>13</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2DB44994-5671-46DF-AC63-93E4CB91E7EE}" type="datetime1">
              <a:rPr lang="id-ID" smtClean="0"/>
              <a:pPr/>
              <a:t>12/01/2017</a:t>
            </a:fld>
            <a:endParaRPr lang="en-US"/>
          </a:p>
        </p:txBody>
      </p:sp>
    </p:spTree>
    <p:extLst>
      <p:ext uri="{BB962C8B-B14F-4D97-AF65-F5344CB8AC3E}">
        <p14:creationId xmlns="" xmlns:p14="http://schemas.microsoft.com/office/powerpoint/2010/main" val="1544749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838200" y="1447800"/>
            <a:ext cx="105156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2.3.5. </a:t>
            </a:r>
            <a:r>
              <a:rPr lang="id-ID" dirty="0" smtClean="0"/>
              <a:t>Jelaskan sistem audit eksternal (lembaga/unit kerja, ruang lingkup tugas, prosedur kerja dsb)</a:t>
            </a:r>
          </a:p>
          <a:p>
            <a:pPr marL="914400" indent="-914400">
              <a:buNone/>
            </a:pPr>
            <a:endParaRPr lang="id-ID" dirty="0" smtClean="0"/>
          </a:p>
          <a:p>
            <a:pPr marL="1524000" lvl="0" indent="-623888">
              <a:buFont typeface="+mj-lt"/>
              <a:buAutoNum type="alphaLcPeriod"/>
            </a:pPr>
            <a:r>
              <a:rPr lang="en-US" dirty="0" smtClean="0">
                <a:solidFill>
                  <a:srgbClr val="FFFF00"/>
                </a:solidFill>
              </a:rPr>
              <a:t>PT </a:t>
            </a:r>
            <a:r>
              <a:rPr lang="en-US" dirty="0" err="1" smtClean="0">
                <a:solidFill>
                  <a:srgbClr val="FFFF00"/>
                </a:solidFill>
              </a:rPr>
              <a:t>menggunakan</a:t>
            </a:r>
            <a:r>
              <a:rPr lang="en-US" dirty="0" smtClean="0">
                <a:solidFill>
                  <a:srgbClr val="FFFF00"/>
                </a:solidFill>
              </a:rPr>
              <a:t> </a:t>
            </a:r>
            <a:r>
              <a:rPr lang="en-US" dirty="0" err="1" smtClean="0">
                <a:solidFill>
                  <a:srgbClr val="FFFF00"/>
                </a:solidFill>
              </a:rPr>
              <a:t>lembaga</a:t>
            </a:r>
            <a:r>
              <a:rPr lang="en-US" dirty="0" smtClean="0">
                <a:solidFill>
                  <a:srgbClr val="FFFF00"/>
                </a:solidFill>
              </a:rPr>
              <a:t> audit </a:t>
            </a:r>
            <a:r>
              <a:rPr lang="en-US" dirty="0" err="1" smtClean="0">
                <a:solidFill>
                  <a:srgbClr val="FFFF00"/>
                </a:solidFill>
              </a:rPr>
              <a:t>eksternal</a:t>
            </a:r>
            <a:r>
              <a:rPr lang="en-US" dirty="0" smtClean="0">
                <a:solidFill>
                  <a:srgbClr val="FFFF00"/>
                </a:solidFill>
              </a:rPr>
              <a:t> yang </a:t>
            </a:r>
            <a:r>
              <a:rPr lang="en-US" dirty="0" err="1" smtClean="0">
                <a:solidFill>
                  <a:srgbClr val="FFFF00"/>
                </a:solidFill>
              </a:rPr>
              <a:t>kredibel</a:t>
            </a:r>
            <a:r>
              <a:rPr lang="en-US" dirty="0" smtClean="0">
                <a:solidFill>
                  <a:srgbClr val="FFFF00"/>
                </a:solidFill>
              </a:rPr>
              <a:t>,</a:t>
            </a:r>
            <a:endParaRPr lang="id-ID" dirty="0" smtClean="0">
              <a:solidFill>
                <a:srgbClr val="FFFF00"/>
              </a:solidFill>
            </a:endParaRPr>
          </a:p>
          <a:p>
            <a:pPr marL="1524000" lvl="0" indent="-623888">
              <a:buFont typeface="+mj-lt"/>
              <a:buAutoNum type="alphaLcPeriod"/>
            </a:pPr>
            <a:r>
              <a:rPr lang="id-ID" dirty="0" err="1" smtClean="0">
                <a:solidFill>
                  <a:srgbClr val="FFFF00"/>
                </a:solidFill>
              </a:rPr>
              <a:t>M</a:t>
            </a:r>
            <a:r>
              <a:rPr lang="en-US" dirty="0" err="1" smtClean="0">
                <a:solidFill>
                  <a:srgbClr val="FFFF00"/>
                </a:solidFill>
              </a:rPr>
              <a:t>emiliki</a:t>
            </a:r>
            <a:r>
              <a:rPr lang="en-US" dirty="0" smtClean="0">
                <a:solidFill>
                  <a:srgbClr val="FFFF00"/>
                </a:solidFill>
              </a:rPr>
              <a:t> </a:t>
            </a:r>
            <a:r>
              <a:rPr lang="en-US" b="1" dirty="0" err="1" smtClean="0">
                <a:solidFill>
                  <a:srgbClr val="FFFF00"/>
                </a:solidFill>
              </a:rPr>
              <a:t>kriteria</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b="1" dirty="0" smtClean="0">
                <a:solidFill>
                  <a:srgbClr val="FFFF00"/>
                </a:solidFill>
              </a:rPr>
              <a:t>instrument </a:t>
            </a:r>
            <a:r>
              <a:rPr lang="en-US" b="1" dirty="0" err="1" smtClean="0">
                <a:solidFill>
                  <a:srgbClr val="FFFF00"/>
                </a:solidFill>
              </a:rPr>
              <a:t>penilaian</a:t>
            </a:r>
            <a:r>
              <a:rPr lang="en-US" dirty="0" smtClean="0">
                <a:solidFill>
                  <a:srgbClr val="FFFF00"/>
                </a:solidFill>
              </a:rPr>
              <a:t>,</a:t>
            </a:r>
            <a:endParaRPr lang="id-ID" dirty="0" smtClean="0">
              <a:solidFill>
                <a:srgbClr val="FFFF00"/>
              </a:solidFill>
            </a:endParaRPr>
          </a:p>
          <a:p>
            <a:pPr marL="1524000" lvl="0" indent="-623888">
              <a:buFont typeface="+mj-lt"/>
              <a:buAutoNum type="alphaLcPeriod"/>
            </a:pPr>
            <a:r>
              <a:rPr lang="id-ID" dirty="0" err="1" smtClean="0">
                <a:solidFill>
                  <a:srgbClr val="FFFF00"/>
                </a:solidFill>
              </a:rPr>
              <a:t>D</a:t>
            </a:r>
            <a:r>
              <a:rPr lang="en-US" dirty="0" err="1" smtClean="0">
                <a:solidFill>
                  <a:srgbClr val="FFFF00"/>
                </a:solidFill>
              </a:rPr>
              <a:t>igunakan</a:t>
            </a:r>
            <a:r>
              <a:rPr lang="en-US" dirty="0" smtClean="0">
                <a:solidFill>
                  <a:srgbClr val="FFFF00"/>
                </a:solidFill>
              </a:rPr>
              <a:t> </a:t>
            </a:r>
            <a:r>
              <a:rPr lang="en-US" dirty="0" err="1" smtClean="0">
                <a:solidFill>
                  <a:srgbClr val="FFFF00"/>
                </a:solidFill>
              </a:rPr>
              <a:t>untuk</a:t>
            </a:r>
            <a:r>
              <a:rPr lang="en-US" dirty="0" smtClean="0">
                <a:solidFill>
                  <a:srgbClr val="FFFF00"/>
                </a:solidFill>
              </a:rPr>
              <a:t> </a:t>
            </a:r>
            <a:r>
              <a:rPr lang="en-US" b="1" dirty="0" err="1" smtClean="0">
                <a:solidFill>
                  <a:srgbClr val="FFFF00"/>
                </a:solidFill>
              </a:rPr>
              <a:t>mengukur</a:t>
            </a:r>
            <a:r>
              <a:rPr lang="en-US" b="1" dirty="0" smtClean="0">
                <a:solidFill>
                  <a:srgbClr val="FFFF00"/>
                </a:solidFill>
              </a:rPr>
              <a:t> </a:t>
            </a:r>
            <a:r>
              <a:rPr lang="en-US" b="1" dirty="0" err="1" smtClean="0">
                <a:solidFill>
                  <a:srgbClr val="FFFF00"/>
                </a:solidFill>
              </a:rPr>
              <a:t>kinerja</a:t>
            </a:r>
            <a:r>
              <a:rPr lang="en-US" b="1" dirty="0" smtClean="0">
                <a:solidFill>
                  <a:srgbClr val="FFFF00"/>
                </a:solidFill>
              </a:rPr>
              <a:t> PT, </a:t>
            </a:r>
            <a:r>
              <a:rPr lang="en-US" dirty="0" err="1" smtClean="0">
                <a:solidFill>
                  <a:srgbClr val="FFFF00"/>
                </a:solidFill>
              </a:rPr>
              <a:t>dan</a:t>
            </a:r>
            <a:endParaRPr lang="id-ID" dirty="0" smtClean="0">
              <a:solidFill>
                <a:srgbClr val="FFFF00"/>
              </a:solidFill>
            </a:endParaRPr>
          </a:p>
          <a:p>
            <a:pPr marL="1524000" lvl="0" indent="-623888">
              <a:buFont typeface="+mj-lt"/>
              <a:buAutoNum type="alphaLcPeriod"/>
            </a:pPr>
            <a:r>
              <a:rPr lang="id-ID" b="1" dirty="0" err="1" smtClean="0">
                <a:solidFill>
                  <a:srgbClr val="FFFF00"/>
                </a:solidFill>
              </a:rPr>
              <a:t>D</a:t>
            </a:r>
            <a:r>
              <a:rPr lang="en-US" b="1" dirty="0" err="1" smtClean="0">
                <a:solidFill>
                  <a:srgbClr val="FFFF00"/>
                </a:solidFill>
              </a:rPr>
              <a:t>idiseminasikan</a:t>
            </a:r>
            <a:r>
              <a:rPr lang="en-US" b="1" dirty="0" smtClean="0">
                <a:solidFill>
                  <a:srgbClr val="FFFF00"/>
                </a:solidFill>
              </a:rPr>
              <a:t> </a:t>
            </a:r>
            <a:r>
              <a:rPr lang="id-ID" b="1" dirty="0" smtClean="0">
                <a:solidFill>
                  <a:srgbClr val="FFFF00"/>
                </a:solidFill>
              </a:rPr>
              <a:t>internal maupun eksternal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baik</a:t>
            </a:r>
            <a:endParaRPr lang="id-ID" dirty="0">
              <a:solidFill>
                <a:srgbClr val="FFFF00"/>
              </a:solidFill>
            </a:endParaRPr>
          </a:p>
        </p:txBody>
      </p:sp>
      <p:sp>
        <p:nvSpPr>
          <p:cNvPr id="3" name="Title 1"/>
          <p:cNvSpPr txBox="1">
            <a:spLocks/>
          </p:cNvSpPr>
          <p:nvPr/>
        </p:nvSpPr>
        <p:spPr>
          <a:xfrm>
            <a:off x="838200" y="5048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A932BB36-2D91-4557-9695-10A1656AF7F6}" type="datetime1">
              <a:rPr lang="id-ID" smtClean="0"/>
              <a:pPr/>
              <a:t>12/01/2017</a:t>
            </a:fld>
            <a:endParaRPr lang="en-US"/>
          </a:p>
        </p:txBody>
      </p:sp>
    </p:spTree>
    <p:extLst>
      <p:ext uri="{BB962C8B-B14F-4D97-AF65-F5344CB8AC3E}">
        <p14:creationId xmlns="" xmlns:p14="http://schemas.microsoft.com/office/powerpoint/2010/main" val="1930977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838200" y="1052946"/>
            <a:ext cx="10515600" cy="56066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600" dirty="0" smtClean="0"/>
              <a:t>2.4.1. </a:t>
            </a:r>
            <a:r>
              <a:rPr lang="id-ID" sz="2600" dirty="0" smtClean="0"/>
              <a:t>Jelaskan  keberadaan manual mutu yang mencakup informasi tentang kebijakan, pernyataan, unit pelaksana, standar, prosedur, SOP, dan pentahapan sasaran mutu perguruan tinggi</a:t>
            </a:r>
          </a:p>
          <a:p>
            <a:pPr marL="914400" indent="-914400">
              <a:buNone/>
            </a:pPr>
            <a:r>
              <a:rPr lang="id-ID" sz="2600" dirty="0" smtClean="0"/>
              <a:t>	</a:t>
            </a:r>
            <a:r>
              <a:rPr lang="id-ID" sz="2600" b="1" dirty="0" smtClean="0">
                <a:solidFill>
                  <a:srgbClr val="FFFF00"/>
                </a:solidFill>
              </a:rPr>
              <a:t>Manual mutu memuat:</a:t>
            </a:r>
          </a:p>
          <a:p>
            <a:pPr marL="1441450" indent="-457200">
              <a:spcBef>
                <a:spcPts val="0"/>
              </a:spcBef>
              <a:buFont typeface="+mj-lt"/>
              <a:buAutoNum type="alphaLcPeriod"/>
            </a:pPr>
            <a:r>
              <a:rPr lang="en-US" sz="2600" dirty="0" err="1" smtClean="0">
                <a:solidFill>
                  <a:srgbClr val="FFFF00"/>
                </a:solidFill>
              </a:rPr>
              <a:t>Pernyataan</a:t>
            </a:r>
            <a:r>
              <a:rPr lang="en-US" sz="2600" dirty="0" smtClean="0">
                <a:solidFill>
                  <a:srgbClr val="FFFF00"/>
                </a:solidFill>
              </a:rPr>
              <a:t> </a:t>
            </a:r>
            <a:r>
              <a:rPr lang="en-US" sz="2600" dirty="0" err="1" smtClean="0">
                <a:solidFill>
                  <a:srgbClr val="FFFF00"/>
                </a:solidFill>
              </a:rPr>
              <a:t>Mutu</a:t>
            </a:r>
            <a:r>
              <a:rPr lang="en-US" sz="2600" dirty="0" smtClean="0">
                <a:solidFill>
                  <a:srgbClr val="FFFF00"/>
                </a:solidFill>
              </a:rPr>
              <a:t>, </a:t>
            </a:r>
            <a:endParaRPr lang="id-ID" sz="2600" dirty="0" smtClean="0">
              <a:solidFill>
                <a:srgbClr val="FFFF00"/>
              </a:solidFill>
            </a:endParaRPr>
          </a:p>
          <a:p>
            <a:pPr marL="1441450" indent="-457200">
              <a:spcBef>
                <a:spcPts val="0"/>
              </a:spcBef>
              <a:buFont typeface="+mj-lt"/>
              <a:buAutoNum type="alphaLcPeriod"/>
            </a:pPr>
            <a:r>
              <a:rPr lang="en-US" sz="2600" dirty="0" err="1" smtClean="0">
                <a:solidFill>
                  <a:srgbClr val="FFFF00"/>
                </a:solidFill>
              </a:rPr>
              <a:t>Kebijakan</a:t>
            </a:r>
            <a:r>
              <a:rPr lang="en-US" sz="2600" dirty="0" smtClean="0">
                <a:solidFill>
                  <a:srgbClr val="FFFF00"/>
                </a:solidFill>
              </a:rPr>
              <a:t> </a:t>
            </a:r>
            <a:r>
              <a:rPr lang="en-US" sz="2600" dirty="0" err="1" smtClean="0">
                <a:solidFill>
                  <a:srgbClr val="FFFF00"/>
                </a:solidFill>
              </a:rPr>
              <a:t>Mutu</a:t>
            </a:r>
            <a:r>
              <a:rPr lang="en-US" sz="2600" dirty="0" smtClean="0">
                <a:solidFill>
                  <a:srgbClr val="FFFF00"/>
                </a:solidFill>
              </a:rPr>
              <a:t>,</a:t>
            </a:r>
            <a:endParaRPr lang="id-ID" sz="2600" dirty="0" smtClean="0">
              <a:solidFill>
                <a:srgbClr val="FFFF00"/>
              </a:solidFill>
            </a:endParaRPr>
          </a:p>
          <a:p>
            <a:pPr marL="1441450" indent="-457200">
              <a:spcBef>
                <a:spcPts val="0"/>
              </a:spcBef>
              <a:buFont typeface="+mj-lt"/>
              <a:buAutoNum type="alphaLcPeriod"/>
            </a:pPr>
            <a:r>
              <a:rPr lang="en-US" sz="2600" dirty="0" smtClean="0">
                <a:solidFill>
                  <a:srgbClr val="FFFF00"/>
                </a:solidFill>
              </a:rPr>
              <a:t>Unit </a:t>
            </a:r>
            <a:r>
              <a:rPr lang="en-US" sz="2600" dirty="0" err="1" smtClean="0">
                <a:solidFill>
                  <a:srgbClr val="FFFF00"/>
                </a:solidFill>
              </a:rPr>
              <a:t>Pelaksanan</a:t>
            </a:r>
            <a:r>
              <a:rPr lang="en-US" sz="2600" dirty="0" smtClean="0">
                <a:solidFill>
                  <a:srgbClr val="FFFF00"/>
                </a:solidFill>
              </a:rPr>
              <a:t>, </a:t>
            </a:r>
            <a:endParaRPr lang="id-ID" sz="2600" dirty="0" smtClean="0">
              <a:solidFill>
                <a:srgbClr val="FFFF00"/>
              </a:solidFill>
            </a:endParaRPr>
          </a:p>
          <a:p>
            <a:pPr marL="1441450" indent="-457200">
              <a:spcBef>
                <a:spcPts val="0"/>
              </a:spcBef>
              <a:buFont typeface="+mj-lt"/>
              <a:buAutoNum type="alphaLcPeriod"/>
            </a:pPr>
            <a:r>
              <a:rPr lang="en-US" sz="2600" dirty="0" err="1" smtClean="0">
                <a:solidFill>
                  <a:srgbClr val="FFFF00"/>
                </a:solidFill>
              </a:rPr>
              <a:t>Standar</a:t>
            </a:r>
            <a:r>
              <a:rPr lang="en-US" sz="2600" dirty="0" smtClean="0">
                <a:solidFill>
                  <a:srgbClr val="FFFF00"/>
                </a:solidFill>
              </a:rPr>
              <a:t> </a:t>
            </a:r>
            <a:r>
              <a:rPr lang="en-US" sz="2600" dirty="0" err="1" smtClean="0">
                <a:solidFill>
                  <a:srgbClr val="FFFF00"/>
                </a:solidFill>
              </a:rPr>
              <a:t>Mutu</a:t>
            </a:r>
            <a:r>
              <a:rPr lang="en-US" sz="2600" dirty="0" smtClean="0">
                <a:solidFill>
                  <a:srgbClr val="FFFF00"/>
                </a:solidFill>
              </a:rPr>
              <a:t>, </a:t>
            </a:r>
            <a:endParaRPr lang="id-ID" sz="2600" dirty="0" smtClean="0">
              <a:solidFill>
                <a:srgbClr val="FFFF00"/>
              </a:solidFill>
            </a:endParaRPr>
          </a:p>
          <a:p>
            <a:pPr marL="1441450" indent="-457200">
              <a:spcBef>
                <a:spcPts val="0"/>
              </a:spcBef>
              <a:buFont typeface="+mj-lt"/>
              <a:buAutoNum type="alphaLcPeriod"/>
            </a:pPr>
            <a:r>
              <a:rPr lang="en-US" sz="2600" dirty="0" err="1" smtClean="0">
                <a:solidFill>
                  <a:srgbClr val="FFFF00"/>
                </a:solidFill>
              </a:rPr>
              <a:t>Prosedur</a:t>
            </a:r>
            <a:r>
              <a:rPr lang="en-US" sz="2600" dirty="0" smtClean="0">
                <a:solidFill>
                  <a:srgbClr val="FFFF00"/>
                </a:solidFill>
              </a:rPr>
              <a:t> </a:t>
            </a:r>
            <a:r>
              <a:rPr lang="en-US" sz="2600" dirty="0" err="1" smtClean="0">
                <a:solidFill>
                  <a:srgbClr val="FFFF00"/>
                </a:solidFill>
              </a:rPr>
              <a:t>mutu</a:t>
            </a:r>
            <a:r>
              <a:rPr lang="en-US" sz="2600" dirty="0" smtClean="0">
                <a:solidFill>
                  <a:srgbClr val="FFFF00"/>
                </a:solidFill>
              </a:rPr>
              <a:t>, </a:t>
            </a:r>
            <a:endParaRPr lang="id-ID" sz="2600" dirty="0" smtClean="0">
              <a:solidFill>
                <a:srgbClr val="FFFF00"/>
              </a:solidFill>
            </a:endParaRPr>
          </a:p>
          <a:p>
            <a:pPr marL="1441450" indent="-457200">
              <a:spcBef>
                <a:spcPts val="0"/>
              </a:spcBef>
              <a:buFont typeface="+mj-lt"/>
              <a:buAutoNum type="alphaLcPeriod"/>
            </a:pPr>
            <a:r>
              <a:rPr lang="en-US" sz="2600" dirty="0" err="1" smtClean="0">
                <a:solidFill>
                  <a:srgbClr val="FFFF00"/>
                </a:solidFill>
              </a:rPr>
              <a:t>Instruksi</a:t>
            </a:r>
            <a:r>
              <a:rPr lang="en-US" sz="2600" dirty="0" smtClean="0">
                <a:solidFill>
                  <a:srgbClr val="FFFF00"/>
                </a:solidFill>
              </a:rPr>
              <a:t> </a:t>
            </a:r>
            <a:r>
              <a:rPr lang="en-US" sz="2600" dirty="0" err="1" smtClean="0">
                <a:solidFill>
                  <a:srgbClr val="FFFF00"/>
                </a:solidFill>
              </a:rPr>
              <a:t>Kerja</a:t>
            </a:r>
            <a:r>
              <a:rPr lang="en-US" sz="2600" dirty="0" smtClean="0">
                <a:solidFill>
                  <a:srgbClr val="FFFF00"/>
                </a:solidFill>
              </a:rPr>
              <a:t>, </a:t>
            </a:r>
            <a:endParaRPr lang="id-ID" sz="2600" dirty="0" smtClean="0">
              <a:solidFill>
                <a:srgbClr val="FFFF00"/>
              </a:solidFill>
            </a:endParaRPr>
          </a:p>
          <a:p>
            <a:pPr marL="1441450" indent="-457200">
              <a:spcBef>
                <a:spcPts val="0"/>
              </a:spcBef>
              <a:buFont typeface="+mj-lt"/>
              <a:buAutoNum type="alphaLcPeriod"/>
            </a:pPr>
            <a:r>
              <a:rPr lang="en-US" sz="2600" dirty="0" err="1" smtClean="0">
                <a:solidFill>
                  <a:srgbClr val="FFFF00"/>
                </a:solidFill>
              </a:rPr>
              <a:t>Pentahapan</a:t>
            </a:r>
            <a:r>
              <a:rPr lang="en-US" sz="2600" dirty="0" smtClean="0">
                <a:solidFill>
                  <a:srgbClr val="FFFF00"/>
                </a:solidFill>
              </a:rPr>
              <a:t> </a:t>
            </a:r>
            <a:r>
              <a:rPr lang="en-US" sz="2600" dirty="0" err="1" smtClean="0">
                <a:solidFill>
                  <a:srgbClr val="FFFF00"/>
                </a:solidFill>
              </a:rPr>
              <a:t>Sasaran</a:t>
            </a:r>
            <a:r>
              <a:rPr lang="en-US" sz="2600" dirty="0" smtClean="0">
                <a:solidFill>
                  <a:srgbClr val="FFFF00"/>
                </a:solidFill>
              </a:rPr>
              <a:t> </a:t>
            </a:r>
            <a:r>
              <a:rPr lang="en-US" sz="2600" dirty="0" err="1" smtClean="0">
                <a:solidFill>
                  <a:srgbClr val="FFFF00"/>
                </a:solidFill>
              </a:rPr>
              <a:t>Mutu</a:t>
            </a:r>
            <a:r>
              <a:rPr lang="en-US" sz="2600" dirty="0" smtClean="0">
                <a:solidFill>
                  <a:srgbClr val="FFFF00"/>
                </a:solidFill>
              </a:rPr>
              <a:t>. </a:t>
            </a:r>
            <a:endParaRPr lang="id-ID" sz="2600" dirty="0" smtClean="0">
              <a:solidFill>
                <a:srgbClr val="FFFF00"/>
              </a:solidFill>
            </a:endParaRPr>
          </a:p>
          <a:p>
            <a:pPr marL="984250" indent="0">
              <a:spcBef>
                <a:spcPts val="600"/>
              </a:spcBef>
              <a:buNone/>
            </a:pPr>
            <a:r>
              <a:rPr lang="en-US" sz="2600" dirty="0" err="1" smtClean="0">
                <a:solidFill>
                  <a:schemeClr val="accent1">
                    <a:lumMod val="60000"/>
                    <a:lumOff val="40000"/>
                  </a:schemeClr>
                </a:solidFill>
              </a:rPr>
              <a:t>Lengkapi</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semua</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poin</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ini</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dengan</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bukti-bukti</a:t>
            </a:r>
            <a:r>
              <a:rPr lang="en-US" sz="2600" dirty="0" smtClean="0">
                <a:solidFill>
                  <a:schemeClr val="accent1">
                    <a:lumMod val="60000"/>
                    <a:lumOff val="40000"/>
                  </a:schemeClr>
                </a:solidFill>
              </a:rPr>
              <a:t> </a:t>
            </a:r>
            <a:r>
              <a:rPr lang="en-US" sz="2600" dirty="0" err="1" smtClean="0">
                <a:solidFill>
                  <a:schemeClr val="accent1">
                    <a:lumMod val="60000"/>
                    <a:lumOff val="40000"/>
                  </a:schemeClr>
                </a:solidFill>
              </a:rPr>
              <a:t>dan</a:t>
            </a:r>
            <a:r>
              <a:rPr lang="en-US" sz="2600" dirty="0" smtClean="0">
                <a:solidFill>
                  <a:schemeClr val="accent1">
                    <a:lumMod val="60000"/>
                    <a:lumOff val="40000"/>
                  </a:schemeClr>
                </a:solidFill>
              </a:rPr>
              <a:t> </a:t>
            </a:r>
            <a:r>
              <a:rPr lang="en-US" sz="2600" b="1" dirty="0" err="1" smtClean="0">
                <a:solidFill>
                  <a:schemeClr val="accent1">
                    <a:lumMod val="60000"/>
                    <a:lumOff val="40000"/>
                  </a:schemeClr>
                </a:solidFill>
              </a:rPr>
              <a:t>terintegrasi</a:t>
            </a:r>
            <a:r>
              <a:rPr lang="en-US" sz="2600" b="1" dirty="0" smtClean="0">
                <a:solidFill>
                  <a:schemeClr val="accent1">
                    <a:lumMod val="60000"/>
                    <a:lumOff val="40000"/>
                  </a:schemeClr>
                </a:solidFill>
              </a:rPr>
              <a:t> </a:t>
            </a:r>
            <a:r>
              <a:rPr lang="en-US" sz="2600" b="1" dirty="0" err="1" smtClean="0">
                <a:solidFill>
                  <a:schemeClr val="accent1">
                    <a:lumMod val="60000"/>
                    <a:lumOff val="40000"/>
                  </a:schemeClr>
                </a:solidFill>
              </a:rPr>
              <a:t>dalam</a:t>
            </a:r>
            <a:r>
              <a:rPr lang="en-US" sz="2600" b="1" dirty="0" smtClean="0">
                <a:solidFill>
                  <a:schemeClr val="accent1">
                    <a:lumMod val="60000"/>
                    <a:lumOff val="40000"/>
                  </a:schemeClr>
                </a:solidFill>
              </a:rPr>
              <a:t> </a:t>
            </a:r>
            <a:r>
              <a:rPr lang="en-US" sz="2600" b="1" dirty="0" err="1" smtClean="0">
                <a:solidFill>
                  <a:schemeClr val="accent1">
                    <a:lumMod val="60000"/>
                    <a:lumOff val="40000"/>
                  </a:schemeClr>
                </a:solidFill>
              </a:rPr>
              <a:t>suatu</a:t>
            </a:r>
            <a:r>
              <a:rPr lang="en-US" sz="2600" b="1" dirty="0" smtClean="0">
                <a:solidFill>
                  <a:schemeClr val="accent1">
                    <a:lumMod val="60000"/>
                    <a:lumOff val="40000"/>
                  </a:schemeClr>
                </a:solidFill>
              </a:rPr>
              <a:t> </a:t>
            </a:r>
            <a:r>
              <a:rPr lang="en-US" sz="2600" b="1" dirty="0" err="1" smtClean="0">
                <a:solidFill>
                  <a:schemeClr val="accent1">
                    <a:lumMod val="60000"/>
                    <a:lumOff val="40000"/>
                  </a:schemeClr>
                </a:solidFill>
              </a:rPr>
              <a:t>sistem</a:t>
            </a:r>
            <a:r>
              <a:rPr lang="en-US" sz="2600" b="1" dirty="0" smtClean="0">
                <a:solidFill>
                  <a:schemeClr val="accent1">
                    <a:lumMod val="60000"/>
                    <a:lumOff val="40000"/>
                  </a:schemeClr>
                </a:solidFill>
              </a:rPr>
              <a:t> </a:t>
            </a:r>
            <a:r>
              <a:rPr lang="en-US" sz="2600" b="1" dirty="0" err="1" smtClean="0">
                <a:solidFill>
                  <a:schemeClr val="accent1">
                    <a:lumMod val="60000"/>
                    <a:lumOff val="40000"/>
                  </a:schemeClr>
                </a:solidFill>
              </a:rPr>
              <a:t>dokumen</a:t>
            </a:r>
            <a:r>
              <a:rPr lang="en-US" sz="2600" dirty="0" smtClean="0">
                <a:solidFill>
                  <a:schemeClr val="accent1">
                    <a:lumMod val="60000"/>
                    <a:lumOff val="40000"/>
                  </a:schemeClr>
                </a:solidFill>
              </a:rPr>
              <a:t>.</a:t>
            </a:r>
            <a:endParaRPr lang="id-ID" sz="2600" dirty="0" smtClean="0">
              <a:solidFill>
                <a:schemeClr val="accent1">
                  <a:lumMod val="60000"/>
                  <a:lumOff val="40000"/>
                </a:schemeClr>
              </a:solidFill>
            </a:endParaRPr>
          </a:p>
        </p:txBody>
      </p:sp>
      <p:sp>
        <p:nvSpPr>
          <p:cNvPr id="3" name="Title 1"/>
          <p:cNvSpPr txBox="1">
            <a:spLocks/>
          </p:cNvSpPr>
          <p:nvPr/>
        </p:nvSpPr>
        <p:spPr>
          <a:xfrm>
            <a:off x="838200" y="5048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6BB1E92D-DFBF-48E8-8F05-9436341AD3DC}" type="datetime1">
              <a:rPr lang="id-ID" smtClean="0"/>
              <a:pPr/>
              <a:t>12/01/2017</a:t>
            </a:fld>
            <a:endParaRPr lang="en-US"/>
          </a:p>
        </p:txBody>
      </p:sp>
    </p:spTree>
    <p:extLst>
      <p:ext uri="{BB962C8B-B14F-4D97-AF65-F5344CB8AC3E}">
        <p14:creationId xmlns="" xmlns:p14="http://schemas.microsoft.com/office/powerpoint/2010/main" val="19309779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838200" y="1447800"/>
            <a:ext cx="105156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1088" indent="-1081088">
              <a:buNone/>
            </a:pPr>
            <a:r>
              <a:rPr lang="en-US" dirty="0" smtClean="0"/>
              <a:t>2.4.2. </a:t>
            </a:r>
            <a:r>
              <a:rPr lang="id-ID" dirty="0" smtClean="0"/>
              <a:t>Jelaskan implementasi penjaminan mutu perguruan tinggi</a:t>
            </a:r>
          </a:p>
          <a:p>
            <a:pPr marL="1524000" indent="-457200">
              <a:buFont typeface="+mj-lt"/>
              <a:buAutoNum type="alphaLcPeriod"/>
            </a:pPr>
            <a:r>
              <a:rPr lang="en-US" dirty="0" err="1" smtClean="0">
                <a:solidFill>
                  <a:srgbClr val="FFFF00"/>
                </a:solidFill>
              </a:rPr>
              <a:t>Implementasi</a:t>
            </a:r>
            <a:r>
              <a:rPr lang="en-US" dirty="0" smtClean="0">
                <a:solidFill>
                  <a:srgbClr val="FFFF00"/>
                </a:solidFill>
              </a:rPr>
              <a:t> </a:t>
            </a:r>
            <a:r>
              <a:rPr lang="en-US" dirty="0" err="1" smtClean="0">
                <a:solidFill>
                  <a:srgbClr val="FFFF00"/>
                </a:solidFill>
              </a:rPr>
              <a:t>penjaminan</a:t>
            </a:r>
            <a:r>
              <a:rPr lang="en-US" dirty="0" smtClean="0">
                <a:solidFill>
                  <a:srgbClr val="FFFF00"/>
                </a:solidFill>
              </a:rPr>
              <a:t> </a:t>
            </a:r>
            <a:r>
              <a:rPr lang="en-US" dirty="0" err="1" smtClean="0">
                <a:solidFill>
                  <a:srgbClr val="FFFF00"/>
                </a:solidFill>
              </a:rPr>
              <a:t>mutu</a:t>
            </a:r>
            <a:r>
              <a:rPr lang="en-US" dirty="0" smtClean="0">
                <a:solidFill>
                  <a:srgbClr val="FFFF00"/>
                </a:solidFill>
              </a:rPr>
              <a:t>:  </a:t>
            </a:r>
            <a:r>
              <a:rPr lang="en-US" dirty="0" err="1" smtClean="0">
                <a:solidFill>
                  <a:srgbClr val="FFFF00"/>
                </a:solidFill>
              </a:rPr>
              <a:t>Sudah</a:t>
            </a:r>
            <a:r>
              <a:rPr lang="en-US" dirty="0" smtClean="0">
                <a:solidFill>
                  <a:srgbClr val="FFFF00"/>
                </a:solidFill>
              </a:rPr>
              <a:t> </a:t>
            </a:r>
            <a:r>
              <a:rPr lang="en-US" dirty="0" err="1" smtClean="0">
                <a:solidFill>
                  <a:srgbClr val="FFFF00"/>
                </a:solidFill>
              </a:rPr>
              <a:t>berjalan</a:t>
            </a:r>
            <a:r>
              <a:rPr lang="en-US" dirty="0" smtClean="0">
                <a:solidFill>
                  <a:srgbClr val="FFFF00"/>
                </a:solidFill>
              </a:rPr>
              <a:t> </a:t>
            </a:r>
            <a:r>
              <a:rPr lang="en-US" dirty="0" err="1" smtClean="0">
                <a:solidFill>
                  <a:srgbClr val="FFFF00"/>
                </a:solidFill>
              </a:rPr>
              <a:t>di</a:t>
            </a:r>
            <a:r>
              <a:rPr lang="en-US" dirty="0" smtClean="0">
                <a:solidFill>
                  <a:srgbClr val="FFFF00"/>
                </a:solidFill>
              </a:rPr>
              <a:t> </a:t>
            </a:r>
            <a:r>
              <a:rPr lang="en-US" dirty="0" err="1" smtClean="0">
                <a:solidFill>
                  <a:srgbClr val="FFFF00"/>
                </a:solidFill>
              </a:rPr>
              <a:t>seluruh</a:t>
            </a:r>
            <a:r>
              <a:rPr lang="en-US" dirty="0" smtClean="0">
                <a:solidFill>
                  <a:srgbClr val="FFFF00"/>
                </a:solidFill>
              </a:rPr>
              <a:t> unit </a:t>
            </a:r>
            <a:r>
              <a:rPr lang="en-US" dirty="0" err="1" smtClean="0">
                <a:solidFill>
                  <a:srgbClr val="FFFF00"/>
                </a:solidFill>
              </a:rPr>
              <a:t>kerja</a:t>
            </a:r>
            <a:r>
              <a:rPr lang="en-US" dirty="0" smtClean="0">
                <a:solidFill>
                  <a:srgbClr val="FFFF00"/>
                </a:solidFill>
              </a:rPr>
              <a:t> yang </a:t>
            </a:r>
            <a:r>
              <a:rPr lang="en-US" dirty="0" err="1" smtClean="0">
                <a:solidFill>
                  <a:srgbClr val="FFFF00"/>
                </a:solidFill>
              </a:rPr>
              <a:t>mencakup</a:t>
            </a:r>
            <a:r>
              <a:rPr lang="en-US" dirty="0" smtClean="0">
                <a:solidFill>
                  <a:srgbClr val="FFFF00"/>
                </a:solidFill>
              </a:rPr>
              <a:t> :</a:t>
            </a:r>
            <a:endParaRPr lang="id-ID" dirty="0" smtClean="0">
              <a:solidFill>
                <a:srgbClr val="FFFF00"/>
              </a:solidFill>
            </a:endParaRPr>
          </a:p>
          <a:p>
            <a:pPr marL="1524000" lvl="0" indent="-457200">
              <a:buFont typeface="+mj-lt"/>
              <a:buAutoNum type="alphaLcPeriod"/>
            </a:pPr>
            <a:r>
              <a:rPr lang="en-US" dirty="0" err="1" smtClean="0">
                <a:solidFill>
                  <a:srgbClr val="FFFF00"/>
                </a:solidFill>
              </a:rPr>
              <a:t>siklus</a:t>
            </a:r>
            <a:r>
              <a:rPr lang="en-US" dirty="0" smtClean="0">
                <a:solidFill>
                  <a:srgbClr val="FFFF00"/>
                </a:solidFill>
              </a:rPr>
              <a:t> </a:t>
            </a:r>
            <a:r>
              <a:rPr lang="en-US" dirty="0" err="1" smtClean="0">
                <a:solidFill>
                  <a:srgbClr val="FFFF00"/>
                </a:solidFill>
              </a:rPr>
              <a:t>perencanaan</a:t>
            </a:r>
            <a:r>
              <a:rPr lang="en-US" dirty="0" smtClean="0">
                <a:solidFill>
                  <a:srgbClr val="FFFF00"/>
                </a:solidFill>
              </a:rPr>
              <a:t>,</a:t>
            </a:r>
            <a:endParaRPr lang="id-ID" dirty="0" smtClean="0">
              <a:solidFill>
                <a:srgbClr val="FFFF00"/>
              </a:solidFill>
            </a:endParaRPr>
          </a:p>
          <a:p>
            <a:pPr marL="1524000" lvl="0" indent="-457200">
              <a:buFont typeface="+mj-lt"/>
              <a:buAutoNum type="alphaLcPeriod"/>
            </a:pPr>
            <a:r>
              <a:rPr lang="en-US" dirty="0" err="1" smtClean="0">
                <a:solidFill>
                  <a:srgbClr val="FFFF00"/>
                </a:solidFill>
              </a:rPr>
              <a:t>pelaksanaan</a:t>
            </a:r>
            <a:r>
              <a:rPr lang="en-US" dirty="0" smtClean="0">
                <a:solidFill>
                  <a:srgbClr val="FFFF00"/>
                </a:solidFill>
              </a:rPr>
              <a:t>,</a:t>
            </a:r>
            <a:endParaRPr lang="id-ID" dirty="0" smtClean="0">
              <a:solidFill>
                <a:srgbClr val="FFFF00"/>
              </a:solidFill>
            </a:endParaRPr>
          </a:p>
          <a:p>
            <a:pPr marL="1524000" lvl="0" indent="-457200">
              <a:buFont typeface="+mj-lt"/>
              <a:buAutoNum type="alphaLcPeriod"/>
            </a:pPr>
            <a:r>
              <a:rPr lang="en-US" dirty="0" err="1" smtClean="0">
                <a:solidFill>
                  <a:srgbClr val="FFFF00"/>
                </a:solidFill>
              </a:rPr>
              <a:t>analisis</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evaluasi</a:t>
            </a:r>
            <a:r>
              <a:rPr lang="en-US" dirty="0" smtClean="0">
                <a:solidFill>
                  <a:srgbClr val="FFFF00"/>
                </a:solidFill>
              </a:rPr>
              <a:t>,</a:t>
            </a:r>
            <a:endParaRPr lang="id-ID" dirty="0" smtClean="0">
              <a:solidFill>
                <a:srgbClr val="FFFF00"/>
              </a:solidFill>
            </a:endParaRPr>
          </a:p>
          <a:p>
            <a:pPr marL="1524000" indent="-457200">
              <a:buFont typeface="+mj-lt"/>
              <a:buAutoNum type="alphaLcPeriod"/>
            </a:pPr>
            <a:r>
              <a:rPr lang="en-US" dirty="0" err="1" smtClean="0">
                <a:solidFill>
                  <a:srgbClr val="FFFF00"/>
                </a:solidFill>
              </a:rPr>
              <a:t>tindakan</a:t>
            </a:r>
            <a:r>
              <a:rPr lang="en-US" dirty="0" smtClean="0">
                <a:solidFill>
                  <a:srgbClr val="FFFF00"/>
                </a:solidFill>
              </a:rPr>
              <a:t> </a:t>
            </a:r>
            <a:r>
              <a:rPr lang="en-US" dirty="0" err="1" smtClean="0">
                <a:solidFill>
                  <a:srgbClr val="FFFF00"/>
                </a:solidFill>
              </a:rPr>
              <a:t>perbaikan</a:t>
            </a:r>
            <a:r>
              <a:rPr lang="en-US" dirty="0" smtClean="0">
                <a:solidFill>
                  <a:srgbClr val="FFFF00"/>
                </a:solidFill>
              </a:rPr>
              <a:t> yang </a:t>
            </a:r>
            <a:r>
              <a:rPr lang="en-US" dirty="0" err="1" smtClean="0">
                <a:solidFill>
                  <a:srgbClr val="FFFF00"/>
                </a:solidFill>
              </a:rPr>
              <a:t>dibuktikan</a:t>
            </a:r>
            <a:r>
              <a:rPr lang="en-US" dirty="0" smtClean="0">
                <a:solidFill>
                  <a:srgbClr val="FFFF00"/>
                </a:solidFill>
              </a:rPr>
              <a:t> </a:t>
            </a:r>
            <a:r>
              <a:rPr lang="en-US" dirty="0" err="1" smtClean="0">
                <a:solidFill>
                  <a:srgbClr val="FFFF00"/>
                </a:solidFill>
              </a:rPr>
              <a:t>dalam</a:t>
            </a:r>
            <a:r>
              <a:rPr lang="en-US" dirty="0" smtClean="0">
                <a:solidFill>
                  <a:srgbClr val="FFFF00"/>
                </a:solidFill>
              </a:rPr>
              <a:t> </a:t>
            </a:r>
            <a:r>
              <a:rPr lang="en-US" dirty="0" err="1" smtClean="0">
                <a:solidFill>
                  <a:srgbClr val="FFFF00"/>
                </a:solidFill>
              </a:rPr>
              <a:t>bentuk</a:t>
            </a:r>
            <a:r>
              <a:rPr lang="en-US" dirty="0" smtClean="0">
                <a:solidFill>
                  <a:srgbClr val="FFFF00"/>
                </a:solidFill>
              </a:rPr>
              <a:t> </a:t>
            </a:r>
            <a:r>
              <a:rPr lang="en-US" dirty="0" err="1" smtClean="0">
                <a:solidFill>
                  <a:srgbClr val="FFFF00"/>
                </a:solidFill>
              </a:rPr>
              <a:t>laporan</a:t>
            </a:r>
            <a:r>
              <a:rPr lang="en-US" dirty="0" smtClean="0">
                <a:solidFill>
                  <a:srgbClr val="FFFF00"/>
                </a:solidFill>
              </a:rPr>
              <a:t> MONEV Audit</a:t>
            </a:r>
            <a:endParaRPr lang="id-ID" dirty="0" smtClean="0">
              <a:solidFill>
                <a:srgbClr val="FFFF00"/>
              </a:solidFill>
            </a:endParaRPr>
          </a:p>
          <a:p>
            <a:pPr marL="914400" indent="-914400">
              <a:buFont typeface="Arial" panose="020B0604020202020204" pitchFamily="34" charset="0"/>
              <a:buNone/>
            </a:pPr>
            <a:endParaRPr lang="id-ID" sz="2600" dirty="0" smtClean="0"/>
          </a:p>
          <a:p>
            <a:pPr marL="914400" indent="-914400">
              <a:buFont typeface="Arial" panose="020B0604020202020204" pitchFamily="34" charset="0"/>
              <a:buNone/>
            </a:pPr>
            <a:endParaRPr lang="id-ID" sz="2600" dirty="0" smtClean="0"/>
          </a:p>
        </p:txBody>
      </p:sp>
      <p:sp>
        <p:nvSpPr>
          <p:cNvPr id="3" name="Title 1"/>
          <p:cNvSpPr txBox="1">
            <a:spLocks/>
          </p:cNvSpPr>
          <p:nvPr/>
        </p:nvSpPr>
        <p:spPr>
          <a:xfrm>
            <a:off x="838200" y="5048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16</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0172F911-682F-44FF-AB96-019F953C5D75}" type="datetime1">
              <a:rPr lang="id-ID" smtClean="0"/>
              <a:pPr/>
              <a:t>12/01/2017</a:t>
            </a:fld>
            <a:endParaRPr lang="en-US"/>
          </a:p>
        </p:txBody>
      </p:sp>
    </p:spTree>
    <p:extLst>
      <p:ext uri="{BB962C8B-B14F-4D97-AF65-F5344CB8AC3E}">
        <p14:creationId xmlns="" xmlns:p14="http://schemas.microsoft.com/office/powerpoint/2010/main" val="1930977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44500" y="965201"/>
            <a:ext cx="10909300" cy="5435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2.4.3. </a:t>
            </a:r>
            <a:r>
              <a:rPr lang="id-ID" dirty="0" smtClean="0"/>
              <a:t>Jelaskan monitoring dan evaluasi penjaminan mutu perguruan tinggi, serta tindak lanjutnya</a:t>
            </a:r>
          </a:p>
          <a:p>
            <a:pPr marL="1524000" indent="-539750">
              <a:buNone/>
            </a:pPr>
            <a:r>
              <a:rPr lang="en-US" dirty="0" smtClean="0">
                <a:solidFill>
                  <a:srgbClr val="FFFF00"/>
                </a:solidFill>
              </a:rPr>
              <a:t>MONEV </a:t>
            </a:r>
            <a:r>
              <a:rPr lang="en-US" dirty="0" err="1" smtClean="0">
                <a:solidFill>
                  <a:srgbClr val="FFFF00"/>
                </a:solidFill>
              </a:rPr>
              <a:t>hasil</a:t>
            </a:r>
            <a:r>
              <a:rPr lang="en-US" dirty="0" smtClean="0">
                <a:solidFill>
                  <a:srgbClr val="FFFF00"/>
                </a:solidFill>
              </a:rPr>
              <a:t> </a:t>
            </a:r>
            <a:r>
              <a:rPr lang="en-US" dirty="0" err="1" smtClean="0">
                <a:solidFill>
                  <a:srgbClr val="FFFF00"/>
                </a:solidFill>
              </a:rPr>
              <a:t>penjaminan</a:t>
            </a:r>
            <a:r>
              <a:rPr lang="en-US" dirty="0" smtClean="0">
                <a:solidFill>
                  <a:srgbClr val="FFFF00"/>
                </a:solidFill>
              </a:rPr>
              <a:t> </a:t>
            </a:r>
            <a:r>
              <a:rPr lang="en-US" dirty="0" err="1" smtClean="0">
                <a:solidFill>
                  <a:srgbClr val="FFFF00"/>
                </a:solidFill>
              </a:rPr>
              <a:t>mutu</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Pendidikan</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Penelitian</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PkM</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Sarana</a:t>
            </a:r>
            <a:r>
              <a:rPr lang="en-US" dirty="0" smtClean="0">
                <a:solidFill>
                  <a:srgbClr val="FFFF00"/>
                </a:solidFill>
              </a:rPr>
              <a:t>-</a:t>
            </a:r>
            <a:r>
              <a:rPr lang="en-US" dirty="0" err="1" smtClean="0">
                <a:solidFill>
                  <a:srgbClr val="FFFF00"/>
                </a:solidFill>
              </a:rPr>
              <a:t>Prasarana</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Keuangan</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Manajemen</a:t>
            </a:r>
            <a:r>
              <a:rPr lang="en-US" dirty="0" smtClean="0">
                <a:solidFill>
                  <a:srgbClr val="FFFF00"/>
                </a:solidFill>
              </a:rPr>
              <a:t>.</a:t>
            </a:r>
            <a:endParaRPr lang="id-ID" dirty="0" smtClean="0">
              <a:solidFill>
                <a:srgbClr val="FFFF00"/>
              </a:solidFill>
            </a:endParaRPr>
          </a:p>
          <a:p>
            <a:pPr marL="984250" indent="0">
              <a:buNone/>
            </a:pPr>
            <a:r>
              <a:rPr lang="en-US" dirty="0" err="1" smtClean="0">
                <a:solidFill>
                  <a:srgbClr val="FFFF00"/>
                </a:solidFill>
              </a:rPr>
              <a:t>Semua</a:t>
            </a:r>
            <a:r>
              <a:rPr lang="en-US" dirty="0" smtClean="0">
                <a:solidFill>
                  <a:srgbClr val="FFFF00"/>
                </a:solidFill>
              </a:rPr>
              <a:t> </a:t>
            </a:r>
            <a:r>
              <a:rPr lang="en-US" dirty="0" err="1" smtClean="0">
                <a:solidFill>
                  <a:srgbClr val="FFFF00"/>
                </a:solidFill>
              </a:rPr>
              <a:t>poin</a:t>
            </a:r>
            <a:r>
              <a:rPr lang="en-US" dirty="0" smtClean="0">
                <a:solidFill>
                  <a:srgbClr val="FFFF00"/>
                </a:solidFill>
              </a:rPr>
              <a:t> </a:t>
            </a:r>
            <a:r>
              <a:rPr lang="en-US" dirty="0" err="1" smtClean="0">
                <a:solidFill>
                  <a:srgbClr val="FFFF00"/>
                </a:solidFill>
              </a:rPr>
              <a:t>ini</a:t>
            </a:r>
            <a:r>
              <a:rPr lang="en-US" dirty="0" smtClean="0">
                <a:solidFill>
                  <a:srgbClr val="FFFF00"/>
                </a:solidFill>
              </a:rPr>
              <a:t> </a:t>
            </a:r>
            <a:r>
              <a:rPr lang="en-US" dirty="0" err="1" smtClean="0">
                <a:solidFill>
                  <a:srgbClr val="FFFF00"/>
                </a:solidFill>
              </a:rPr>
              <a:t>harus</a:t>
            </a:r>
            <a:r>
              <a:rPr lang="en-US" dirty="0" smtClean="0">
                <a:solidFill>
                  <a:srgbClr val="FFFF00"/>
                </a:solidFill>
              </a:rPr>
              <a:t> </a:t>
            </a:r>
            <a:r>
              <a:rPr lang="en-US" dirty="0" err="1" smtClean="0">
                <a:solidFill>
                  <a:srgbClr val="FFFF00"/>
                </a:solidFill>
              </a:rPr>
              <a:t>terdokumentasi</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disosialisasikan</a:t>
            </a:r>
            <a:r>
              <a:rPr lang="en-US" dirty="0" smtClean="0">
                <a:solidFill>
                  <a:srgbClr val="FFFF00"/>
                </a:solidFill>
              </a:rPr>
              <a:t>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baik</a:t>
            </a:r>
            <a:r>
              <a:rPr lang="en-US" dirty="0" smtClean="0">
                <a:solidFill>
                  <a:srgbClr val="FFFF00"/>
                </a:solidFill>
              </a:rPr>
              <a:t> </a:t>
            </a:r>
            <a:r>
              <a:rPr lang="en-US" dirty="0" err="1" smtClean="0">
                <a:solidFill>
                  <a:srgbClr val="FFFF00"/>
                </a:solidFill>
              </a:rPr>
              <a:t>serta</a:t>
            </a:r>
            <a:r>
              <a:rPr lang="en-US" dirty="0" smtClean="0">
                <a:solidFill>
                  <a:srgbClr val="FFFF00"/>
                </a:solidFill>
              </a:rPr>
              <a:t> </a:t>
            </a:r>
            <a:r>
              <a:rPr lang="en-US" dirty="0" err="1" smtClean="0">
                <a:solidFill>
                  <a:srgbClr val="FFFF00"/>
                </a:solidFill>
              </a:rPr>
              <a:t>ada</a:t>
            </a:r>
            <a:r>
              <a:rPr lang="en-US" dirty="0" smtClean="0">
                <a:solidFill>
                  <a:srgbClr val="FFFF00"/>
                </a:solidFill>
              </a:rPr>
              <a:t> </a:t>
            </a:r>
            <a:r>
              <a:rPr lang="en-US" dirty="0" err="1" smtClean="0">
                <a:solidFill>
                  <a:srgbClr val="FFFF00"/>
                </a:solidFill>
              </a:rPr>
              <a:t>tindak</a:t>
            </a:r>
            <a:r>
              <a:rPr lang="en-US" dirty="0" smtClean="0">
                <a:solidFill>
                  <a:srgbClr val="FFFF00"/>
                </a:solidFill>
              </a:rPr>
              <a:t> </a:t>
            </a:r>
            <a:r>
              <a:rPr lang="en-US" dirty="0" err="1" smtClean="0">
                <a:solidFill>
                  <a:srgbClr val="FFFF00"/>
                </a:solidFill>
              </a:rPr>
              <a:t>lanjut</a:t>
            </a:r>
            <a:endParaRPr lang="en-US" dirty="0">
              <a:solidFill>
                <a:srgbClr val="FFFF00"/>
              </a:solidFill>
            </a:endParaRPr>
          </a:p>
        </p:txBody>
      </p:sp>
      <p:sp>
        <p:nvSpPr>
          <p:cNvPr id="3" name="Title 1"/>
          <p:cNvSpPr txBox="1">
            <a:spLocks/>
          </p:cNvSpPr>
          <p:nvPr/>
        </p:nvSpPr>
        <p:spPr>
          <a:xfrm>
            <a:off x="838200" y="2762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17</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A8B70E9-6B1E-474B-81E0-606FF7CC39ED}" type="datetime1">
              <a:rPr lang="id-ID" smtClean="0"/>
              <a:pPr/>
              <a:t>12/01/2017</a:t>
            </a:fld>
            <a:endParaRPr lang="en-US"/>
          </a:p>
        </p:txBody>
      </p:sp>
    </p:spTree>
    <p:extLst>
      <p:ext uri="{BB962C8B-B14F-4D97-AF65-F5344CB8AC3E}">
        <p14:creationId xmlns="" xmlns:p14="http://schemas.microsoft.com/office/powerpoint/2010/main" val="2742162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44500" y="965201"/>
            <a:ext cx="10909300" cy="5435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2.4.4. </a:t>
            </a:r>
            <a:r>
              <a:rPr lang="id-ID" dirty="0" smtClean="0"/>
              <a:t>Jelaskan peranan institusi dalam pembinaan program studi (pengembangan program studi serta bantuan penyusunan dokumen akreditasi dalam bentuk pelatihan, dana dan informasi)</a:t>
            </a:r>
          </a:p>
          <a:p>
            <a:pPr>
              <a:buNone/>
            </a:pPr>
            <a:r>
              <a:rPr lang="id-ID" dirty="0" smtClean="0"/>
              <a:t>	</a:t>
            </a:r>
            <a:r>
              <a:rPr lang="id-ID" dirty="0" smtClean="0">
                <a:solidFill>
                  <a:srgbClr val="FFFF00"/>
                </a:solidFill>
              </a:rPr>
              <a:t>	</a:t>
            </a:r>
            <a:r>
              <a:rPr lang="en-US" dirty="0" err="1" smtClean="0">
                <a:solidFill>
                  <a:srgbClr val="FFFF00"/>
                </a:solidFill>
              </a:rPr>
              <a:t>Pembinaan</a:t>
            </a:r>
            <a:r>
              <a:rPr lang="en-US" dirty="0" smtClean="0">
                <a:solidFill>
                  <a:srgbClr val="FFFF00"/>
                </a:solidFill>
              </a:rPr>
              <a:t> </a:t>
            </a:r>
            <a:r>
              <a:rPr lang="en-US" dirty="0" err="1" smtClean="0">
                <a:solidFill>
                  <a:srgbClr val="FFFF00"/>
                </a:solidFill>
              </a:rPr>
              <a:t>dianggap</a:t>
            </a:r>
            <a:r>
              <a:rPr lang="en-US" dirty="0" smtClean="0">
                <a:solidFill>
                  <a:srgbClr val="FFFF00"/>
                </a:solidFill>
              </a:rPr>
              <a:t> </a:t>
            </a:r>
            <a:r>
              <a:rPr lang="en-US" dirty="0" err="1" smtClean="0">
                <a:solidFill>
                  <a:srgbClr val="FFFF00"/>
                </a:solidFill>
              </a:rPr>
              <a:t>sangat</a:t>
            </a:r>
            <a:r>
              <a:rPr lang="en-US" dirty="0" smtClean="0">
                <a:solidFill>
                  <a:srgbClr val="FFFF00"/>
                </a:solidFill>
              </a:rPr>
              <a:t> </a:t>
            </a:r>
            <a:r>
              <a:rPr lang="en-US" dirty="0" err="1" smtClean="0">
                <a:solidFill>
                  <a:srgbClr val="FFFF00"/>
                </a:solidFill>
              </a:rPr>
              <a:t>baik</a:t>
            </a:r>
            <a:r>
              <a:rPr lang="en-US" dirty="0" smtClean="0">
                <a:solidFill>
                  <a:srgbClr val="FFFF00"/>
                </a:solidFill>
              </a:rPr>
              <a:t>, </a:t>
            </a:r>
            <a:r>
              <a:rPr lang="en-US" dirty="0" err="1" smtClean="0">
                <a:solidFill>
                  <a:srgbClr val="FFFF00"/>
                </a:solidFill>
              </a:rPr>
              <a:t>kalau</a:t>
            </a:r>
            <a:r>
              <a:rPr lang="id-ID" dirty="0" smtClean="0">
                <a:solidFill>
                  <a:srgbClr val="FFFF00"/>
                </a:solidFill>
              </a:rPr>
              <a:t> mencakup</a:t>
            </a:r>
            <a:r>
              <a:rPr lang="en-US" dirty="0" smtClean="0">
                <a:solidFill>
                  <a:srgbClr val="FFFF00"/>
                </a:solidFill>
              </a:rPr>
              <a:t>:</a:t>
            </a:r>
            <a:endParaRPr lang="id-ID" dirty="0" smtClean="0">
              <a:solidFill>
                <a:srgbClr val="FFFF00"/>
              </a:solidFill>
            </a:endParaRPr>
          </a:p>
          <a:p>
            <a:pPr marL="1525588" lvl="0" indent="-514350">
              <a:buFont typeface="+mj-lt"/>
              <a:buAutoNum type="alphaLcPeriod"/>
            </a:pPr>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Prodi</a:t>
            </a:r>
            <a:r>
              <a:rPr lang="en-US" dirty="0" smtClean="0">
                <a:solidFill>
                  <a:srgbClr val="FFFF00"/>
                </a:solidFill>
              </a:rPr>
              <a:t>,</a:t>
            </a:r>
            <a:endParaRPr lang="id-ID" dirty="0" smtClean="0">
              <a:solidFill>
                <a:srgbClr val="FFFF00"/>
              </a:solidFill>
            </a:endParaRPr>
          </a:p>
          <a:p>
            <a:pPr marL="1525588" lvl="0" indent="-514350">
              <a:buFont typeface="+mj-lt"/>
              <a:buAutoNum type="alphaLcPeriod"/>
            </a:pPr>
            <a:r>
              <a:rPr lang="en-US" dirty="0" err="1" smtClean="0">
                <a:solidFill>
                  <a:srgbClr val="FFFF00"/>
                </a:solidFill>
              </a:rPr>
              <a:t>Penyusunan</a:t>
            </a:r>
            <a:r>
              <a:rPr lang="en-US" dirty="0" smtClean="0">
                <a:solidFill>
                  <a:srgbClr val="FFFF00"/>
                </a:solidFill>
              </a:rPr>
              <a:t> </a:t>
            </a:r>
            <a:r>
              <a:rPr lang="en-US" dirty="0" err="1" smtClean="0">
                <a:solidFill>
                  <a:srgbClr val="FFFF00"/>
                </a:solidFill>
              </a:rPr>
              <a:t>dokumen</a:t>
            </a:r>
            <a:r>
              <a:rPr lang="en-US" dirty="0" smtClean="0">
                <a:solidFill>
                  <a:srgbClr val="FFFF00"/>
                </a:solidFill>
              </a:rPr>
              <a:t> </a:t>
            </a:r>
            <a:r>
              <a:rPr lang="en-US" dirty="0" err="1" smtClean="0">
                <a:solidFill>
                  <a:srgbClr val="FFFF00"/>
                </a:solidFill>
              </a:rPr>
              <a:t>akreditasi</a:t>
            </a:r>
            <a:r>
              <a:rPr lang="en-US" dirty="0" smtClean="0">
                <a:solidFill>
                  <a:srgbClr val="FFFF00"/>
                </a:solidFill>
              </a:rPr>
              <a:t> </a:t>
            </a:r>
            <a:r>
              <a:rPr lang="en-US" dirty="0" err="1" smtClean="0">
                <a:solidFill>
                  <a:srgbClr val="FFFF00"/>
                </a:solidFill>
              </a:rPr>
              <a:t>dalam</a:t>
            </a:r>
            <a:r>
              <a:rPr lang="en-US" dirty="0" smtClean="0">
                <a:solidFill>
                  <a:srgbClr val="FFFF00"/>
                </a:solidFill>
              </a:rPr>
              <a:t> </a:t>
            </a:r>
            <a:r>
              <a:rPr lang="en-US" dirty="0" err="1" smtClean="0">
                <a:solidFill>
                  <a:srgbClr val="FFFF00"/>
                </a:solidFill>
              </a:rPr>
              <a:t>bentuk</a:t>
            </a:r>
            <a:r>
              <a:rPr lang="en-US" dirty="0" smtClean="0">
                <a:solidFill>
                  <a:srgbClr val="FFFF00"/>
                </a:solidFill>
              </a:rPr>
              <a:t> </a:t>
            </a:r>
            <a:r>
              <a:rPr lang="en-US" dirty="0" err="1" smtClean="0">
                <a:solidFill>
                  <a:srgbClr val="FFFF00"/>
                </a:solidFill>
              </a:rPr>
              <a:t>pelatihan</a:t>
            </a:r>
            <a:r>
              <a:rPr lang="en-US" dirty="0" smtClean="0">
                <a:solidFill>
                  <a:srgbClr val="FFFF00"/>
                </a:solidFill>
              </a:rPr>
              <a:t>,</a:t>
            </a:r>
            <a:r>
              <a:rPr lang="id-ID" dirty="0" smtClean="0">
                <a:solidFill>
                  <a:srgbClr val="FFFF00"/>
                </a:solidFill>
              </a:rPr>
              <a:t> workshop, dll.</a:t>
            </a:r>
          </a:p>
          <a:p>
            <a:pPr marL="1525588" lvl="0" indent="-514350">
              <a:buFont typeface="+mj-lt"/>
              <a:buAutoNum type="alphaLcPeriod"/>
            </a:pPr>
            <a:r>
              <a:rPr lang="en-US" dirty="0" smtClean="0">
                <a:solidFill>
                  <a:srgbClr val="FFFF00"/>
                </a:solidFill>
              </a:rPr>
              <a:t>Dana </a:t>
            </a:r>
            <a:r>
              <a:rPr lang="en-US" dirty="0" err="1" smtClean="0">
                <a:solidFill>
                  <a:srgbClr val="FFFF00"/>
                </a:solidFill>
              </a:rPr>
              <a:t>dan</a:t>
            </a:r>
            <a:r>
              <a:rPr lang="en-US" dirty="0" smtClean="0">
                <a:solidFill>
                  <a:srgbClr val="FFFF00"/>
                </a:solidFill>
              </a:rPr>
              <a:t> </a:t>
            </a:r>
            <a:endParaRPr lang="id-ID" dirty="0" smtClean="0">
              <a:solidFill>
                <a:srgbClr val="FFFF00"/>
              </a:solidFill>
            </a:endParaRPr>
          </a:p>
          <a:p>
            <a:pPr marL="1525588" lvl="0" indent="-514350">
              <a:buFont typeface="+mj-lt"/>
              <a:buAutoNum type="alphaLcPeriod"/>
            </a:pPr>
            <a:r>
              <a:rPr lang="en-US" dirty="0" err="1" smtClean="0">
                <a:solidFill>
                  <a:srgbClr val="FFFF00"/>
                </a:solidFill>
              </a:rPr>
              <a:t>Informasi</a:t>
            </a:r>
            <a:endParaRPr lang="id-ID" dirty="0">
              <a:solidFill>
                <a:srgbClr val="FFFF00"/>
              </a:solidFill>
            </a:endParaRPr>
          </a:p>
        </p:txBody>
      </p:sp>
      <p:sp>
        <p:nvSpPr>
          <p:cNvPr id="3" name="Title 1"/>
          <p:cNvSpPr txBox="1">
            <a:spLocks/>
          </p:cNvSpPr>
          <p:nvPr/>
        </p:nvSpPr>
        <p:spPr>
          <a:xfrm>
            <a:off x="838200" y="2762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C80FEE55-262F-4ECA-B4BD-D4A65415CB53}" type="datetime1">
              <a:rPr lang="id-ID" smtClean="0"/>
              <a:pPr/>
              <a:t>12/01/2017</a:t>
            </a:fld>
            <a:endParaRPr lang="en-US"/>
          </a:p>
        </p:txBody>
      </p:sp>
    </p:spTree>
    <p:extLst>
      <p:ext uri="{BB962C8B-B14F-4D97-AF65-F5344CB8AC3E}">
        <p14:creationId xmlns="" xmlns:p14="http://schemas.microsoft.com/office/powerpoint/2010/main" val="2742162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44500" y="965201"/>
            <a:ext cx="10909300" cy="5435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2.4.5. </a:t>
            </a:r>
            <a:r>
              <a:rPr lang="id-ID" dirty="0" smtClean="0"/>
              <a:t>ketersediaan dan pelaksanaan basis data institusi dan program studi untuk mendukung penyusunan dokumen evaluasi diri</a:t>
            </a:r>
          </a:p>
          <a:p>
            <a:pPr marL="914400" indent="-914400">
              <a:buFont typeface="Arial" panose="020B0604020202020204" pitchFamily="34" charset="0"/>
              <a:buNone/>
            </a:pPr>
            <a:endParaRPr lang="id-ID" dirty="0" smtClean="0"/>
          </a:p>
          <a:p>
            <a:pPr>
              <a:buNone/>
            </a:pPr>
            <a:r>
              <a:rPr lang="id-ID" dirty="0" smtClean="0"/>
              <a:t>	</a:t>
            </a:r>
            <a:r>
              <a:rPr lang="id-ID" dirty="0" smtClean="0">
                <a:solidFill>
                  <a:srgbClr val="FFFF00"/>
                </a:solidFill>
              </a:rPr>
              <a:t>	</a:t>
            </a:r>
            <a:r>
              <a:rPr lang="en-US" dirty="0" smtClean="0">
                <a:solidFill>
                  <a:srgbClr val="FFFF00"/>
                </a:solidFill>
              </a:rPr>
              <a:t>Basis data </a:t>
            </a:r>
            <a:r>
              <a:rPr lang="en-US" dirty="0" err="1" smtClean="0">
                <a:solidFill>
                  <a:srgbClr val="FFFF00"/>
                </a:solidFill>
              </a:rPr>
              <a:t>dianggap</a:t>
            </a:r>
            <a:r>
              <a:rPr lang="en-US" dirty="0" smtClean="0">
                <a:solidFill>
                  <a:srgbClr val="FFFF00"/>
                </a:solidFill>
              </a:rPr>
              <a:t> </a:t>
            </a:r>
            <a:r>
              <a:rPr lang="en-US" dirty="0" err="1" smtClean="0">
                <a:solidFill>
                  <a:srgbClr val="FFFF00"/>
                </a:solidFill>
              </a:rPr>
              <a:t>lengkap</a:t>
            </a:r>
            <a:r>
              <a:rPr lang="en-US" dirty="0" smtClean="0">
                <a:solidFill>
                  <a:srgbClr val="FFFF00"/>
                </a:solidFill>
              </a:rPr>
              <a:t> </a:t>
            </a:r>
            <a:r>
              <a:rPr lang="en-US" dirty="0" err="1" smtClean="0">
                <a:solidFill>
                  <a:srgbClr val="FFFF00"/>
                </a:solidFill>
              </a:rPr>
              <a:t>kalau</a:t>
            </a:r>
            <a:r>
              <a:rPr lang="en-US" dirty="0" smtClean="0">
                <a:solidFill>
                  <a:srgbClr val="FFFF00"/>
                </a:solidFill>
              </a:rPr>
              <a:t> </a:t>
            </a:r>
            <a:r>
              <a:rPr lang="en-US" dirty="0" err="1" smtClean="0">
                <a:solidFill>
                  <a:srgbClr val="FFFF00"/>
                </a:solidFill>
              </a:rPr>
              <a:t>mencakup</a:t>
            </a:r>
            <a:r>
              <a:rPr lang="en-US" dirty="0" smtClean="0">
                <a:solidFill>
                  <a:srgbClr val="FFFF00"/>
                </a:solidFill>
              </a:rPr>
              <a:t>:</a:t>
            </a:r>
            <a:endParaRPr lang="id-ID" dirty="0" smtClean="0">
              <a:solidFill>
                <a:srgbClr val="FFFF00"/>
              </a:solidFill>
            </a:endParaRPr>
          </a:p>
          <a:p>
            <a:pPr marL="1443038" lvl="0" indent="-514350">
              <a:buFont typeface="+mj-lt"/>
              <a:buAutoNum type="alphaLcPeriod"/>
            </a:pPr>
            <a:r>
              <a:rPr lang="id-ID" dirty="0" smtClean="0">
                <a:solidFill>
                  <a:srgbClr val="FFFF00"/>
                </a:solidFill>
              </a:rPr>
              <a:t>I</a:t>
            </a:r>
            <a:r>
              <a:rPr lang="en-US" dirty="0" err="1" smtClean="0">
                <a:solidFill>
                  <a:srgbClr val="FFFF00"/>
                </a:solidFill>
              </a:rPr>
              <a:t>nformasi</a:t>
            </a:r>
            <a:r>
              <a:rPr lang="en-US" dirty="0" smtClean="0">
                <a:solidFill>
                  <a:srgbClr val="FFFF00"/>
                </a:solidFill>
              </a:rPr>
              <a:t> </a:t>
            </a:r>
            <a:r>
              <a:rPr lang="en-US" dirty="0" err="1" smtClean="0">
                <a:solidFill>
                  <a:srgbClr val="FFFF00"/>
                </a:solidFill>
              </a:rPr>
              <a:t>ttg</a:t>
            </a:r>
            <a:r>
              <a:rPr lang="en-US" dirty="0" smtClean="0">
                <a:solidFill>
                  <a:srgbClr val="FFFF00"/>
                </a:solidFill>
              </a:rPr>
              <a:t> 7 </a:t>
            </a:r>
            <a:r>
              <a:rPr lang="en-US" dirty="0" err="1" smtClean="0">
                <a:solidFill>
                  <a:srgbClr val="FFFF00"/>
                </a:solidFill>
              </a:rPr>
              <a:t>standar</a:t>
            </a:r>
            <a:r>
              <a:rPr lang="en-US" dirty="0" smtClean="0">
                <a:solidFill>
                  <a:srgbClr val="FFFF00"/>
                </a:solidFill>
              </a:rPr>
              <a:t> </a:t>
            </a:r>
            <a:r>
              <a:rPr lang="en-US" dirty="0" err="1" smtClean="0">
                <a:solidFill>
                  <a:srgbClr val="FFFF00"/>
                </a:solidFill>
              </a:rPr>
              <a:t>akreditasi</a:t>
            </a:r>
            <a:r>
              <a:rPr lang="en-US" dirty="0" smtClean="0">
                <a:solidFill>
                  <a:srgbClr val="FFFF00"/>
                </a:solidFill>
              </a:rPr>
              <a:t> </a:t>
            </a:r>
            <a:r>
              <a:rPr lang="en-US" dirty="0" err="1" smtClean="0">
                <a:solidFill>
                  <a:srgbClr val="FFFF00"/>
                </a:solidFill>
              </a:rPr>
              <a:t>utk</a:t>
            </a:r>
            <a:r>
              <a:rPr lang="en-US" dirty="0" smtClean="0">
                <a:solidFill>
                  <a:srgbClr val="FFFF00"/>
                </a:solidFill>
              </a:rPr>
              <a:t> </a:t>
            </a:r>
            <a:r>
              <a:rPr lang="en-US" dirty="0" err="1" smtClean="0">
                <a:solidFill>
                  <a:srgbClr val="FFFF00"/>
                </a:solidFill>
              </a:rPr>
              <a:t>penyunan</a:t>
            </a:r>
            <a:r>
              <a:rPr lang="en-US" dirty="0" smtClean="0">
                <a:solidFill>
                  <a:srgbClr val="FFFF00"/>
                </a:solidFill>
              </a:rPr>
              <a:t> </a:t>
            </a:r>
            <a:r>
              <a:rPr lang="en-US" dirty="0" err="1" smtClean="0">
                <a:solidFill>
                  <a:srgbClr val="FFFF00"/>
                </a:solidFill>
              </a:rPr>
              <a:t>dokumen</a:t>
            </a:r>
            <a:r>
              <a:rPr lang="en-US" dirty="0" smtClean="0">
                <a:solidFill>
                  <a:srgbClr val="FFFF00"/>
                </a:solidFill>
              </a:rPr>
              <a:t> </a:t>
            </a:r>
            <a:r>
              <a:rPr lang="en-US" dirty="0" err="1" smtClean="0">
                <a:solidFill>
                  <a:srgbClr val="FFFF00"/>
                </a:solidFill>
              </a:rPr>
              <a:t>Evaluasi</a:t>
            </a:r>
            <a:r>
              <a:rPr lang="en-US" dirty="0" smtClean="0">
                <a:solidFill>
                  <a:srgbClr val="FFFF00"/>
                </a:solidFill>
              </a:rPr>
              <a:t> </a:t>
            </a:r>
            <a:r>
              <a:rPr lang="en-US" dirty="0" err="1" smtClean="0">
                <a:solidFill>
                  <a:srgbClr val="FFFF00"/>
                </a:solidFill>
              </a:rPr>
              <a:t>Diri</a:t>
            </a:r>
            <a:r>
              <a:rPr lang="en-US" dirty="0" smtClean="0">
                <a:solidFill>
                  <a:srgbClr val="FFFF00"/>
                </a:solidFill>
              </a:rPr>
              <a:t> PT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Prodi</a:t>
            </a:r>
            <a:r>
              <a:rPr lang="en-US" dirty="0" smtClean="0">
                <a:solidFill>
                  <a:srgbClr val="FFFF00"/>
                </a:solidFill>
              </a:rPr>
              <a:t>,</a:t>
            </a:r>
            <a:endParaRPr lang="id-ID" dirty="0" smtClean="0">
              <a:solidFill>
                <a:srgbClr val="FFFF00"/>
              </a:solidFill>
            </a:endParaRPr>
          </a:p>
          <a:p>
            <a:pPr marL="1443038" lvl="0" indent="-514350">
              <a:buFont typeface="+mj-lt"/>
              <a:buAutoNum type="alphaLcPeriod"/>
            </a:pPr>
            <a:r>
              <a:rPr lang="id-ID" dirty="0" smtClean="0">
                <a:solidFill>
                  <a:srgbClr val="FFFF00"/>
                </a:solidFill>
              </a:rPr>
              <a:t>D</a:t>
            </a:r>
            <a:r>
              <a:rPr lang="en-US" dirty="0" err="1" smtClean="0">
                <a:solidFill>
                  <a:srgbClr val="FFFF00"/>
                </a:solidFill>
              </a:rPr>
              <a:t>apat</a:t>
            </a:r>
            <a:r>
              <a:rPr lang="en-US" dirty="0" smtClean="0">
                <a:solidFill>
                  <a:srgbClr val="FFFF00"/>
                </a:solidFill>
              </a:rPr>
              <a:t> </a:t>
            </a:r>
            <a:r>
              <a:rPr lang="en-US" dirty="0" err="1" smtClean="0">
                <a:solidFill>
                  <a:srgbClr val="FFFF00"/>
                </a:solidFill>
              </a:rPr>
              <a:t>diakses</a:t>
            </a:r>
            <a:r>
              <a:rPr lang="en-US" dirty="0" smtClean="0">
                <a:solidFill>
                  <a:srgbClr val="FFFF00"/>
                </a:solidFill>
              </a:rPr>
              <a:t>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mudah</a:t>
            </a:r>
            <a:r>
              <a:rPr lang="id-ID" dirty="0" smtClean="0">
                <a:solidFill>
                  <a:srgbClr val="FFFF00"/>
                </a:solidFill>
              </a:rPr>
              <a:t>, misalnya data terintegrasi dalam sistem IT, sehingga dimana saja dan kapan saja dpt diakses</a:t>
            </a:r>
            <a:endParaRPr lang="id-ID" dirty="0">
              <a:solidFill>
                <a:srgbClr val="FFFF00"/>
              </a:solidFill>
            </a:endParaRPr>
          </a:p>
        </p:txBody>
      </p:sp>
      <p:sp>
        <p:nvSpPr>
          <p:cNvPr id="3" name="Title 1"/>
          <p:cNvSpPr txBox="1">
            <a:spLocks/>
          </p:cNvSpPr>
          <p:nvPr/>
        </p:nvSpPr>
        <p:spPr>
          <a:xfrm>
            <a:off x="838200" y="2762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19</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87FFA8A7-8D7D-4184-9EBD-D8FAE9F63799}" type="datetime1">
              <a:rPr lang="id-ID" smtClean="0"/>
              <a:pPr/>
              <a:t>12/01/2017</a:t>
            </a:fld>
            <a:endParaRPr lang="en-US"/>
          </a:p>
        </p:txBody>
      </p:sp>
    </p:spTree>
    <p:extLst>
      <p:ext uri="{BB962C8B-B14F-4D97-AF65-F5344CB8AC3E}">
        <p14:creationId xmlns="" xmlns:p14="http://schemas.microsoft.com/office/powerpoint/2010/main" val="2742162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9775"/>
          </a:xfrm>
        </p:spPr>
        <p:txBody>
          <a:bodyPr>
            <a:noAutofit/>
          </a:bodyPr>
          <a:lstStyle/>
          <a:p>
            <a:r>
              <a:rPr lang="en-US" sz="3200" b="1" dirty="0" smtClean="0"/>
              <a:t>STANDAR 1: </a:t>
            </a:r>
            <a:r>
              <a:rPr lang="en-US" sz="3200" b="1" dirty="0" err="1" smtClean="0"/>
              <a:t>Visi</a:t>
            </a:r>
            <a:r>
              <a:rPr lang="en-US" sz="3200" b="1" dirty="0" smtClean="0"/>
              <a:t>, </a:t>
            </a:r>
            <a:r>
              <a:rPr lang="en-US" sz="3200" b="1" dirty="0" err="1" smtClean="0"/>
              <a:t>Misi</a:t>
            </a:r>
            <a:r>
              <a:rPr lang="en-US" sz="3200" b="1" dirty="0" smtClean="0"/>
              <a:t>, </a:t>
            </a:r>
            <a:r>
              <a:rPr lang="en-US" sz="3200" b="1" dirty="0" err="1" smtClean="0"/>
              <a:t>Tujuan</a:t>
            </a:r>
            <a:r>
              <a:rPr lang="en-US" sz="3200" b="1" dirty="0" smtClean="0"/>
              <a:t>, </a:t>
            </a:r>
            <a:r>
              <a:rPr lang="en-US" sz="3200" b="1" dirty="0" err="1" smtClean="0"/>
              <a:t>Sasaran</a:t>
            </a:r>
            <a:r>
              <a:rPr lang="en-US" sz="3200" b="1" dirty="0" smtClean="0"/>
              <a:t> &amp; </a:t>
            </a:r>
            <a:r>
              <a:rPr lang="en-US" sz="3200" b="1" dirty="0" err="1" smtClean="0"/>
              <a:t>Strategi</a:t>
            </a:r>
            <a:r>
              <a:rPr lang="en-US" sz="3200" b="1" dirty="0" smtClean="0"/>
              <a:t> </a:t>
            </a:r>
            <a:r>
              <a:rPr lang="id-ID" sz="3200" b="1" dirty="0" smtClean="0"/>
              <a:t/>
            </a:r>
            <a:br>
              <a:rPr lang="id-ID" sz="3200" b="1" dirty="0" smtClean="0"/>
            </a:br>
            <a:r>
              <a:rPr lang="id-ID" sz="3200" b="1" dirty="0" smtClean="0"/>
              <a:t>					</a:t>
            </a:r>
            <a:r>
              <a:rPr lang="en-US" sz="3200" b="1" dirty="0" err="1" smtClean="0"/>
              <a:t>Pencapaian</a:t>
            </a:r>
            <a:endParaRPr lang="en-US" sz="3200" b="1" dirty="0"/>
          </a:p>
        </p:txBody>
      </p:sp>
      <p:sp>
        <p:nvSpPr>
          <p:cNvPr id="3" name="Content Placeholder 2"/>
          <p:cNvSpPr>
            <a:spLocks noGrp="1"/>
          </p:cNvSpPr>
          <p:nvPr>
            <p:ph idx="1"/>
          </p:nvPr>
        </p:nvSpPr>
        <p:spPr>
          <a:xfrm>
            <a:off x="838200" y="1524000"/>
            <a:ext cx="10515600" cy="4902200"/>
          </a:xfrm>
        </p:spPr>
        <p:txBody>
          <a:bodyPr>
            <a:normAutofit lnSpcReduction="10000"/>
          </a:bodyPr>
          <a:lstStyle/>
          <a:p>
            <a:pPr marL="900113" indent="-900113">
              <a:buNone/>
            </a:pPr>
            <a:r>
              <a:rPr lang="en-US" sz="2800" dirty="0" smtClean="0">
                <a:solidFill>
                  <a:schemeClr val="tx1"/>
                </a:solidFill>
              </a:rPr>
              <a:t>1.1. </a:t>
            </a:r>
            <a:r>
              <a:rPr lang="id-ID" sz="2800" dirty="0" smtClean="0">
                <a:solidFill>
                  <a:schemeClr val="tx1"/>
                </a:solidFill>
              </a:rPr>
              <a:t>  </a:t>
            </a:r>
            <a:r>
              <a:rPr lang="id-ID" sz="2800" dirty="0" smtClean="0"/>
              <a:t>Jelaskan dasar penyusunan dan mekanisme penyusunan visi, misi, tujuan dan sasaran institusi perguruan tinggi, serta pihak-pihak yang dilibatkan dalam penyusunannya.</a:t>
            </a:r>
            <a:endParaRPr lang="id-ID" sz="2800" dirty="0" smtClean="0">
              <a:solidFill>
                <a:schemeClr val="tx1"/>
              </a:solidFill>
            </a:endParaRPr>
          </a:p>
          <a:p>
            <a:pPr marL="1441450" indent="-541338">
              <a:buFont typeface="+mj-lt"/>
              <a:buAutoNum type="alphaLcPeriod"/>
            </a:pPr>
            <a:r>
              <a:rPr lang="en-US" sz="2800" dirty="0" err="1" smtClean="0">
                <a:solidFill>
                  <a:srgbClr val="FFFF00"/>
                </a:solidFill>
              </a:rPr>
              <a:t>Kejelasan</a:t>
            </a:r>
            <a:r>
              <a:rPr lang="en-US" sz="2800" dirty="0" smtClean="0">
                <a:solidFill>
                  <a:srgbClr val="FFFF00"/>
                </a:solidFill>
              </a:rPr>
              <a:t> (</a:t>
            </a:r>
            <a:r>
              <a:rPr lang="en-US" sz="2800" dirty="0" err="1" smtClean="0">
                <a:solidFill>
                  <a:srgbClr val="FFFF00"/>
                </a:solidFill>
              </a:rPr>
              <a:t>beri</a:t>
            </a:r>
            <a:r>
              <a:rPr lang="en-US" sz="2800" dirty="0" smtClean="0">
                <a:solidFill>
                  <a:srgbClr val="FFFF00"/>
                </a:solidFill>
              </a:rPr>
              <a:t> </a:t>
            </a:r>
            <a:r>
              <a:rPr lang="en-US" sz="2800" dirty="0" err="1" smtClean="0">
                <a:solidFill>
                  <a:srgbClr val="FFFF00"/>
                </a:solidFill>
              </a:rPr>
              <a:t>penjelasan</a:t>
            </a:r>
            <a:r>
              <a:rPr lang="en-US" sz="2800" dirty="0" smtClean="0">
                <a:solidFill>
                  <a:srgbClr val="FFFF00"/>
                </a:solidFill>
              </a:rPr>
              <a:t> </a:t>
            </a:r>
            <a:r>
              <a:rPr lang="en-US" sz="2800" dirty="0" err="1" smtClean="0">
                <a:solidFill>
                  <a:srgbClr val="FFFF00"/>
                </a:solidFill>
              </a:rPr>
              <a:t>makna</a:t>
            </a:r>
            <a:r>
              <a:rPr lang="en-US" sz="2800" dirty="0" smtClean="0">
                <a:solidFill>
                  <a:srgbClr val="FFFF00"/>
                </a:solidFill>
              </a:rPr>
              <a:t> </a:t>
            </a:r>
            <a:r>
              <a:rPr lang="en-US" sz="2800" dirty="0" err="1" smtClean="0">
                <a:solidFill>
                  <a:srgbClr val="FFFF00"/>
                </a:solidFill>
              </a:rPr>
              <a:t>visi</a:t>
            </a:r>
            <a:r>
              <a:rPr lang="en-US" sz="2800" dirty="0" smtClean="0">
                <a:solidFill>
                  <a:srgbClr val="FFFF00"/>
                </a:solidFill>
              </a:rPr>
              <a:t>, </a:t>
            </a:r>
            <a:r>
              <a:rPr lang="en-US" sz="2800" dirty="0" err="1" smtClean="0">
                <a:solidFill>
                  <a:srgbClr val="FFFF00"/>
                </a:solidFill>
              </a:rPr>
              <a:t>misi</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tujuan</a:t>
            </a:r>
            <a:r>
              <a:rPr lang="en-US" sz="2800" dirty="0" smtClean="0">
                <a:solidFill>
                  <a:srgbClr val="FFFF00"/>
                </a:solidFill>
              </a:rPr>
              <a:t>)</a:t>
            </a:r>
          </a:p>
          <a:p>
            <a:pPr marL="1441450" indent="-541338">
              <a:buFont typeface="+mj-lt"/>
              <a:buAutoNum type="alphaLcPeriod"/>
            </a:pPr>
            <a:r>
              <a:rPr lang="en-US" sz="2800" dirty="0" err="1" smtClean="0">
                <a:solidFill>
                  <a:srgbClr val="FFFF00"/>
                </a:solidFill>
              </a:rPr>
              <a:t>Kerealistisan</a:t>
            </a:r>
            <a:endParaRPr lang="en-US" sz="2800" dirty="0" smtClean="0">
              <a:solidFill>
                <a:srgbClr val="FFFF00"/>
              </a:solidFill>
            </a:endParaRPr>
          </a:p>
          <a:p>
            <a:pPr marL="1441450" indent="-541338">
              <a:buFont typeface="+mj-lt"/>
              <a:buAutoNum type="alphaLcPeriod"/>
            </a:pPr>
            <a:r>
              <a:rPr lang="en-US" sz="2800" dirty="0" err="1" smtClean="0">
                <a:solidFill>
                  <a:srgbClr val="FFFF00"/>
                </a:solidFill>
              </a:rPr>
              <a:t>Buat</a:t>
            </a:r>
            <a:r>
              <a:rPr lang="en-US" sz="2800" dirty="0" smtClean="0">
                <a:solidFill>
                  <a:srgbClr val="FFFF00"/>
                </a:solidFill>
              </a:rPr>
              <a:t> </a:t>
            </a:r>
            <a:r>
              <a:rPr lang="en-US" sz="2800" dirty="0" err="1" smtClean="0">
                <a:solidFill>
                  <a:srgbClr val="FFFF00"/>
                </a:solidFill>
              </a:rPr>
              <a:t>keterkaitan</a:t>
            </a:r>
            <a:r>
              <a:rPr lang="en-US" sz="2800" dirty="0" smtClean="0">
                <a:solidFill>
                  <a:srgbClr val="FFFF00"/>
                </a:solidFill>
              </a:rPr>
              <a:t> </a:t>
            </a:r>
            <a:r>
              <a:rPr lang="en-US" sz="2800" dirty="0" err="1" smtClean="0">
                <a:solidFill>
                  <a:srgbClr val="FFFF00"/>
                </a:solidFill>
              </a:rPr>
              <a:t>Visi</a:t>
            </a:r>
            <a:r>
              <a:rPr lang="en-US" sz="2800" dirty="0" smtClean="0">
                <a:solidFill>
                  <a:srgbClr val="FFFF00"/>
                </a:solidFill>
              </a:rPr>
              <a:t>, </a:t>
            </a:r>
            <a:r>
              <a:rPr lang="en-US" sz="2800" dirty="0" err="1" smtClean="0">
                <a:solidFill>
                  <a:srgbClr val="FFFF00"/>
                </a:solidFill>
              </a:rPr>
              <a:t>misi</a:t>
            </a:r>
            <a:r>
              <a:rPr lang="en-US" sz="2800" dirty="0" smtClean="0">
                <a:solidFill>
                  <a:srgbClr val="FFFF00"/>
                </a:solidFill>
              </a:rPr>
              <a:t>, </a:t>
            </a:r>
            <a:r>
              <a:rPr lang="en-US" sz="2800" dirty="0" err="1" smtClean="0">
                <a:solidFill>
                  <a:srgbClr val="FFFF00"/>
                </a:solidFill>
              </a:rPr>
              <a:t>tujuan</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sasaran</a:t>
            </a:r>
            <a:endParaRPr lang="en-US" sz="2800" dirty="0" smtClean="0">
              <a:solidFill>
                <a:srgbClr val="FFFF00"/>
              </a:solidFill>
            </a:endParaRPr>
          </a:p>
          <a:p>
            <a:pPr marL="1441450" indent="-541338">
              <a:buFont typeface="+mj-lt"/>
              <a:buAutoNum type="alphaLcPeriod"/>
            </a:pPr>
            <a:r>
              <a:rPr lang="en-US" sz="2800" dirty="0" err="1" smtClean="0">
                <a:solidFill>
                  <a:srgbClr val="FFFF00"/>
                </a:solidFill>
              </a:rPr>
              <a:t>Jelaskan</a:t>
            </a:r>
            <a:r>
              <a:rPr lang="en-US" sz="2800" dirty="0" smtClean="0">
                <a:solidFill>
                  <a:srgbClr val="FFFF00"/>
                </a:solidFill>
              </a:rPr>
              <a:t> </a:t>
            </a:r>
            <a:r>
              <a:rPr lang="en-US" sz="2800" dirty="0" err="1">
                <a:solidFill>
                  <a:srgbClr val="FFFF00"/>
                </a:solidFill>
              </a:rPr>
              <a:t>k</a:t>
            </a:r>
            <a:r>
              <a:rPr lang="en-US" sz="2800" dirty="0" err="1" smtClean="0">
                <a:solidFill>
                  <a:srgbClr val="FFFF00"/>
                </a:solidFill>
              </a:rPr>
              <a:t>eterlibatan</a:t>
            </a:r>
            <a:r>
              <a:rPr lang="en-US" sz="2800" dirty="0" smtClean="0">
                <a:solidFill>
                  <a:srgbClr val="FFFF00"/>
                </a:solidFill>
              </a:rPr>
              <a:t> </a:t>
            </a:r>
            <a:r>
              <a:rPr lang="en-US" sz="2800" dirty="0" err="1" smtClean="0">
                <a:solidFill>
                  <a:srgbClr val="FFFF00"/>
                </a:solidFill>
              </a:rPr>
              <a:t>pemangku</a:t>
            </a:r>
            <a:r>
              <a:rPr lang="en-US" sz="2800" dirty="0" smtClean="0">
                <a:solidFill>
                  <a:srgbClr val="FFFF00"/>
                </a:solidFill>
              </a:rPr>
              <a:t> </a:t>
            </a:r>
            <a:r>
              <a:rPr lang="en-US" sz="2800" dirty="0" err="1" smtClean="0">
                <a:solidFill>
                  <a:srgbClr val="FFFF00"/>
                </a:solidFill>
              </a:rPr>
              <a:t>kepentingan</a:t>
            </a:r>
            <a:endParaRPr lang="id-ID" sz="2800" dirty="0" smtClean="0">
              <a:solidFill>
                <a:srgbClr val="FFFF00"/>
              </a:solidFill>
            </a:endParaRPr>
          </a:p>
          <a:p>
            <a:pPr marL="1441450" indent="-541338">
              <a:buFont typeface="+mj-lt"/>
              <a:buAutoNum type="alphaLcPeriod"/>
            </a:pPr>
            <a:r>
              <a:rPr lang="id-ID" sz="2800" dirty="0" smtClean="0">
                <a:solidFill>
                  <a:srgbClr val="FFFF00"/>
                </a:solidFill>
              </a:rPr>
              <a:t>Siapkan dokumen proses penyusunan VMTS</a:t>
            </a:r>
            <a:endParaRPr lang="en-US" sz="2800"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E0FAFA99-6544-4051-9336-2CF546C55B39}" type="datetime1">
              <a:rPr lang="id-ID" smtClean="0"/>
              <a:pPr/>
              <a:t>12/01/2017</a:t>
            </a:fld>
            <a:endParaRPr lang="en-US"/>
          </a:p>
        </p:txBody>
      </p:sp>
    </p:spTree>
    <p:extLst>
      <p:ext uri="{BB962C8B-B14F-4D97-AF65-F5344CB8AC3E}">
        <p14:creationId xmlns="" xmlns:p14="http://schemas.microsoft.com/office/powerpoint/2010/main" val="2660317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44500" y="734291"/>
            <a:ext cx="11498118" cy="56665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smtClean="0"/>
              <a:t>2.4.6. </a:t>
            </a:r>
            <a:r>
              <a:rPr lang="nb-NO" sz="2400" dirty="0" smtClean="0"/>
              <a:t>Tuliskan jumlah</a:t>
            </a:r>
            <a:r>
              <a:rPr lang="id-ID" sz="2400" dirty="0" smtClean="0"/>
              <a:t> program studi yang ada </a:t>
            </a:r>
            <a:r>
              <a:rPr lang="nb-NO" sz="2400" dirty="0" smtClean="0"/>
              <a:t>dan </a:t>
            </a:r>
            <a:r>
              <a:rPr lang="id-ID" sz="2400" dirty="0" smtClean="0"/>
              <a:t>status</a:t>
            </a:r>
            <a:r>
              <a:rPr lang="nb-NO" sz="2400" dirty="0" smtClean="0"/>
              <a:t> a</a:t>
            </a:r>
            <a:r>
              <a:rPr lang="id-ID" sz="2400" dirty="0" smtClean="0"/>
              <a:t>k</a:t>
            </a:r>
            <a:r>
              <a:rPr lang="nb-NO" sz="2400" dirty="0" smtClean="0"/>
              <a:t>reditas</a:t>
            </a:r>
            <a:r>
              <a:rPr lang="id-ID" sz="2400" dirty="0" smtClean="0"/>
              <a:t>i </a:t>
            </a:r>
            <a:r>
              <a:rPr lang="nb-NO" sz="2400" dirty="0" smtClean="0"/>
              <a:t>BAN-PT</a:t>
            </a:r>
            <a:endParaRPr lang="id-ID" sz="2400"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dirty="0" smtClean="0"/>
          </a:p>
          <a:p>
            <a:pPr marL="914400" indent="-914400">
              <a:buNone/>
            </a:pPr>
            <a:endParaRPr lang="id-ID" sz="2000" dirty="0" smtClean="0">
              <a:solidFill>
                <a:srgbClr val="FFFF00"/>
              </a:solidFill>
            </a:endParaRPr>
          </a:p>
          <a:p>
            <a:pPr marL="914400" indent="-914400">
              <a:spcBef>
                <a:spcPts val="600"/>
              </a:spcBef>
              <a:buNone/>
            </a:pPr>
            <a:r>
              <a:rPr lang="id-ID" sz="2000" dirty="0" smtClean="0">
                <a:solidFill>
                  <a:srgbClr val="FFFF00"/>
                </a:solidFill>
              </a:rPr>
              <a:t>Catatan:  Program studi yang dihitung adalah yang sudah memiliki izin operasional lebih   </a:t>
            </a:r>
          </a:p>
          <a:p>
            <a:pPr marL="914400" indent="-914400">
              <a:spcBef>
                <a:spcPts val="0"/>
              </a:spcBef>
              <a:buNone/>
            </a:pPr>
            <a:r>
              <a:rPr lang="id-ID" sz="2000" dirty="0" smtClean="0">
                <a:solidFill>
                  <a:srgbClr val="FFFF00"/>
                </a:solidFill>
              </a:rPr>
              <a:t>                  dari dua tahun, dan sudah ada sistem akreditasi BAN-PT.</a:t>
            </a:r>
          </a:p>
          <a:p>
            <a:pPr marL="914400" indent="-914400">
              <a:buNone/>
            </a:pPr>
            <a:endParaRPr lang="id-ID" dirty="0" smtClean="0"/>
          </a:p>
          <a:p>
            <a:pPr marL="914400" indent="-914400">
              <a:buNone/>
            </a:pPr>
            <a:endParaRPr lang="en-US" dirty="0"/>
          </a:p>
        </p:txBody>
      </p:sp>
      <p:sp>
        <p:nvSpPr>
          <p:cNvPr id="3" name="Title 1"/>
          <p:cNvSpPr txBox="1">
            <a:spLocks/>
          </p:cNvSpPr>
          <p:nvPr/>
        </p:nvSpPr>
        <p:spPr>
          <a:xfrm>
            <a:off x="526473" y="276225"/>
            <a:ext cx="10827327"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2.</a:t>
            </a:r>
            <a:endParaRPr lang="en-US" dirty="0"/>
          </a:p>
        </p:txBody>
      </p:sp>
      <p:graphicFrame>
        <p:nvGraphicFramePr>
          <p:cNvPr id="5" name="Table 4"/>
          <p:cNvGraphicFramePr>
            <a:graphicFrameLocks noGrp="1"/>
          </p:cNvGraphicFramePr>
          <p:nvPr/>
        </p:nvGraphicFramePr>
        <p:xfrm>
          <a:off x="1246908" y="1313408"/>
          <a:ext cx="9365676" cy="4270733"/>
        </p:xfrm>
        <a:graphic>
          <a:graphicData uri="http://schemas.openxmlformats.org/drawingml/2006/table">
            <a:tbl>
              <a:tblPr/>
              <a:tblGrid>
                <a:gridCol w="605327"/>
                <a:gridCol w="1222945"/>
                <a:gridCol w="568455"/>
                <a:gridCol w="568455"/>
                <a:gridCol w="772278"/>
                <a:gridCol w="772278"/>
                <a:gridCol w="726188"/>
                <a:gridCol w="725165"/>
                <a:gridCol w="643225"/>
                <a:gridCol w="643225"/>
                <a:gridCol w="583818"/>
                <a:gridCol w="577674"/>
                <a:gridCol w="956643"/>
              </a:tblGrid>
              <a:tr h="253233">
                <a:tc rowSpan="3">
                  <a:txBody>
                    <a:bodyPr/>
                    <a:lstStyle/>
                    <a:p>
                      <a:pPr algn="ctr">
                        <a:spcAft>
                          <a:spcPts val="0"/>
                        </a:spcAft>
                      </a:pPr>
                      <a:r>
                        <a:rPr lang="id-ID" sz="1400" b="1" dirty="0">
                          <a:solidFill>
                            <a:schemeClr val="bg1"/>
                          </a:solidFill>
                          <a:latin typeface="Arial"/>
                          <a:ea typeface="Times New Roman"/>
                          <a:cs typeface="Arial"/>
                        </a:rPr>
                        <a:t>No.</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3">
                  <a:txBody>
                    <a:bodyPr/>
                    <a:lstStyle/>
                    <a:p>
                      <a:pPr algn="ctr">
                        <a:spcAft>
                          <a:spcPts val="0"/>
                        </a:spcAft>
                      </a:pPr>
                      <a:r>
                        <a:rPr lang="id-ID" sz="1400" b="1" dirty="0">
                          <a:solidFill>
                            <a:schemeClr val="bg1"/>
                          </a:solidFill>
                          <a:latin typeface="Arial"/>
                          <a:ea typeface="Times New Roman"/>
                          <a:cs typeface="Arial"/>
                        </a:rPr>
                        <a:t>Status Akreditasi</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gridSpan="10">
                  <a:txBody>
                    <a:bodyPr/>
                    <a:lstStyle/>
                    <a:p>
                      <a:pPr algn="ctr">
                        <a:spcAft>
                          <a:spcPts val="0"/>
                        </a:spcAft>
                      </a:pPr>
                      <a:r>
                        <a:rPr lang="id-ID" sz="1800" b="1" dirty="0">
                          <a:solidFill>
                            <a:schemeClr val="bg1"/>
                          </a:solidFill>
                          <a:latin typeface="Arial"/>
                          <a:ea typeface="Times New Roman"/>
                          <a:cs typeface="Arial"/>
                        </a:rPr>
                        <a:t>Jumlah Program Studi</a:t>
                      </a:r>
                      <a:endParaRPr lang="id-ID" sz="18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rowSpan="3">
                  <a:txBody>
                    <a:bodyPr/>
                    <a:lstStyle/>
                    <a:p>
                      <a:pPr algn="ctr">
                        <a:spcAft>
                          <a:spcPts val="0"/>
                        </a:spcAft>
                      </a:pPr>
                      <a:r>
                        <a:rPr lang="en-US" sz="1400" b="1">
                          <a:solidFill>
                            <a:schemeClr val="bg1"/>
                          </a:solidFill>
                          <a:latin typeface="Arial"/>
                          <a:ea typeface="Times New Roman"/>
                          <a:cs typeface="Arial"/>
                        </a:rPr>
                        <a:t>Total</a:t>
                      </a:r>
                      <a:endParaRPr lang="id-ID" sz="140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219875">
                <a:tc vMerge="1">
                  <a:txBody>
                    <a:bodyPr/>
                    <a:lstStyle/>
                    <a:p>
                      <a:endParaRPr lang="id-ID"/>
                    </a:p>
                  </a:txBody>
                  <a:tcPr/>
                </a:tc>
                <a:tc vMerge="1">
                  <a:txBody>
                    <a:bodyPr/>
                    <a:lstStyle/>
                    <a:p>
                      <a:endParaRPr lang="id-ID"/>
                    </a:p>
                  </a:txBody>
                  <a:tcPr/>
                </a:tc>
                <a:tc gridSpan="3">
                  <a:txBody>
                    <a:bodyPr/>
                    <a:lstStyle/>
                    <a:p>
                      <a:pPr algn="ctr">
                        <a:spcAft>
                          <a:spcPts val="0"/>
                        </a:spcAft>
                      </a:pPr>
                      <a:r>
                        <a:rPr lang="id-ID" sz="1400" b="1">
                          <a:solidFill>
                            <a:schemeClr val="bg1"/>
                          </a:solidFill>
                          <a:latin typeface="Arial"/>
                          <a:ea typeface="Times New Roman"/>
                          <a:cs typeface="Arial"/>
                        </a:rPr>
                        <a:t>Akademik</a:t>
                      </a:r>
                      <a:endParaRPr lang="id-ID" sz="14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hMerge="1">
                  <a:txBody>
                    <a:bodyPr/>
                    <a:lstStyle/>
                    <a:p>
                      <a:endParaRPr lang="id-ID"/>
                    </a:p>
                  </a:txBody>
                  <a:tcPr/>
                </a:tc>
                <a:tc gridSpan="3">
                  <a:txBody>
                    <a:bodyPr/>
                    <a:lstStyle/>
                    <a:p>
                      <a:pPr algn="ctr">
                        <a:spcAft>
                          <a:spcPts val="0"/>
                        </a:spcAft>
                      </a:pPr>
                      <a:r>
                        <a:rPr lang="id-ID" sz="1400" b="1" dirty="0">
                          <a:solidFill>
                            <a:schemeClr val="bg1"/>
                          </a:solidFill>
                          <a:latin typeface="Arial"/>
                          <a:ea typeface="Times New Roman"/>
                          <a:cs typeface="Arial"/>
                        </a:rPr>
                        <a:t>Profesi</a:t>
                      </a:r>
                      <a:endParaRPr lang="id-ID" sz="1400" dirty="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hMerge="1">
                  <a:txBody>
                    <a:bodyPr/>
                    <a:lstStyle/>
                    <a:p>
                      <a:endParaRPr lang="id-ID"/>
                    </a:p>
                  </a:txBody>
                  <a:tcPr/>
                </a:tc>
                <a:tc gridSpan="4">
                  <a:txBody>
                    <a:bodyPr/>
                    <a:lstStyle/>
                    <a:p>
                      <a:pPr algn="ctr">
                        <a:spcAft>
                          <a:spcPts val="0"/>
                        </a:spcAft>
                      </a:pPr>
                      <a:r>
                        <a:rPr lang="id-ID" sz="1400" b="1" dirty="0">
                          <a:solidFill>
                            <a:schemeClr val="bg1"/>
                          </a:solidFill>
                          <a:latin typeface="Arial"/>
                          <a:ea typeface="Times New Roman"/>
                          <a:cs typeface="Arial"/>
                        </a:rPr>
                        <a:t>Vokasi</a:t>
                      </a:r>
                      <a:endParaRPr lang="id-ID" sz="1400" dirty="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hMerge="1">
                  <a:txBody>
                    <a:bodyPr/>
                    <a:lstStyle/>
                    <a:p>
                      <a:endParaRPr lang="id-ID"/>
                    </a:p>
                  </a:txBody>
                  <a:tcPr/>
                </a:tc>
                <a:tc hMerge="1">
                  <a:txBody>
                    <a:bodyPr/>
                    <a:lstStyle/>
                    <a:p>
                      <a:endParaRPr lang="id-ID"/>
                    </a:p>
                  </a:txBody>
                  <a:tcPr/>
                </a:tc>
                <a:tc vMerge="1">
                  <a:txBody>
                    <a:bodyPr/>
                    <a:lstStyle/>
                    <a:p>
                      <a:endParaRPr lang="id-ID"/>
                    </a:p>
                  </a:txBody>
                  <a:tcPr/>
                </a:tc>
              </a:tr>
              <a:tr h="399773">
                <a:tc vMerge="1">
                  <a:txBody>
                    <a:bodyPr/>
                    <a:lstStyle/>
                    <a:p>
                      <a:endParaRPr lang="id-ID"/>
                    </a:p>
                  </a:txBody>
                  <a:tcPr/>
                </a:tc>
                <a:tc vMerge="1">
                  <a:txBody>
                    <a:bodyPr/>
                    <a:lstStyle/>
                    <a:p>
                      <a:endParaRPr lang="id-ID"/>
                    </a:p>
                  </a:txBody>
                  <a:tcPr/>
                </a:tc>
                <a:tc>
                  <a:txBody>
                    <a:bodyPr/>
                    <a:lstStyle/>
                    <a:p>
                      <a:pPr algn="ctr">
                        <a:spcAft>
                          <a:spcPts val="0"/>
                        </a:spcAft>
                      </a:pPr>
                      <a:r>
                        <a:rPr lang="en-US" sz="1400" b="1" dirty="0">
                          <a:solidFill>
                            <a:schemeClr val="bg1"/>
                          </a:solidFill>
                          <a:latin typeface="Arial"/>
                          <a:ea typeface="Times New Roman"/>
                          <a:cs typeface="Arial"/>
                        </a:rPr>
                        <a:t>S</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3</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S</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2</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S</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1</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1"/>
                          </a:solidFill>
                          <a:latin typeface="Arial"/>
                          <a:ea typeface="Times New Roman"/>
                          <a:cs typeface="Arial"/>
                        </a:rPr>
                        <a:t>Sp-2</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1"/>
                          </a:solidFill>
                          <a:latin typeface="Arial"/>
                          <a:ea typeface="Times New Roman"/>
                          <a:cs typeface="Arial"/>
                        </a:rPr>
                        <a:t>Sp-1</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1"/>
                          </a:solidFill>
                          <a:latin typeface="Arial"/>
                          <a:ea typeface="Times New Roman"/>
                          <a:cs typeface="Arial"/>
                        </a:rPr>
                        <a:t>Pro-fesi</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D</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4</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D</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3</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D</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2</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1400" b="1" dirty="0">
                          <a:solidFill>
                            <a:schemeClr val="bg1"/>
                          </a:solidFill>
                          <a:latin typeface="Arial"/>
                          <a:ea typeface="Times New Roman"/>
                          <a:cs typeface="Arial"/>
                        </a:rPr>
                        <a:t>D</a:t>
                      </a:r>
                      <a:r>
                        <a:rPr lang="id-ID" sz="1400" b="1" dirty="0">
                          <a:solidFill>
                            <a:schemeClr val="bg1"/>
                          </a:solidFill>
                          <a:latin typeface="Arial"/>
                          <a:ea typeface="Times New Roman"/>
                          <a:cs typeface="Arial"/>
                        </a:rPr>
                        <a:t>-</a:t>
                      </a:r>
                      <a:r>
                        <a:rPr lang="en-US" sz="1400" b="1" dirty="0">
                          <a:solidFill>
                            <a:schemeClr val="bg1"/>
                          </a:solidFill>
                          <a:latin typeface="Arial"/>
                          <a:ea typeface="Times New Roman"/>
                          <a:cs typeface="Arial"/>
                        </a:rPr>
                        <a:t>1</a:t>
                      </a:r>
                      <a:endParaRPr lang="id-ID" sz="1400" dirty="0">
                        <a:solidFill>
                          <a:schemeClr val="bg1"/>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vMerge="1">
                  <a:txBody>
                    <a:bodyPr/>
                    <a:lstStyle/>
                    <a:p>
                      <a:endParaRPr lang="id-ID"/>
                    </a:p>
                  </a:txBody>
                  <a:tcPr/>
                </a:tc>
              </a:tr>
              <a:tr h="179898">
                <a:tc>
                  <a:txBody>
                    <a:bodyPr/>
                    <a:lstStyle/>
                    <a:p>
                      <a:pPr algn="ctr">
                        <a:spcAft>
                          <a:spcPts val="0"/>
                        </a:spcAft>
                      </a:pPr>
                      <a:r>
                        <a:rPr lang="en-US" sz="900" b="1">
                          <a:solidFill>
                            <a:schemeClr val="bg1"/>
                          </a:solidFill>
                          <a:latin typeface="Arial"/>
                          <a:ea typeface="Times New Roman"/>
                          <a:cs typeface="Arial"/>
                        </a:rPr>
                        <a:t>(1)</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900" b="1">
                          <a:solidFill>
                            <a:schemeClr val="bg1"/>
                          </a:solidFill>
                          <a:latin typeface="Arial"/>
                          <a:ea typeface="Times New Roman"/>
                          <a:cs typeface="Arial"/>
                        </a:rPr>
                        <a:t>(2)</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a:solidFill>
                            <a:schemeClr val="bg1"/>
                          </a:solidFill>
                          <a:latin typeface="Arial"/>
                          <a:ea typeface="Times New Roman"/>
                          <a:cs typeface="Arial"/>
                        </a:rPr>
                        <a:t>(3)</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a:solidFill>
                            <a:schemeClr val="bg1"/>
                          </a:solidFill>
                          <a:latin typeface="Arial"/>
                          <a:ea typeface="Times New Roman"/>
                          <a:cs typeface="Arial"/>
                        </a:rPr>
                        <a:t>(4)</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900" b="1">
                          <a:solidFill>
                            <a:schemeClr val="bg1"/>
                          </a:solidFill>
                          <a:latin typeface="Arial"/>
                          <a:ea typeface="Times New Roman"/>
                          <a:cs typeface="Arial"/>
                        </a:rPr>
                        <a:t>(</a:t>
                      </a:r>
                      <a:r>
                        <a:rPr lang="id-ID" sz="900" b="1">
                          <a:solidFill>
                            <a:schemeClr val="bg1"/>
                          </a:solidFill>
                          <a:latin typeface="Arial"/>
                          <a:ea typeface="Times New Roman"/>
                          <a:cs typeface="Arial"/>
                        </a:rPr>
                        <a:t>5</a:t>
                      </a:r>
                      <a:r>
                        <a:rPr lang="en-US" sz="900" b="1">
                          <a:solidFill>
                            <a:schemeClr val="bg1"/>
                          </a:solidFill>
                          <a:latin typeface="Arial"/>
                          <a:ea typeface="Times New Roman"/>
                          <a:cs typeface="Arial"/>
                        </a:rPr>
                        <a:t>)</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900" b="1">
                          <a:solidFill>
                            <a:schemeClr val="bg1"/>
                          </a:solidFill>
                          <a:latin typeface="Arial"/>
                          <a:ea typeface="Times New Roman"/>
                          <a:cs typeface="Arial"/>
                        </a:rPr>
                        <a:t>(6)</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900" b="1">
                          <a:solidFill>
                            <a:schemeClr val="bg1"/>
                          </a:solidFill>
                          <a:latin typeface="Arial"/>
                          <a:ea typeface="Times New Roman"/>
                          <a:cs typeface="Arial"/>
                        </a:rPr>
                        <a:t>(7)</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a:solidFill>
                            <a:schemeClr val="bg1"/>
                          </a:solidFill>
                          <a:latin typeface="Arial"/>
                          <a:ea typeface="Times New Roman"/>
                          <a:cs typeface="Arial"/>
                        </a:rPr>
                        <a:t>(</a:t>
                      </a:r>
                      <a:r>
                        <a:rPr lang="en-US" sz="900" b="1">
                          <a:solidFill>
                            <a:schemeClr val="bg1"/>
                          </a:solidFill>
                          <a:latin typeface="Arial"/>
                          <a:ea typeface="Times New Roman"/>
                          <a:cs typeface="Arial"/>
                        </a:rPr>
                        <a:t>8</a:t>
                      </a:r>
                      <a:r>
                        <a:rPr lang="id-ID" sz="900" b="1">
                          <a:solidFill>
                            <a:schemeClr val="bg1"/>
                          </a:solidFill>
                          <a:latin typeface="Arial"/>
                          <a:ea typeface="Times New Roman"/>
                          <a:cs typeface="Arial"/>
                        </a:rPr>
                        <a:t>)</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a:solidFill>
                            <a:schemeClr val="bg1"/>
                          </a:solidFill>
                          <a:latin typeface="Arial"/>
                          <a:ea typeface="Times New Roman"/>
                          <a:cs typeface="Arial"/>
                        </a:rPr>
                        <a:t>(</a:t>
                      </a:r>
                      <a:r>
                        <a:rPr lang="en-US" sz="900" b="1">
                          <a:solidFill>
                            <a:schemeClr val="bg1"/>
                          </a:solidFill>
                          <a:latin typeface="Arial"/>
                          <a:ea typeface="Times New Roman"/>
                          <a:cs typeface="Arial"/>
                        </a:rPr>
                        <a:t>9</a:t>
                      </a:r>
                      <a:r>
                        <a:rPr lang="id-ID" sz="900" b="1">
                          <a:solidFill>
                            <a:schemeClr val="bg1"/>
                          </a:solidFill>
                          <a:latin typeface="Arial"/>
                          <a:ea typeface="Times New Roman"/>
                          <a:cs typeface="Arial"/>
                        </a:rPr>
                        <a:t>)</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900" b="1">
                          <a:solidFill>
                            <a:schemeClr val="bg1"/>
                          </a:solidFill>
                          <a:latin typeface="Arial"/>
                          <a:ea typeface="Times New Roman"/>
                          <a:cs typeface="Arial"/>
                        </a:rPr>
                        <a:t>(10)</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a:solidFill>
                            <a:schemeClr val="bg1"/>
                          </a:solidFill>
                          <a:latin typeface="Arial"/>
                          <a:ea typeface="Times New Roman"/>
                          <a:cs typeface="Arial"/>
                        </a:rPr>
                        <a:t>(11)</a:t>
                      </a:r>
                      <a:endParaRPr lang="id-ID" sz="110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dirty="0">
                          <a:solidFill>
                            <a:schemeClr val="bg1"/>
                          </a:solidFill>
                          <a:latin typeface="Arial"/>
                          <a:ea typeface="Times New Roman"/>
                          <a:cs typeface="Arial"/>
                        </a:rPr>
                        <a:t>(12)</a:t>
                      </a:r>
                      <a:endParaRPr lang="id-ID" sz="1100" dirty="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900" b="1" dirty="0">
                          <a:solidFill>
                            <a:schemeClr val="bg1"/>
                          </a:solidFill>
                          <a:latin typeface="Arial"/>
                          <a:ea typeface="Times New Roman"/>
                          <a:cs typeface="Arial"/>
                        </a:rPr>
                        <a:t>(13)</a:t>
                      </a:r>
                      <a:endParaRPr lang="id-ID" sz="1100" dirty="0">
                        <a:solidFill>
                          <a:schemeClr val="bg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450192">
                <a:tc>
                  <a:txBody>
                    <a:bodyPr/>
                    <a:lstStyle/>
                    <a:p>
                      <a:pPr algn="ctr">
                        <a:spcAft>
                          <a:spcPts val="0"/>
                        </a:spcAft>
                      </a:pPr>
                      <a:r>
                        <a:rPr lang="id-ID" sz="1600" dirty="0">
                          <a:solidFill>
                            <a:srgbClr val="FFFF00"/>
                          </a:solidFill>
                          <a:latin typeface="Arial"/>
                          <a:ea typeface="Times New Roman"/>
                          <a:cs typeface="Arial"/>
                        </a:rPr>
                        <a:t>1</a:t>
                      </a:r>
                      <a:endParaRPr lang="id-ID" sz="1600" dirty="0">
                        <a:solidFill>
                          <a:srgbClr val="FFFF00"/>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dirty="0">
                          <a:solidFill>
                            <a:srgbClr val="FFFF00"/>
                          </a:solidFill>
                          <a:latin typeface="Arial"/>
                          <a:ea typeface="Times New Roman"/>
                          <a:cs typeface="Arial"/>
                        </a:rPr>
                        <a:t>Terakre- ditasi </a:t>
                      </a:r>
                      <a:r>
                        <a:rPr lang="en-US" sz="1600" dirty="0">
                          <a:solidFill>
                            <a:srgbClr val="FFFF00"/>
                          </a:solidFill>
                          <a:latin typeface="Arial"/>
                          <a:ea typeface="Times New Roman"/>
                          <a:cs typeface="Arial"/>
                        </a:rPr>
                        <a:t>A</a:t>
                      </a:r>
                      <a:endParaRPr lang="id-ID" sz="1600" dirty="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N</a:t>
                      </a:r>
                      <a:r>
                        <a:rPr lang="id-ID" sz="1600" baseline="-25000">
                          <a:solidFill>
                            <a:srgbClr val="FFFF00"/>
                          </a:solidFill>
                          <a:latin typeface="Arial"/>
                          <a:ea typeface="Times New Roman"/>
                          <a:cs typeface="Arial"/>
                        </a:rPr>
                        <a:t>A</a:t>
                      </a:r>
                      <a:r>
                        <a:rPr lang="id-ID" sz="1600">
                          <a:solidFill>
                            <a:srgbClr val="FFFF00"/>
                          </a:solidFill>
                          <a:latin typeface="Arial"/>
                          <a:ea typeface="Times New Roman"/>
                          <a:cs typeface="Arial"/>
                        </a:rPr>
                        <a:t>=</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192">
                <a:tc>
                  <a:txBody>
                    <a:bodyPr/>
                    <a:lstStyle/>
                    <a:p>
                      <a:pPr algn="ctr">
                        <a:spcAft>
                          <a:spcPts val="0"/>
                        </a:spcAft>
                      </a:pPr>
                      <a:r>
                        <a:rPr lang="id-ID" sz="1600">
                          <a:solidFill>
                            <a:srgbClr val="FFFF00"/>
                          </a:solidFill>
                          <a:latin typeface="Arial"/>
                          <a:ea typeface="Times New Roman"/>
                          <a:cs typeface="Arial"/>
                        </a:rPr>
                        <a:t>2</a:t>
                      </a:r>
                      <a:endParaRPr lang="id-ID" sz="1600">
                        <a:solidFill>
                          <a:srgbClr val="FFFF00"/>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dirty="0">
                          <a:solidFill>
                            <a:srgbClr val="FFFF00"/>
                          </a:solidFill>
                          <a:latin typeface="Arial"/>
                          <a:ea typeface="Times New Roman"/>
                          <a:cs typeface="Arial"/>
                        </a:rPr>
                        <a:t>Terakre- ditasi </a:t>
                      </a:r>
                      <a:r>
                        <a:rPr lang="en-US" sz="1600" dirty="0">
                          <a:solidFill>
                            <a:srgbClr val="FFFF00"/>
                          </a:solidFill>
                          <a:latin typeface="Arial"/>
                          <a:ea typeface="Times New Roman"/>
                          <a:cs typeface="Arial"/>
                        </a:rPr>
                        <a:t>B</a:t>
                      </a:r>
                      <a:endParaRPr lang="id-ID" sz="1600" dirty="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N</a:t>
                      </a:r>
                      <a:r>
                        <a:rPr lang="id-ID" sz="1600" baseline="-25000">
                          <a:solidFill>
                            <a:srgbClr val="FFFF00"/>
                          </a:solidFill>
                          <a:latin typeface="Arial"/>
                          <a:ea typeface="Times New Roman"/>
                          <a:cs typeface="Arial"/>
                        </a:rPr>
                        <a:t>B</a:t>
                      </a:r>
                      <a:r>
                        <a:rPr lang="id-ID" sz="1600">
                          <a:solidFill>
                            <a:srgbClr val="FFFF00"/>
                          </a:solidFill>
                          <a:latin typeface="Arial"/>
                          <a:ea typeface="Times New Roman"/>
                          <a:cs typeface="Arial"/>
                        </a:rPr>
                        <a:t>=</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192">
                <a:tc>
                  <a:txBody>
                    <a:bodyPr/>
                    <a:lstStyle/>
                    <a:p>
                      <a:pPr algn="ctr">
                        <a:spcAft>
                          <a:spcPts val="0"/>
                        </a:spcAft>
                      </a:pPr>
                      <a:r>
                        <a:rPr lang="id-ID" sz="1600">
                          <a:solidFill>
                            <a:srgbClr val="FFFF00"/>
                          </a:solidFill>
                          <a:latin typeface="Arial"/>
                          <a:ea typeface="Times New Roman"/>
                          <a:cs typeface="Arial"/>
                        </a:rPr>
                        <a:t>3</a:t>
                      </a:r>
                      <a:endParaRPr lang="id-ID" sz="1600">
                        <a:solidFill>
                          <a:srgbClr val="FFFF00"/>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dirty="0">
                          <a:solidFill>
                            <a:srgbClr val="FFFF00"/>
                          </a:solidFill>
                          <a:latin typeface="Arial"/>
                          <a:ea typeface="Times New Roman"/>
                          <a:cs typeface="Arial"/>
                        </a:rPr>
                        <a:t>Terakre- ditasi </a:t>
                      </a:r>
                      <a:r>
                        <a:rPr lang="en-US" sz="1600" dirty="0">
                          <a:solidFill>
                            <a:srgbClr val="FFFF00"/>
                          </a:solidFill>
                          <a:latin typeface="Arial"/>
                          <a:ea typeface="Times New Roman"/>
                          <a:cs typeface="Arial"/>
                        </a:rPr>
                        <a:t>C</a:t>
                      </a:r>
                      <a:endParaRPr lang="id-ID" sz="1600" dirty="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N</a:t>
                      </a:r>
                      <a:r>
                        <a:rPr lang="id-ID" sz="1600" baseline="-25000">
                          <a:solidFill>
                            <a:srgbClr val="FFFF00"/>
                          </a:solidFill>
                          <a:latin typeface="Arial"/>
                          <a:ea typeface="Times New Roman"/>
                          <a:cs typeface="Arial"/>
                        </a:rPr>
                        <a:t>C</a:t>
                      </a:r>
                      <a:r>
                        <a:rPr lang="id-ID" sz="1600">
                          <a:solidFill>
                            <a:srgbClr val="FFFF00"/>
                          </a:solidFill>
                          <a:latin typeface="Arial"/>
                          <a:ea typeface="Times New Roman"/>
                          <a:cs typeface="Arial"/>
                        </a:rPr>
                        <a:t>=</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5288">
                <a:tc>
                  <a:txBody>
                    <a:bodyPr/>
                    <a:lstStyle/>
                    <a:p>
                      <a:pPr algn="ctr">
                        <a:spcAft>
                          <a:spcPts val="0"/>
                        </a:spcAft>
                      </a:pPr>
                      <a:r>
                        <a:rPr lang="id-ID" sz="1600">
                          <a:solidFill>
                            <a:srgbClr val="FFFF00"/>
                          </a:solidFill>
                          <a:latin typeface="Arial"/>
                          <a:ea typeface="Times New Roman"/>
                          <a:cs typeface="Arial"/>
                        </a:rPr>
                        <a:t>4</a:t>
                      </a:r>
                      <a:endParaRPr lang="id-ID" sz="1600">
                        <a:solidFill>
                          <a:srgbClr val="FFFF00"/>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dirty="0">
                          <a:solidFill>
                            <a:srgbClr val="FFFF00"/>
                          </a:solidFill>
                          <a:latin typeface="Arial"/>
                          <a:ea typeface="Times New Roman"/>
                          <a:cs typeface="Arial"/>
                        </a:rPr>
                        <a:t>Akreditasi Kadalu-warsa</a:t>
                      </a:r>
                      <a:endParaRPr lang="id-ID" sz="1600" dirty="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N</a:t>
                      </a:r>
                      <a:r>
                        <a:rPr lang="id-ID" sz="1600" baseline="-25000">
                          <a:solidFill>
                            <a:srgbClr val="FFFF00"/>
                          </a:solidFill>
                          <a:latin typeface="Arial"/>
                          <a:ea typeface="Times New Roman"/>
                          <a:cs typeface="Arial"/>
                        </a:rPr>
                        <a:t>K</a:t>
                      </a:r>
                      <a:r>
                        <a:rPr lang="id-ID" sz="1600">
                          <a:solidFill>
                            <a:srgbClr val="FFFF00"/>
                          </a:solidFill>
                          <a:latin typeface="Arial"/>
                          <a:ea typeface="Times New Roman"/>
                          <a:cs typeface="Arial"/>
                        </a:rPr>
                        <a:t>=</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5288">
                <a:tc>
                  <a:txBody>
                    <a:bodyPr/>
                    <a:lstStyle/>
                    <a:p>
                      <a:pPr algn="ctr">
                        <a:spcAft>
                          <a:spcPts val="0"/>
                        </a:spcAft>
                      </a:pPr>
                      <a:r>
                        <a:rPr lang="id-ID" sz="1600">
                          <a:solidFill>
                            <a:srgbClr val="FFFF00"/>
                          </a:solidFill>
                          <a:latin typeface="Arial"/>
                          <a:ea typeface="Times New Roman"/>
                          <a:cs typeface="Arial"/>
                        </a:rPr>
                        <a:t>5</a:t>
                      </a:r>
                      <a:endParaRPr lang="id-ID" sz="1600">
                        <a:solidFill>
                          <a:srgbClr val="FFFF00"/>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Belum Terakre-ditasi</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a:solidFill>
                            <a:srgbClr val="FFFF00"/>
                          </a:solidFill>
                          <a:latin typeface="Arial"/>
                          <a:ea typeface="Times New Roman"/>
                          <a:cs typeface="Arial"/>
                        </a:rPr>
                        <a:t>N</a:t>
                      </a:r>
                      <a:r>
                        <a:rPr lang="id-ID" sz="1600" baseline="-25000">
                          <a:solidFill>
                            <a:srgbClr val="FFFF00"/>
                          </a:solidFill>
                          <a:latin typeface="Arial"/>
                          <a:ea typeface="Times New Roman"/>
                          <a:cs typeface="Arial"/>
                        </a:rPr>
                        <a:t>O</a:t>
                      </a:r>
                      <a:r>
                        <a:rPr lang="id-ID" sz="1600">
                          <a:solidFill>
                            <a:srgbClr val="FFFF00"/>
                          </a:solidFill>
                          <a:latin typeface="Arial"/>
                          <a:ea typeface="Times New Roman"/>
                          <a:cs typeface="Arial"/>
                        </a:rPr>
                        <a:t>=</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096">
                <a:tc gridSpan="2">
                  <a:txBody>
                    <a:bodyPr/>
                    <a:lstStyle/>
                    <a:p>
                      <a:pPr algn="ctr">
                        <a:spcAft>
                          <a:spcPts val="0"/>
                        </a:spcAft>
                      </a:pPr>
                      <a:r>
                        <a:rPr lang="id-ID" sz="1600" b="1">
                          <a:solidFill>
                            <a:srgbClr val="FFFF00"/>
                          </a:solidFill>
                          <a:latin typeface="Arial"/>
                          <a:ea typeface="Times New Roman"/>
                          <a:cs typeface="Arial"/>
                        </a:rPr>
                        <a:t>Jumlah</a:t>
                      </a:r>
                      <a:endParaRPr lang="id-ID" sz="160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id-ID"/>
                    </a:p>
                  </a:txBody>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600" dirty="0">
                        <a:solidFill>
                          <a:srgbClr val="FFFF00"/>
                        </a:solidFill>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id-ID" sz="1600" dirty="0">
                          <a:solidFill>
                            <a:srgbClr val="FFFF00"/>
                          </a:solidFill>
                          <a:latin typeface="Arial"/>
                          <a:ea typeface="Times New Roman"/>
                          <a:cs typeface="Arial"/>
                        </a:rPr>
                        <a:t>N</a:t>
                      </a:r>
                      <a:r>
                        <a:rPr lang="id-ID" sz="1600" baseline="-25000" dirty="0">
                          <a:solidFill>
                            <a:srgbClr val="FFFF00"/>
                          </a:solidFill>
                          <a:latin typeface="Arial"/>
                          <a:ea typeface="Times New Roman"/>
                          <a:cs typeface="Arial"/>
                        </a:rPr>
                        <a:t>PS</a:t>
                      </a:r>
                      <a:r>
                        <a:rPr lang="id-ID" sz="1600" dirty="0">
                          <a:solidFill>
                            <a:srgbClr val="FFFF00"/>
                          </a:solidFill>
                          <a:latin typeface="Arial"/>
                          <a:ea typeface="Times New Roman"/>
                          <a:cs typeface="Arial"/>
                        </a:rPr>
                        <a:t> =</a:t>
                      </a:r>
                      <a:endParaRPr lang="id-ID" sz="1600" dirty="0">
                        <a:solidFill>
                          <a:srgbClr val="FFFF00"/>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Slide Number Placeholder 7"/>
          <p:cNvSpPr>
            <a:spLocks noGrp="1"/>
          </p:cNvSpPr>
          <p:nvPr>
            <p:ph type="sldNum" sz="quarter" idx="12"/>
          </p:nvPr>
        </p:nvSpPr>
        <p:spPr/>
        <p:txBody>
          <a:bodyPr/>
          <a:lstStyle/>
          <a:p>
            <a:fld id="{F173A9D0-1A36-4B24-B117-D76BD841B7CF}" type="slidenum">
              <a:rPr lang="en-US" smtClean="0"/>
              <a:pPr/>
              <a:t>20</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D782CD2A-D9AE-4934-B307-DD6B0CD626B9}" type="datetime1">
              <a:rPr lang="id-ID" smtClean="0"/>
              <a:pPr/>
              <a:t>12/01/2017</a:t>
            </a:fld>
            <a:endParaRPr lang="en-US"/>
          </a:p>
        </p:txBody>
      </p:sp>
    </p:spTree>
    <p:extLst>
      <p:ext uri="{BB962C8B-B14F-4D97-AF65-F5344CB8AC3E}">
        <p14:creationId xmlns="" xmlns:p14="http://schemas.microsoft.com/office/powerpoint/2010/main" val="27421620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9900" y="1206500"/>
            <a:ext cx="10883900" cy="5440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3.1.1.	</a:t>
            </a:r>
            <a:r>
              <a:rPr lang="id-ID" dirty="0" smtClean="0"/>
              <a:t> Jelaskan sistem rekruitmen dan seleksi calon mahasiswa baru untuk program  sarjana, magister, doktor dan/atau diploma  yang diterapkan pada institusi ini serta ketersediaan pedoman tertulis tentang rekrutmen dan seleksi mahasiswa baru</a:t>
            </a:r>
          </a:p>
          <a:p>
            <a:pPr marL="977900" indent="-977900">
              <a:spcBef>
                <a:spcPts val="1200"/>
              </a:spcBef>
              <a:buNone/>
            </a:pPr>
            <a:r>
              <a:rPr lang="id-ID" dirty="0" smtClean="0"/>
              <a:t>	</a:t>
            </a:r>
            <a:r>
              <a:rPr lang="id-ID" b="1" dirty="0" smtClean="0">
                <a:solidFill>
                  <a:srgbClr val="FFFF00"/>
                </a:solidFill>
              </a:rPr>
              <a:t>Sistem rekruitmen dan seleksi mencakup:</a:t>
            </a:r>
          </a:p>
          <a:p>
            <a:pPr marL="1620838" indent="-636588">
              <a:spcBef>
                <a:spcPts val="0"/>
              </a:spcBef>
              <a:buNone/>
            </a:pPr>
            <a:r>
              <a:rPr lang="en-US" dirty="0" smtClean="0">
                <a:solidFill>
                  <a:srgbClr val="FFFF00"/>
                </a:solidFill>
              </a:rPr>
              <a:t>1. </a:t>
            </a:r>
            <a:r>
              <a:rPr lang="en-US" dirty="0" err="1" smtClean="0">
                <a:solidFill>
                  <a:srgbClr val="FFFF00"/>
                </a:solidFill>
              </a:rPr>
              <a:t>Kebijakan</a:t>
            </a:r>
            <a:r>
              <a:rPr lang="en-US" dirty="0" smtClean="0">
                <a:solidFill>
                  <a:srgbClr val="FFFF00"/>
                </a:solidFill>
              </a:rPr>
              <a:t>, </a:t>
            </a:r>
            <a:endParaRPr lang="id-ID" dirty="0" smtClean="0">
              <a:solidFill>
                <a:srgbClr val="FFFF00"/>
              </a:solidFill>
            </a:endParaRPr>
          </a:p>
          <a:p>
            <a:pPr marL="1620838" indent="-636588">
              <a:spcBef>
                <a:spcPts val="0"/>
              </a:spcBef>
              <a:buNone/>
            </a:pPr>
            <a:r>
              <a:rPr lang="en-US" dirty="0" smtClean="0">
                <a:solidFill>
                  <a:srgbClr val="FFFF00"/>
                </a:solidFill>
              </a:rPr>
              <a:t>2. Kr</a:t>
            </a:r>
            <a:r>
              <a:rPr lang="id-ID" dirty="0" smtClean="0">
                <a:solidFill>
                  <a:srgbClr val="FFFF00"/>
                </a:solidFill>
              </a:rPr>
              <a:t>i</a:t>
            </a:r>
            <a:r>
              <a:rPr lang="en-US" dirty="0" err="1" smtClean="0">
                <a:solidFill>
                  <a:srgbClr val="FFFF00"/>
                </a:solidFill>
              </a:rPr>
              <a:t>teria</a:t>
            </a:r>
            <a:r>
              <a:rPr lang="en-US" dirty="0" smtClean="0">
                <a:solidFill>
                  <a:srgbClr val="FFFF00"/>
                </a:solidFill>
              </a:rPr>
              <a:t>, </a:t>
            </a:r>
            <a:endParaRPr lang="id-ID" dirty="0" smtClean="0">
              <a:solidFill>
                <a:srgbClr val="FFFF00"/>
              </a:solidFill>
            </a:endParaRPr>
          </a:p>
          <a:p>
            <a:pPr marL="1620838" indent="-636588">
              <a:spcBef>
                <a:spcPts val="0"/>
              </a:spcBef>
              <a:buNone/>
            </a:pPr>
            <a:r>
              <a:rPr lang="en-US" dirty="0" smtClean="0">
                <a:solidFill>
                  <a:srgbClr val="FFFF00"/>
                </a:solidFill>
              </a:rPr>
              <a:t>3. </a:t>
            </a:r>
            <a:r>
              <a:rPr lang="en-US" dirty="0" err="1" smtClean="0">
                <a:solidFill>
                  <a:srgbClr val="FFFF00"/>
                </a:solidFill>
              </a:rPr>
              <a:t>Prosedur</a:t>
            </a:r>
            <a:r>
              <a:rPr lang="en-US" dirty="0" smtClean="0">
                <a:solidFill>
                  <a:srgbClr val="FFFF00"/>
                </a:solidFill>
              </a:rPr>
              <a:t>, </a:t>
            </a:r>
            <a:endParaRPr lang="id-ID" dirty="0" smtClean="0">
              <a:solidFill>
                <a:srgbClr val="FFFF00"/>
              </a:solidFill>
            </a:endParaRPr>
          </a:p>
          <a:p>
            <a:pPr marL="1620838" indent="-636588">
              <a:spcBef>
                <a:spcPts val="0"/>
              </a:spcBef>
              <a:buNone/>
            </a:pPr>
            <a:r>
              <a:rPr lang="en-US" dirty="0" smtClean="0">
                <a:solidFill>
                  <a:srgbClr val="FFFF00"/>
                </a:solidFill>
              </a:rPr>
              <a:t>4. </a:t>
            </a:r>
            <a:r>
              <a:rPr lang="en-US" dirty="0" err="1" smtClean="0">
                <a:solidFill>
                  <a:srgbClr val="FFFF00"/>
                </a:solidFill>
              </a:rPr>
              <a:t>Instrumen</a:t>
            </a:r>
            <a:r>
              <a:rPr lang="en-US" dirty="0" smtClean="0">
                <a:solidFill>
                  <a:srgbClr val="FFFF00"/>
                </a:solidFill>
              </a:rPr>
              <a:t>,</a:t>
            </a:r>
            <a:endParaRPr lang="id-ID" dirty="0" smtClean="0">
              <a:solidFill>
                <a:srgbClr val="FFFF00"/>
              </a:solidFill>
            </a:endParaRPr>
          </a:p>
          <a:p>
            <a:pPr marL="1620838" indent="-636588">
              <a:spcBef>
                <a:spcPts val="0"/>
              </a:spcBef>
              <a:buNone/>
            </a:pPr>
            <a:r>
              <a:rPr lang="en-US" dirty="0" smtClean="0">
                <a:solidFill>
                  <a:srgbClr val="FFFF00"/>
                </a:solidFill>
              </a:rPr>
              <a:t>5.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Pengambilan</a:t>
            </a:r>
            <a:r>
              <a:rPr lang="en-US" dirty="0" smtClean="0">
                <a:solidFill>
                  <a:srgbClr val="FFFF00"/>
                </a:solidFill>
              </a:rPr>
              <a:t> </a:t>
            </a:r>
            <a:r>
              <a:rPr lang="en-US" dirty="0" err="1" smtClean="0">
                <a:solidFill>
                  <a:srgbClr val="FFFF00"/>
                </a:solidFill>
              </a:rPr>
              <a:t>keputusan</a:t>
            </a:r>
            <a:r>
              <a:rPr lang="en-US" dirty="0" smtClean="0">
                <a:solidFill>
                  <a:srgbClr val="FFFF00"/>
                </a:solidFill>
              </a:rPr>
              <a:t>.</a:t>
            </a:r>
            <a:endParaRPr lang="id-ID" dirty="0" smtClean="0">
              <a:solidFill>
                <a:srgbClr val="FFFF00"/>
              </a:solidFill>
            </a:endParaRPr>
          </a:p>
          <a:p>
            <a:pPr>
              <a:spcBef>
                <a:spcPts val="1200"/>
              </a:spcBef>
              <a:buNone/>
            </a:pPr>
            <a:r>
              <a:rPr lang="id-ID" dirty="0" smtClean="0">
                <a:solidFill>
                  <a:srgbClr val="FFFF00"/>
                </a:solidFill>
              </a:rPr>
              <a:t>		</a:t>
            </a:r>
            <a:r>
              <a:rPr lang="en-US" dirty="0" err="1" smtClean="0">
                <a:solidFill>
                  <a:srgbClr val="FFFF00"/>
                </a:solidFill>
              </a:rPr>
              <a:t>Semua</a:t>
            </a:r>
            <a:r>
              <a:rPr lang="en-US" dirty="0" smtClean="0">
                <a:solidFill>
                  <a:srgbClr val="FFFF00"/>
                </a:solidFill>
              </a:rPr>
              <a:t> </a:t>
            </a:r>
            <a:r>
              <a:rPr lang="en-US" dirty="0" err="1" smtClean="0">
                <a:solidFill>
                  <a:srgbClr val="FFFF00"/>
                </a:solidFill>
              </a:rPr>
              <a:t>poin</a:t>
            </a:r>
            <a:r>
              <a:rPr lang="en-US" dirty="0" smtClean="0">
                <a:solidFill>
                  <a:srgbClr val="FFFF00"/>
                </a:solidFill>
              </a:rPr>
              <a:t> </a:t>
            </a:r>
            <a:r>
              <a:rPr lang="en-US" dirty="0" err="1" smtClean="0">
                <a:solidFill>
                  <a:srgbClr val="FFFF00"/>
                </a:solidFill>
              </a:rPr>
              <a:t>ini</a:t>
            </a:r>
            <a:r>
              <a:rPr lang="en-US" dirty="0" smtClean="0">
                <a:solidFill>
                  <a:srgbClr val="FFFF00"/>
                </a:solidFill>
              </a:rPr>
              <a:t> </a:t>
            </a:r>
            <a:r>
              <a:rPr lang="en-US" dirty="0" err="1" smtClean="0">
                <a:solidFill>
                  <a:srgbClr val="FFFF00"/>
                </a:solidFill>
              </a:rPr>
              <a:t>harus</a:t>
            </a:r>
            <a:r>
              <a:rPr lang="en-US" dirty="0" smtClean="0">
                <a:solidFill>
                  <a:srgbClr val="FFFF00"/>
                </a:solidFill>
              </a:rPr>
              <a:t> </a:t>
            </a:r>
            <a:r>
              <a:rPr lang="en-US" dirty="0" err="1" smtClean="0">
                <a:solidFill>
                  <a:srgbClr val="FFFF00"/>
                </a:solidFill>
              </a:rPr>
              <a:t>dilaksanakan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konsisten</a:t>
            </a:r>
            <a:endParaRPr lang="en-US" dirty="0" smtClean="0">
              <a:solidFill>
                <a:srgbClr val="FFFF00"/>
              </a:solidFill>
            </a:endParaRPr>
          </a:p>
        </p:txBody>
      </p:sp>
      <p:sp>
        <p:nvSpPr>
          <p:cNvPr id="3" name="Title 1"/>
          <p:cNvSpPr txBox="1">
            <a:spLocks/>
          </p:cNvSpPr>
          <p:nvPr/>
        </p:nvSpPr>
        <p:spPr>
          <a:xfrm>
            <a:off x="838200" y="4540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 </a:t>
            </a:r>
            <a:r>
              <a:rPr lang="en-US" dirty="0" err="1" smtClean="0"/>
              <a:t>Mahasiswa</a:t>
            </a:r>
            <a:r>
              <a:rPr lang="en-US" dirty="0" smtClean="0"/>
              <a:t> </a:t>
            </a:r>
            <a:r>
              <a:rPr lang="en-US" dirty="0" err="1" smtClean="0"/>
              <a:t>dan</a:t>
            </a:r>
            <a:r>
              <a:rPr lang="en-US" dirty="0" smtClean="0"/>
              <a:t> </a:t>
            </a:r>
            <a:r>
              <a:rPr lang="en-US" dirty="0" err="1" smtClean="0"/>
              <a:t>Lulusan</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21</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47E84000-4A3E-49CA-A13F-FE401330E8BE}" type="datetime1">
              <a:rPr lang="id-ID" smtClean="0"/>
              <a:pPr/>
              <a:t>12/01/2017</a:t>
            </a:fld>
            <a:endParaRPr lang="en-US"/>
          </a:p>
        </p:txBody>
      </p:sp>
    </p:spTree>
    <p:extLst>
      <p:ext uri="{BB962C8B-B14F-4D97-AF65-F5344CB8AC3E}">
        <p14:creationId xmlns="" xmlns:p14="http://schemas.microsoft.com/office/powerpoint/2010/main" val="9253179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9900" y="1206500"/>
            <a:ext cx="10883900" cy="5440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3.1.2. </a:t>
            </a:r>
            <a:r>
              <a:rPr lang="id-ID" dirty="0" smtClean="0"/>
              <a:t>Jelaskan kebijakan mengenai penerimaan mahasiswa yang memiliki potensi akademik dan kurang mampu secara ekonomi,  fisik, serta implementasinya</a:t>
            </a:r>
          </a:p>
          <a:p>
            <a:pPr marL="984250" indent="0">
              <a:buNone/>
            </a:pPr>
            <a:r>
              <a:rPr lang="en-US" dirty="0" err="1" smtClean="0">
                <a:solidFill>
                  <a:srgbClr val="FFFF00"/>
                </a:solidFill>
              </a:rPr>
              <a:t>Sistem</a:t>
            </a:r>
            <a:r>
              <a:rPr lang="en-US" dirty="0" smtClean="0">
                <a:solidFill>
                  <a:srgbClr val="FFFF00"/>
                </a:solidFill>
              </a:rPr>
              <a:t> </a:t>
            </a:r>
            <a:r>
              <a:rPr lang="en-US" dirty="0" err="1" smtClean="0">
                <a:solidFill>
                  <a:srgbClr val="FFFF00"/>
                </a:solidFill>
              </a:rPr>
              <a:t>penerimaan</a:t>
            </a:r>
            <a:r>
              <a:rPr lang="en-US" dirty="0" smtClean="0">
                <a:solidFill>
                  <a:srgbClr val="FFFF00"/>
                </a:solidFill>
              </a:rPr>
              <a:t> MABA </a:t>
            </a:r>
            <a:r>
              <a:rPr lang="en-US" dirty="0" err="1" smtClean="0">
                <a:solidFill>
                  <a:srgbClr val="FFFF00"/>
                </a:solidFill>
              </a:rPr>
              <a:t>memberikan</a:t>
            </a:r>
            <a:r>
              <a:rPr lang="en-US" dirty="0" smtClean="0">
                <a:solidFill>
                  <a:srgbClr val="FFFF00"/>
                </a:solidFill>
              </a:rPr>
              <a:t> </a:t>
            </a:r>
            <a:r>
              <a:rPr lang="en-US" dirty="0" err="1" smtClean="0">
                <a:solidFill>
                  <a:srgbClr val="FFFF00"/>
                </a:solidFill>
              </a:rPr>
              <a:t>peluang</a:t>
            </a:r>
            <a:r>
              <a:rPr lang="en-US" dirty="0" smtClean="0">
                <a:solidFill>
                  <a:srgbClr val="FFFF00"/>
                </a:solidFill>
              </a:rPr>
              <a:t> </a:t>
            </a:r>
            <a:r>
              <a:rPr lang="en-US" dirty="0" err="1" smtClean="0">
                <a:solidFill>
                  <a:srgbClr val="FFFF00"/>
                </a:solidFill>
              </a:rPr>
              <a:t>bagi</a:t>
            </a:r>
            <a:r>
              <a:rPr lang="en-US" dirty="0" smtClean="0">
                <a:solidFill>
                  <a:srgbClr val="FFFF00"/>
                </a:solidFill>
              </a:rPr>
              <a:t> </a:t>
            </a:r>
            <a:r>
              <a:rPr lang="en-US" dirty="0" err="1" smtClean="0">
                <a:solidFill>
                  <a:srgbClr val="FFFF00"/>
                </a:solidFill>
              </a:rPr>
              <a:t>calon</a:t>
            </a:r>
            <a:r>
              <a:rPr lang="en-US" dirty="0" smtClean="0">
                <a:solidFill>
                  <a:srgbClr val="FFFF00"/>
                </a:solidFill>
              </a:rPr>
              <a:t> yang </a:t>
            </a:r>
            <a:r>
              <a:rPr lang="en-US" dirty="0" err="1" smtClean="0">
                <a:solidFill>
                  <a:srgbClr val="FFFF00"/>
                </a:solidFill>
              </a:rPr>
              <a:t>memiliki</a:t>
            </a:r>
            <a:r>
              <a:rPr lang="en-US" dirty="0" smtClean="0">
                <a:solidFill>
                  <a:srgbClr val="FFFF00"/>
                </a:solidFill>
              </a:rPr>
              <a:t> </a:t>
            </a:r>
            <a:r>
              <a:rPr lang="en-US" dirty="0" err="1" smtClean="0">
                <a:solidFill>
                  <a:srgbClr val="FFFF00"/>
                </a:solidFill>
              </a:rPr>
              <a:t>Potensi</a:t>
            </a:r>
            <a:r>
              <a:rPr lang="en-US" dirty="0" smtClean="0">
                <a:solidFill>
                  <a:srgbClr val="FFFF00"/>
                </a:solidFill>
              </a:rPr>
              <a:t> </a:t>
            </a:r>
            <a:r>
              <a:rPr lang="en-US" dirty="0" err="1" smtClean="0">
                <a:solidFill>
                  <a:srgbClr val="FFFF00"/>
                </a:solidFill>
              </a:rPr>
              <a:t>Akademik</a:t>
            </a:r>
            <a:r>
              <a:rPr lang="en-US" dirty="0" smtClean="0">
                <a:solidFill>
                  <a:srgbClr val="FFFF00"/>
                </a:solidFill>
              </a:rPr>
              <a:t> </a:t>
            </a:r>
            <a:r>
              <a:rPr lang="en-US" dirty="0" err="1" smtClean="0">
                <a:solidFill>
                  <a:srgbClr val="FFFF00"/>
                </a:solidFill>
              </a:rPr>
              <a:t>tetapi</a:t>
            </a:r>
            <a:r>
              <a:rPr lang="en-US" dirty="0" smtClean="0">
                <a:solidFill>
                  <a:srgbClr val="FFFF00"/>
                </a:solidFill>
              </a:rPr>
              <a:t> </a:t>
            </a:r>
            <a:r>
              <a:rPr lang="en-US" dirty="0" err="1" smtClean="0">
                <a:solidFill>
                  <a:srgbClr val="FFFF00"/>
                </a:solidFill>
              </a:rPr>
              <a:t>tidak</a:t>
            </a:r>
            <a:r>
              <a:rPr lang="en-US" dirty="0" smtClean="0">
                <a:solidFill>
                  <a:srgbClr val="FFFF00"/>
                </a:solidFill>
              </a:rPr>
              <a:t> </a:t>
            </a:r>
            <a:r>
              <a:rPr lang="en-US" dirty="0" err="1" smtClean="0">
                <a:solidFill>
                  <a:srgbClr val="FFFF00"/>
                </a:solidFill>
              </a:rPr>
              <a:t>mampu</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ekonomi</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cacat</a:t>
            </a:r>
            <a:r>
              <a:rPr lang="en-US" dirty="0" smtClean="0">
                <a:solidFill>
                  <a:srgbClr val="FFFF00"/>
                </a:solidFill>
              </a:rPr>
              <a:t> </a:t>
            </a:r>
            <a:r>
              <a:rPr lang="en-US" dirty="0" err="1" smtClean="0">
                <a:solidFill>
                  <a:srgbClr val="FFFF00"/>
                </a:solidFill>
              </a:rPr>
              <a:t>fisik</a:t>
            </a:r>
            <a:r>
              <a:rPr lang="en-US" dirty="0" smtClean="0">
                <a:solidFill>
                  <a:srgbClr val="FFFF00"/>
                </a:solidFill>
              </a:rPr>
              <a:t>:</a:t>
            </a:r>
            <a:endParaRPr lang="id-ID" dirty="0" smtClean="0">
              <a:solidFill>
                <a:srgbClr val="FFFF00"/>
              </a:solidFill>
            </a:endParaRPr>
          </a:p>
          <a:p>
            <a:pPr marL="1622425" lvl="0" indent="-514350">
              <a:buFont typeface="+mj-lt"/>
              <a:buAutoNum type="alphaLcPeriod"/>
            </a:pPr>
            <a:r>
              <a:rPr lang="id-ID" dirty="0" err="1" smtClean="0">
                <a:solidFill>
                  <a:srgbClr val="FFFF00"/>
                </a:solidFill>
              </a:rPr>
              <a:t>T</a:t>
            </a:r>
            <a:r>
              <a:rPr lang="en-US" dirty="0" err="1" smtClean="0">
                <a:solidFill>
                  <a:srgbClr val="FFFF00"/>
                </a:solidFill>
              </a:rPr>
              <a:t>ercantum</a:t>
            </a:r>
            <a:r>
              <a:rPr lang="en-US" dirty="0" smtClean="0">
                <a:solidFill>
                  <a:srgbClr val="FFFF00"/>
                </a:solidFill>
              </a:rPr>
              <a:t> </a:t>
            </a:r>
            <a:r>
              <a:rPr lang="en-US" dirty="0" err="1" smtClean="0">
                <a:solidFill>
                  <a:srgbClr val="FFFF00"/>
                </a:solidFill>
              </a:rPr>
              <a:t>dalam</a:t>
            </a:r>
            <a:r>
              <a:rPr lang="en-US" dirty="0" smtClean="0">
                <a:solidFill>
                  <a:srgbClr val="FFFF00"/>
                </a:solidFill>
              </a:rPr>
              <a:t> </a:t>
            </a:r>
            <a:r>
              <a:rPr lang="en-US" dirty="0" err="1" smtClean="0">
                <a:solidFill>
                  <a:srgbClr val="FFFF00"/>
                </a:solidFill>
              </a:rPr>
              <a:t>pedoman</a:t>
            </a:r>
            <a:r>
              <a:rPr lang="en-US" dirty="0" smtClean="0">
                <a:solidFill>
                  <a:srgbClr val="FFFF00"/>
                </a:solidFill>
              </a:rPr>
              <a:t> </a:t>
            </a:r>
            <a:r>
              <a:rPr lang="en-US" dirty="0" err="1" smtClean="0">
                <a:solidFill>
                  <a:srgbClr val="FFFF00"/>
                </a:solidFill>
              </a:rPr>
              <a:t>akademik</a:t>
            </a:r>
            <a:endParaRPr lang="id-ID" dirty="0" smtClean="0">
              <a:solidFill>
                <a:srgbClr val="FFFF00"/>
              </a:solidFill>
            </a:endParaRPr>
          </a:p>
          <a:p>
            <a:pPr marL="1622425" lvl="0" indent="-514350">
              <a:buFont typeface="+mj-lt"/>
              <a:buAutoNum type="alphaLcPeriod"/>
            </a:pPr>
            <a:r>
              <a:rPr lang="id-ID" dirty="0" smtClean="0">
                <a:solidFill>
                  <a:srgbClr val="FFFF00"/>
                </a:solidFill>
              </a:rPr>
              <a:t>Ada sistem seleksi</a:t>
            </a:r>
          </a:p>
          <a:p>
            <a:pPr marL="1622425" lvl="0" indent="-514350">
              <a:buFont typeface="+mj-lt"/>
              <a:buAutoNum type="alphaLcPeriod"/>
            </a:pPr>
            <a:r>
              <a:rPr lang="id-ID" dirty="0" err="1" smtClean="0">
                <a:solidFill>
                  <a:srgbClr val="FFFF00"/>
                </a:solidFill>
              </a:rPr>
              <a:t>H</a:t>
            </a:r>
            <a:r>
              <a:rPr lang="en-US" dirty="0" err="1" smtClean="0">
                <a:solidFill>
                  <a:srgbClr val="FFFF00"/>
                </a:solidFill>
              </a:rPr>
              <a:t>arus</a:t>
            </a:r>
            <a:r>
              <a:rPr lang="en-US" dirty="0" smtClean="0">
                <a:solidFill>
                  <a:srgbClr val="FFFF00"/>
                </a:solidFill>
              </a:rPr>
              <a:t> </a:t>
            </a:r>
            <a:r>
              <a:rPr lang="en-US" dirty="0" err="1" smtClean="0">
                <a:solidFill>
                  <a:srgbClr val="FFFF00"/>
                </a:solidFill>
              </a:rPr>
              <a:t>ada</a:t>
            </a:r>
            <a:r>
              <a:rPr lang="en-US" dirty="0" smtClean="0">
                <a:solidFill>
                  <a:srgbClr val="FFFF00"/>
                </a:solidFill>
              </a:rPr>
              <a:t> </a:t>
            </a:r>
            <a:r>
              <a:rPr lang="en-US" dirty="0" err="1" smtClean="0">
                <a:solidFill>
                  <a:srgbClr val="FFFF00"/>
                </a:solidFill>
              </a:rPr>
              <a:t>bukti</a:t>
            </a:r>
            <a:r>
              <a:rPr lang="en-US" dirty="0" smtClean="0">
                <a:solidFill>
                  <a:srgbClr val="FFFF00"/>
                </a:solidFill>
              </a:rPr>
              <a:t> </a:t>
            </a:r>
            <a:r>
              <a:rPr lang="en-US" dirty="0" err="1" smtClean="0">
                <a:solidFill>
                  <a:srgbClr val="FFFF00"/>
                </a:solidFill>
              </a:rPr>
              <a:t>inplementasi</a:t>
            </a:r>
            <a:r>
              <a:rPr lang="en-US" dirty="0" smtClean="0">
                <a:solidFill>
                  <a:srgbClr val="FFFF00"/>
                </a:solidFill>
              </a:rPr>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tsb</a:t>
            </a:r>
            <a:endParaRPr lang="id-ID" dirty="0" smtClean="0">
              <a:solidFill>
                <a:srgbClr val="FFFF00"/>
              </a:solidFill>
            </a:endParaRPr>
          </a:p>
          <a:p>
            <a:pPr marL="1622425" lvl="0" indent="-514350">
              <a:buFont typeface="+mj-lt"/>
              <a:buAutoNum type="alphaLcPeriod"/>
            </a:pPr>
            <a:r>
              <a:rPr lang="id-ID" dirty="0" err="1" smtClean="0">
                <a:solidFill>
                  <a:srgbClr val="FFFF00"/>
                </a:solidFill>
              </a:rPr>
              <a:t>D</a:t>
            </a:r>
            <a:r>
              <a:rPr lang="en-US" dirty="0" err="1" smtClean="0">
                <a:solidFill>
                  <a:srgbClr val="FFFF00"/>
                </a:solidFill>
              </a:rPr>
              <a:t>itunjang</a:t>
            </a:r>
            <a:r>
              <a:rPr lang="en-US" dirty="0" smtClean="0">
                <a:solidFill>
                  <a:srgbClr val="FFFF00"/>
                </a:solidFill>
              </a:rPr>
              <a:t> </a:t>
            </a:r>
            <a:r>
              <a:rPr lang="en-US" dirty="0" err="1" smtClean="0">
                <a:solidFill>
                  <a:srgbClr val="FFFF00"/>
                </a:solidFill>
              </a:rPr>
              <a:t>oleh</a:t>
            </a:r>
            <a:r>
              <a:rPr lang="en-US" dirty="0" smtClean="0">
                <a:solidFill>
                  <a:srgbClr val="FFFF00"/>
                </a:solidFill>
              </a:rPr>
              <a:t> </a:t>
            </a:r>
            <a:r>
              <a:rPr lang="en-US" dirty="0" err="1" smtClean="0">
                <a:solidFill>
                  <a:srgbClr val="FFFF00"/>
                </a:solidFill>
              </a:rPr>
              <a:t>fasilitas</a:t>
            </a:r>
            <a:r>
              <a:rPr lang="en-US" dirty="0" smtClean="0">
                <a:solidFill>
                  <a:srgbClr val="FFFF00"/>
                </a:solidFill>
              </a:rPr>
              <a:t> yang </a:t>
            </a:r>
            <a:r>
              <a:rPr lang="en-US" dirty="0" err="1" smtClean="0">
                <a:solidFill>
                  <a:srgbClr val="FFFF00"/>
                </a:solidFill>
              </a:rPr>
              <a:t>ada</a:t>
            </a:r>
            <a:endParaRPr lang="id-ID" dirty="0">
              <a:solidFill>
                <a:srgbClr val="FFFF00"/>
              </a:solidFill>
            </a:endParaRPr>
          </a:p>
        </p:txBody>
      </p:sp>
      <p:sp>
        <p:nvSpPr>
          <p:cNvPr id="3" name="Title 1"/>
          <p:cNvSpPr txBox="1">
            <a:spLocks/>
          </p:cNvSpPr>
          <p:nvPr/>
        </p:nvSpPr>
        <p:spPr>
          <a:xfrm>
            <a:off x="838200" y="4540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 </a:t>
            </a:r>
            <a:r>
              <a:rPr lang="en-US" dirty="0" err="1" smtClean="0"/>
              <a:t>Mahasiswa</a:t>
            </a:r>
            <a:r>
              <a:rPr lang="en-US" dirty="0" smtClean="0"/>
              <a:t> </a:t>
            </a:r>
            <a:r>
              <a:rPr lang="en-US" dirty="0" err="1" smtClean="0"/>
              <a:t>dan</a:t>
            </a:r>
            <a:r>
              <a:rPr lang="en-US" dirty="0" smtClean="0"/>
              <a:t> </a:t>
            </a:r>
            <a:r>
              <a:rPr lang="en-US" dirty="0" err="1" smtClean="0"/>
              <a:t>Lulusan</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2E3F7B9-6E81-480E-ADD7-FB58EA3212C7}" type="datetime1">
              <a:rPr lang="id-ID" smtClean="0"/>
              <a:pPr/>
              <a:t>12/01/2017</a:t>
            </a:fld>
            <a:endParaRPr lang="en-US"/>
          </a:p>
        </p:txBody>
      </p:sp>
    </p:spTree>
    <p:extLst>
      <p:ext uri="{BB962C8B-B14F-4D97-AF65-F5344CB8AC3E}">
        <p14:creationId xmlns="" xmlns:p14="http://schemas.microsoft.com/office/powerpoint/2010/main" val="9253179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9900" y="1206500"/>
            <a:ext cx="10883900" cy="5440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3.1.3.	</a:t>
            </a:r>
            <a:r>
              <a:rPr lang="id-ID" dirty="0" smtClean="0"/>
              <a:t> Jelaskan kebijakan mengenai penerimaan mahasiswa berdasarkan prinsip ekuitas (SARA-suku, agama, ras, antar golongan, gender, status sosial, dan politik)</a:t>
            </a:r>
          </a:p>
          <a:p>
            <a:pPr marL="977900" indent="-977900">
              <a:buNone/>
            </a:pPr>
            <a:endParaRPr lang="id-ID" dirty="0" smtClean="0">
              <a:solidFill>
                <a:srgbClr val="FF0000"/>
              </a:solidFill>
            </a:endParaRPr>
          </a:p>
          <a:p>
            <a:pPr marL="977900" indent="6350">
              <a:buNone/>
            </a:pPr>
            <a:r>
              <a:rPr lang="en-US" dirty="0" err="1" smtClean="0">
                <a:solidFill>
                  <a:srgbClr val="FFFF00"/>
                </a:solidFill>
              </a:rPr>
              <a:t>Ada</a:t>
            </a:r>
            <a:r>
              <a:rPr lang="en-US" dirty="0" smtClean="0">
                <a:solidFill>
                  <a:srgbClr val="FFFF00"/>
                </a:solidFill>
              </a:rPr>
              <a:t> </a:t>
            </a:r>
            <a:r>
              <a:rPr lang="en-US" dirty="0" err="1" smtClean="0">
                <a:solidFill>
                  <a:srgbClr val="FFFF00"/>
                </a:solidFill>
              </a:rPr>
              <a:t>dokumen</a:t>
            </a:r>
            <a:r>
              <a:rPr lang="en-US" dirty="0" smtClean="0">
                <a:solidFill>
                  <a:srgbClr val="FFFF00"/>
                </a:solidFill>
              </a:rPr>
              <a:t> </a:t>
            </a:r>
            <a:r>
              <a:rPr lang="en-US" dirty="0" err="1" smtClean="0">
                <a:solidFill>
                  <a:srgbClr val="FFFF00"/>
                </a:solidFill>
              </a:rPr>
              <a:t>kebijakan</a:t>
            </a:r>
            <a:r>
              <a:rPr lang="en-US" dirty="0" smtClean="0">
                <a:solidFill>
                  <a:srgbClr val="FFFF00"/>
                </a:solidFill>
              </a:rPr>
              <a:t> </a:t>
            </a:r>
            <a:r>
              <a:rPr lang="id-ID" dirty="0" smtClean="0">
                <a:solidFill>
                  <a:srgbClr val="FFFF00"/>
                </a:solidFill>
              </a:rPr>
              <a:t>(misal dlm Statuta, SK Pimpinan, atau dokumen pedoman akademik) </a:t>
            </a:r>
            <a:r>
              <a:rPr lang="en-US" dirty="0" smtClean="0">
                <a:solidFill>
                  <a:srgbClr val="FFFF00"/>
                </a:solidFill>
              </a:rPr>
              <a:t>yang </a:t>
            </a:r>
            <a:r>
              <a:rPr lang="en-US" dirty="0" err="1" smtClean="0">
                <a:solidFill>
                  <a:srgbClr val="FFFF00"/>
                </a:solidFill>
              </a:rPr>
              <a:t>sesuai</a:t>
            </a:r>
            <a:r>
              <a:rPr lang="en-US" dirty="0" smtClean="0">
                <a:solidFill>
                  <a:srgbClr val="FFFF00"/>
                </a:solidFill>
              </a:rPr>
              <a:t> </a:t>
            </a:r>
            <a:r>
              <a:rPr lang="en-US" dirty="0" err="1" smtClean="0">
                <a:solidFill>
                  <a:srgbClr val="FFFF00"/>
                </a:solidFill>
              </a:rPr>
              <a:t>prinsip</a:t>
            </a:r>
            <a:r>
              <a:rPr lang="en-US" dirty="0" smtClean="0">
                <a:solidFill>
                  <a:srgbClr val="FFFF00"/>
                </a:solidFill>
              </a:rPr>
              <a:t> </a:t>
            </a:r>
            <a:r>
              <a:rPr lang="en-US" dirty="0" err="1" smtClean="0">
                <a:solidFill>
                  <a:srgbClr val="FFFF00"/>
                </a:solidFill>
              </a:rPr>
              <a:t>ekuitas</a:t>
            </a:r>
            <a:r>
              <a:rPr lang="en-US" dirty="0" smtClean="0">
                <a:solidFill>
                  <a:srgbClr val="FFFF00"/>
                </a:solidFill>
              </a:rPr>
              <a:t> yang </a:t>
            </a:r>
            <a:r>
              <a:rPr lang="en-US" dirty="0" err="1" smtClean="0">
                <a:solidFill>
                  <a:srgbClr val="FFFF00"/>
                </a:solidFill>
              </a:rPr>
              <a:t>diterapka</a:t>
            </a:r>
            <a:r>
              <a:rPr lang="id-ID" dirty="0" smtClean="0">
                <a:solidFill>
                  <a:srgbClr val="FFFF00"/>
                </a:solidFill>
              </a:rPr>
              <a:t>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konsisten</a:t>
            </a:r>
            <a:endParaRPr lang="en-US" dirty="0" smtClean="0">
              <a:solidFill>
                <a:srgbClr val="FFFF00"/>
              </a:solidFill>
            </a:endParaRPr>
          </a:p>
        </p:txBody>
      </p:sp>
      <p:sp>
        <p:nvSpPr>
          <p:cNvPr id="3" name="Title 1"/>
          <p:cNvSpPr txBox="1">
            <a:spLocks/>
          </p:cNvSpPr>
          <p:nvPr/>
        </p:nvSpPr>
        <p:spPr>
          <a:xfrm>
            <a:off x="838200" y="4540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 </a:t>
            </a:r>
            <a:r>
              <a:rPr lang="en-US" dirty="0" err="1" smtClean="0"/>
              <a:t>Mahasiswa</a:t>
            </a:r>
            <a:r>
              <a:rPr lang="en-US" dirty="0" smtClean="0"/>
              <a:t> </a:t>
            </a:r>
            <a:r>
              <a:rPr lang="en-US" dirty="0" err="1" smtClean="0"/>
              <a:t>dan</a:t>
            </a:r>
            <a:r>
              <a:rPr lang="en-US" dirty="0" smtClean="0"/>
              <a:t> </a:t>
            </a:r>
            <a:r>
              <a:rPr lang="en-US" dirty="0" err="1" smtClean="0"/>
              <a:t>Lulusan</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23</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45D0450A-1B6E-4FAA-AA0A-E71F6A546856}" type="datetime1">
              <a:rPr lang="id-ID" smtClean="0"/>
              <a:pPr/>
              <a:t>12/01/2017</a:t>
            </a:fld>
            <a:endParaRPr lang="en-US"/>
          </a:p>
        </p:txBody>
      </p:sp>
    </p:spTree>
    <p:extLst>
      <p:ext uri="{BB962C8B-B14F-4D97-AF65-F5344CB8AC3E}">
        <p14:creationId xmlns="" xmlns:p14="http://schemas.microsoft.com/office/powerpoint/2010/main" val="925317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9900" y="1206500"/>
            <a:ext cx="10883900" cy="5440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3.1.4. </a:t>
            </a:r>
            <a:r>
              <a:rPr lang="id-ID" dirty="0" smtClean="0"/>
              <a:t>Jelaskan kebijakan mengenai penerimaan mahasiswa yang berdasarkan prinsip pemerataan wilayah asal mahasiswa, serta informasi mengenai jumlah provinsi asal mahasiswa</a:t>
            </a:r>
          </a:p>
          <a:p>
            <a:pPr marL="1524000" lvl="0" indent="-539750">
              <a:buFont typeface="+mj-lt"/>
              <a:buAutoNum type="alphaLcPeriod"/>
            </a:pPr>
            <a:r>
              <a:rPr lang="en-US" dirty="0" smtClean="0">
                <a:solidFill>
                  <a:srgbClr val="FFFF00"/>
                </a:solidFill>
              </a:rPr>
              <a:t>Yang </a:t>
            </a:r>
            <a:r>
              <a:rPr lang="en-US" dirty="0" err="1" smtClean="0">
                <a:solidFill>
                  <a:srgbClr val="FFFF00"/>
                </a:solidFill>
              </a:rPr>
              <a:t>baik</a:t>
            </a:r>
            <a:r>
              <a:rPr lang="en-US" dirty="0" smtClean="0">
                <a:solidFill>
                  <a:srgbClr val="FFFF00"/>
                </a:solidFill>
              </a:rPr>
              <a:t> </a:t>
            </a:r>
            <a:r>
              <a:rPr lang="en-US" dirty="0" err="1" smtClean="0">
                <a:solidFill>
                  <a:srgbClr val="FFFF00"/>
                </a:solidFill>
              </a:rPr>
              <a:t>kalau</a:t>
            </a:r>
            <a:r>
              <a:rPr lang="en-US" dirty="0" smtClean="0">
                <a:solidFill>
                  <a:srgbClr val="FFFF00"/>
                </a:solidFill>
              </a:rPr>
              <a:t> </a:t>
            </a:r>
            <a:r>
              <a:rPr lang="en-US" dirty="0" err="1" smtClean="0">
                <a:solidFill>
                  <a:srgbClr val="FFFF00"/>
                </a:solidFill>
              </a:rPr>
              <a:t>mahasiswa</a:t>
            </a:r>
            <a:r>
              <a:rPr lang="en-US" dirty="0" smtClean="0">
                <a:solidFill>
                  <a:srgbClr val="FFFF00"/>
                </a:solidFill>
              </a:rPr>
              <a:t> </a:t>
            </a:r>
            <a:r>
              <a:rPr lang="en-US" dirty="0" err="1" smtClean="0">
                <a:solidFill>
                  <a:srgbClr val="FFFF00"/>
                </a:solidFill>
              </a:rPr>
              <a:t>baru</a:t>
            </a:r>
            <a:r>
              <a:rPr lang="en-US" dirty="0" smtClean="0">
                <a:solidFill>
                  <a:srgbClr val="FFFF00"/>
                </a:solidFill>
              </a:rPr>
              <a:t> </a:t>
            </a:r>
            <a:r>
              <a:rPr lang="en-US" dirty="0" err="1" smtClean="0">
                <a:solidFill>
                  <a:srgbClr val="FFFF00"/>
                </a:solidFill>
              </a:rPr>
              <a:t>berasal</a:t>
            </a:r>
            <a:r>
              <a:rPr lang="en-US" dirty="0" smtClean="0">
                <a:solidFill>
                  <a:srgbClr val="FFFF00"/>
                </a:solidFill>
              </a:rPr>
              <a:t> </a:t>
            </a:r>
            <a:r>
              <a:rPr lang="en-US" dirty="0" err="1" smtClean="0">
                <a:solidFill>
                  <a:srgbClr val="FFFF00"/>
                </a:solidFill>
              </a:rPr>
              <a:t>dari</a:t>
            </a:r>
            <a:r>
              <a:rPr lang="en-US" dirty="0" smtClean="0">
                <a:solidFill>
                  <a:srgbClr val="FFFF00"/>
                </a:solidFill>
              </a:rPr>
              <a:t> </a:t>
            </a:r>
            <a:r>
              <a:rPr lang="en-US" dirty="0" err="1" smtClean="0">
                <a:solidFill>
                  <a:srgbClr val="FFFF00"/>
                </a:solidFill>
              </a:rPr>
              <a:t>variasi</a:t>
            </a:r>
            <a:r>
              <a:rPr lang="en-US" dirty="0" smtClean="0">
                <a:solidFill>
                  <a:srgbClr val="FFFF00"/>
                </a:solidFill>
              </a:rPr>
              <a:t> pro</a:t>
            </a:r>
            <a:r>
              <a:rPr lang="id-ID" dirty="0" smtClean="0">
                <a:solidFill>
                  <a:srgbClr val="FFFF00"/>
                </a:solidFill>
              </a:rPr>
              <a:t>p</a:t>
            </a:r>
            <a:r>
              <a:rPr lang="en-US" dirty="0" err="1" smtClean="0">
                <a:solidFill>
                  <a:srgbClr val="FFFF00"/>
                </a:solidFill>
              </a:rPr>
              <a:t>insi</a:t>
            </a:r>
            <a:r>
              <a:rPr lang="en-US" dirty="0" smtClean="0">
                <a:solidFill>
                  <a:srgbClr val="FFFF00"/>
                </a:solidFill>
              </a:rPr>
              <a:t> </a:t>
            </a:r>
            <a:endParaRPr lang="id-ID" dirty="0" smtClean="0">
              <a:solidFill>
                <a:srgbClr val="FFFF00"/>
              </a:solidFill>
            </a:endParaRPr>
          </a:p>
          <a:p>
            <a:pPr marL="1524000" lvl="0" indent="-539750">
              <a:buFont typeface="+mj-lt"/>
              <a:buAutoNum type="alphaLcPeriod"/>
            </a:pPr>
            <a:r>
              <a:rPr lang="id-ID" dirty="0" smtClean="0">
                <a:solidFill>
                  <a:srgbClr val="FFFF00"/>
                </a:solidFill>
              </a:rPr>
              <a:t>Buatlah tabel asal propinsi dan persentasenya</a:t>
            </a:r>
          </a:p>
          <a:p>
            <a:pPr marL="1524000" lvl="0" indent="-539750">
              <a:buFont typeface="+mj-lt"/>
              <a:buAutoNum type="alphaLcPeriod"/>
            </a:pPr>
            <a:r>
              <a:rPr lang="id-ID" dirty="0" smtClean="0">
                <a:solidFill>
                  <a:srgbClr val="FFFF00"/>
                </a:solidFill>
              </a:rPr>
              <a:t>Sebutkan bagaimana cara menentukan seorang mhs berasal dari propinsi tertentu, apakah berdasar akta kelahiran atau asal SMA/SMK</a:t>
            </a:r>
          </a:p>
          <a:p>
            <a:pPr marL="1524000" indent="-539750">
              <a:buFont typeface="+mj-lt"/>
              <a:buAutoNum type="alphaLcPeriod"/>
            </a:pPr>
            <a:endParaRPr lang="en-US" dirty="0">
              <a:solidFill>
                <a:srgbClr val="FFFF00"/>
              </a:solidFill>
            </a:endParaRPr>
          </a:p>
        </p:txBody>
      </p:sp>
      <p:sp>
        <p:nvSpPr>
          <p:cNvPr id="3" name="Title 1"/>
          <p:cNvSpPr txBox="1">
            <a:spLocks/>
          </p:cNvSpPr>
          <p:nvPr/>
        </p:nvSpPr>
        <p:spPr>
          <a:xfrm>
            <a:off x="838200" y="4540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 </a:t>
            </a:r>
            <a:r>
              <a:rPr lang="en-US" dirty="0" err="1" smtClean="0"/>
              <a:t>Mahasiswa</a:t>
            </a:r>
            <a:r>
              <a:rPr lang="en-US" dirty="0" smtClean="0"/>
              <a:t> </a:t>
            </a:r>
            <a:r>
              <a:rPr lang="en-US" dirty="0" err="1" smtClean="0"/>
              <a:t>dan</a:t>
            </a:r>
            <a:r>
              <a:rPr lang="en-US" dirty="0" smtClean="0"/>
              <a:t> </a:t>
            </a:r>
            <a:r>
              <a:rPr lang="en-US" dirty="0" err="1" smtClean="0"/>
              <a:t>Lulusan</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774D0AF-5313-4918-AB5B-2853C5591668}" type="datetime1">
              <a:rPr lang="id-ID" smtClean="0"/>
              <a:pPr/>
              <a:t>12/01/2017</a:t>
            </a:fld>
            <a:endParaRPr lang="en-US"/>
          </a:p>
        </p:txBody>
      </p:sp>
    </p:spTree>
    <p:extLst>
      <p:ext uri="{BB962C8B-B14F-4D97-AF65-F5344CB8AC3E}">
        <p14:creationId xmlns="" xmlns:p14="http://schemas.microsoft.com/office/powerpoint/2010/main" val="925317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4503"/>
            <a:ext cx="11782697" cy="6910251"/>
          </a:xfrm>
        </p:spPr>
        <p:txBody>
          <a:bodyPr/>
          <a:lstStyle/>
          <a:p>
            <a:pPr marL="914400" indent="-914400">
              <a:buNone/>
            </a:pPr>
            <a:r>
              <a:rPr lang="en-US" dirty="0" smtClean="0"/>
              <a:t>3.1.5.1. </a:t>
            </a:r>
            <a:r>
              <a:rPr lang="id-ID" dirty="0" smtClean="0"/>
              <a:t>PROFIL MAHASISWA: </a:t>
            </a:r>
            <a:r>
              <a:rPr lang="en-US" dirty="0" err="1" smtClean="0"/>
              <a:t>Rasio</a:t>
            </a:r>
            <a:r>
              <a:rPr lang="en-US" dirty="0" smtClean="0"/>
              <a:t> </a:t>
            </a:r>
            <a:r>
              <a:rPr lang="en-US" dirty="0" err="1"/>
              <a:t>jumlah</a:t>
            </a:r>
            <a:r>
              <a:rPr lang="en-US" dirty="0"/>
              <a:t> </a:t>
            </a:r>
            <a:r>
              <a:rPr lang="en-US" dirty="0" err="1"/>
              <a:t>mahasiswa</a:t>
            </a:r>
            <a:r>
              <a:rPr lang="en-US" dirty="0"/>
              <a:t> yang </a:t>
            </a:r>
            <a:r>
              <a:rPr lang="en-US" dirty="0" err="1"/>
              <a:t>ikut</a:t>
            </a:r>
            <a:r>
              <a:rPr lang="en-US" dirty="0"/>
              <a:t> </a:t>
            </a:r>
            <a:r>
              <a:rPr lang="en-US" dirty="0" err="1"/>
              <a:t>seleksi</a:t>
            </a:r>
            <a:r>
              <a:rPr lang="en-US" dirty="0"/>
              <a:t> </a:t>
            </a:r>
            <a:r>
              <a:rPr lang="en-US" dirty="0" err="1"/>
              <a:t>terhadap</a:t>
            </a:r>
            <a:r>
              <a:rPr lang="en-US" dirty="0"/>
              <a:t> </a:t>
            </a:r>
            <a:r>
              <a:rPr lang="en-US" dirty="0" err="1"/>
              <a:t>jumlah</a:t>
            </a:r>
            <a:r>
              <a:rPr lang="en-US" dirty="0"/>
              <a:t> </a:t>
            </a:r>
            <a:r>
              <a:rPr lang="en-US" dirty="0" err="1" smtClean="0"/>
              <a:t>mahasiswa</a:t>
            </a:r>
            <a:r>
              <a:rPr lang="en-US" dirty="0" smtClean="0"/>
              <a:t> </a:t>
            </a:r>
            <a:r>
              <a:rPr lang="en-US" dirty="0"/>
              <a:t>yang lulus </a:t>
            </a:r>
            <a:r>
              <a:rPr lang="en-US" dirty="0" err="1"/>
              <a:t>seleksi</a:t>
            </a:r>
            <a:r>
              <a:rPr lang="en-US" dirty="0" smtClean="0"/>
              <a:t>.</a:t>
            </a:r>
          </a:p>
          <a:p>
            <a:pPr marL="914400" indent="-914400">
              <a:buNone/>
            </a:pPr>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315133692"/>
              </p:ext>
            </p:extLst>
          </p:nvPr>
        </p:nvGraphicFramePr>
        <p:xfrm>
          <a:off x="731519" y="888267"/>
          <a:ext cx="9653452" cy="5446479"/>
        </p:xfrm>
        <a:graphic>
          <a:graphicData uri="http://schemas.openxmlformats.org/drawingml/2006/table">
            <a:tbl>
              <a:tblPr>
                <a:tableStyleId>{5C22544A-7EE6-4342-B048-85BDC9FD1C3A}</a:tableStyleId>
              </a:tblPr>
              <a:tblGrid>
                <a:gridCol w="913462"/>
                <a:gridCol w="915339"/>
                <a:gridCol w="1171001"/>
                <a:gridCol w="1206439"/>
                <a:gridCol w="1358537"/>
                <a:gridCol w="1332412"/>
                <a:gridCol w="1384662"/>
                <a:gridCol w="1371600"/>
              </a:tblGrid>
              <a:tr h="536216">
                <a:tc rowSpan="2">
                  <a:txBody>
                    <a:bodyPr/>
                    <a:lstStyle/>
                    <a:p>
                      <a:pPr marL="0" marR="0" algn="ctr">
                        <a:spcBef>
                          <a:spcPts val="0"/>
                        </a:spcBef>
                        <a:spcAft>
                          <a:spcPts val="0"/>
                        </a:spcAft>
                      </a:pPr>
                      <a:r>
                        <a:rPr lang="en-US" sz="1200" b="1" dirty="0" err="1">
                          <a:effectLst/>
                        </a:rPr>
                        <a:t>Tahun</a:t>
                      </a:r>
                      <a:r>
                        <a:rPr lang="en-US" sz="1200" b="1" dirty="0">
                          <a:effectLst/>
                        </a:rPr>
                        <a:t> </a:t>
                      </a:r>
                      <a:r>
                        <a:rPr lang="en-US" sz="1200" b="1" dirty="0" err="1">
                          <a:effectLst/>
                        </a:rPr>
                        <a:t>Akade-mik</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rowSpan="2">
                  <a:txBody>
                    <a:bodyPr/>
                    <a:lstStyle/>
                    <a:p>
                      <a:pPr marL="0" marR="0" algn="ctr">
                        <a:spcBef>
                          <a:spcPts val="0"/>
                        </a:spcBef>
                        <a:spcAft>
                          <a:spcPts val="0"/>
                        </a:spcAft>
                      </a:pPr>
                      <a:r>
                        <a:rPr lang="en-US" sz="1200" b="1" dirty="0" err="1">
                          <a:effectLst/>
                        </a:rPr>
                        <a:t>Daya</a:t>
                      </a:r>
                      <a:r>
                        <a:rPr lang="en-US" sz="1200" b="1" dirty="0">
                          <a:effectLst/>
                        </a:rPr>
                        <a:t> </a:t>
                      </a:r>
                      <a:r>
                        <a:rPr lang="en-US" sz="1200" b="1" dirty="0" err="1">
                          <a:effectLst/>
                        </a:rPr>
                        <a:t>Tampung</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gridSpan="2">
                  <a:txBody>
                    <a:bodyPr/>
                    <a:lstStyle/>
                    <a:p>
                      <a:pPr marL="0" marR="0" algn="ctr">
                        <a:spcBef>
                          <a:spcPts val="0"/>
                        </a:spcBef>
                        <a:spcAft>
                          <a:spcPts val="0"/>
                        </a:spcAft>
                      </a:pPr>
                      <a:r>
                        <a:rPr lang="en-US" sz="1200" b="1">
                          <a:effectLst/>
                        </a:rPr>
                        <a:t>Jumlah</a:t>
                      </a:r>
                    </a:p>
                    <a:p>
                      <a:pPr marL="0" marR="0" algn="ctr">
                        <a:spcBef>
                          <a:spcPts val="0"/>
                        </a:spcBef>
                        <a:spcAft>
                          <a:spcPts val="0"/>
                        </a:spcAft>
                      </a:pPr>
                      <a:r>
                        <a:rPr lang="en-US" sz="1200" b="1">
                          <a:effectLst/>
                        </a:rPr>
                        <a:t>Calon Mahasiswa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hMerge="1">
                  <a:txBody>
                    <a:bodyPr/>
                    <a:lstStyle/>
                    <a:p>
                      <a:endParaRPr lang="en-US"/>
                    </a:p>
                  </a:txBody>
                  <a:tcPr/>
                </a:tc>
                <a:tc gridSpan="2">
                  <a:txBody>
                    <a:bodyPr/>
                    <a:lstStyle/>
                    <a:p>
                      <a:pPr marL="0" marR="0" algn="ctr">
                        <a:spcBef>
                          <a:spcPts val="0"/>
                        </a:spcBef>
                        <a:spcAft>
                          <a:spcPts val="0"/>
                        </a:spcAft>
                      </a:pPr>
                      <a:r>
                        <a:rPr lang="en-US" sz="1200" b="1" dirty="0" err="1">
                          <a:effectLst/>
                        </a:rPr>
                        <a:t>Jumlah</a:t>
                      </a:r>
                      <a:endParaRPr lang="en-US" sz="1200" b="1" dirty="0">
                        <a:effectLst/>
                      </a:endParaRPr>
                    </a:p>
                    <a:p>
                      <a:pPr marL="0" marR="0" algn="ctr">
                        <a:spcBef>
                          <a:spcPts val="0"/>
                        </a:spcBef>
                        <a:spcAft>
                          <a:spcPts val="0"/>
                        </a:spcAft>
                      </a:pPr>
                      <a:r>
                        <a:rPr lang="en-US" sz="1200" b="1" dirty="0" err="1">
                          <a:effectLst/>
                        </a:rPr>
                        <a:t>Mahasiswa</a:t>
                      </a:r>
                      <a:r>
                        <a:rPr lang="en-US" sz="1200" b="1" dirty="0">
                          <a:effectLst/>
                        </a:rPr>
                        <a:t> </a:t>
                      </a:r>
                      <a:r>
                        <a:rPr lang="en-US" sz="1200" b="1" dirty="0" err="1">
                          <a:effectLst/>
                        </a:rPr>
                        <a:t>Baru</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hMerge="1">
                  <a:txBody>
                    <a:bodyPr/>
                    <a:lstStyle/>
                    <a:p>
                      <a:endParaRPr lang="en-US"/>
                    </a:p>
                  </a:txBody>
                  <a:tcPr/>
                </a:tc>
                <a:tc gridSpan="2">
                  <a:txBody>
                    <a:bodyPr/>
                    <a:lstStyle/>
                    <a:p>
                      <a:pPr marL="0" marR="0" algn="ctr">
                        <a:spcBef>
                          <a:spcPts val="0"/>
                        </a:spcBef>
                        <a:spcAft>
                          <a:spcPts val="0"/>
                        </a:spcAft>
                      </a:pPr>
                      <a:r>
                        <a:rPr lang="en-US" sz="1200" b="1" dirty="0" err="1">
                          <a:effectLst/>
                        </a:rPr>
                        <a:t>Jumlah</a:t>
                      </a:r>
                      <a:endParaRPr lang="en-US" sz="1200" b="1" dirty="0">
                        <a:effectLst/>
                      </a:endParaRPr>
                    </a:p>
                    <a:p>
                      <a:pPr marL="0" marR="0" algn="ctr">
                        <a:spcBef>
                          <a:spcPts val="0"/>
                        </a:spcBef>
                        <a:spcAft>
                          <a:spcPts val="0"/>
                        </a:spcAft>
                      </a:pPr>
                      <a:r>
                        <a:rPr lang="en-US" sz="1200" b="1" dirty="0">
                          <a:effectLst/>
                        </a:rPr>
                        <a:t>Total </a:t>
                      </a:r>
                      <a:r>
                        <a:rPr lang="en-US" sz="1200" b="1" dirty="0" err="1">
                          <a:effectLst/>
                        </a:rPr>
                        <a:t>Mahasiswa</a:t>
                      </a:r>
                      <a:endParaRPr lang="en-US" sz="1200" b="1" dirty="0">
                        <a:effectLst/>
                      </a:endParaRPr>
                    </a:p>
                    <a:p>
                      <a:pPr marL="0" marR="0" algn="ctr">
                        <a:spcBef>
                          <a:spcPts val="0"/>
                        </a:spcBef>
                        <a:spcAft>
                          <a:spcPts val="0"/>
                        </a:spcAft>
                      </a:pPr>
                      <a:r>
                        <a:rPr lang="id-ID" sz="1200" b="1" dirty="0">
                          <a:effectLst/>
                        </a:rPr>
                        <a:t>(Student Body)</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hMerge="1">
                  <a:txBody>
                    <a:bodyPr/>
                    <a:lstStyle/>
                    <a:p>
                      <a:endParaRPr lang="en-US"/>
                    </a:p>
                  </a:txBody>
                  <a:tcPr/>
                </a:tc>
              </a:tr>
              <a:tr h="380092">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200" b="1" dirty="0" err="1">
                          <a:effectLst/>
                        </a:rPr>
                        <a:t>Ikut</a:t>
                      </a:r>
                      <a:r>
                        <a:rPr lang="en-US" sz="1200" b="1" dirty="0">
                          <a:effectLst/>
                        </a:rPr>
                        <a:t> </a:t>
                      </a:r>
                      <a:r>
                        <a:rPr lang="en-US" sz="1200" b="1" dirty="0" err="1">
                          <a:effectLst/>
                        </a:rPr>
                        <a:t>Seleksi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en-US" sz="1200" b="1" dirty="0">
                          <a:effectLst/>
                        </a:rPr>
                        <a:t>Lulus </a:t>
                      </a:r>
                      <a:r>
                        <a:rPr lang="en-US" sz="1200" b="1" dirty="0" err="1">
                          <a:effectLst/>
                        </a:rPr>
                        <a:t>Seleksi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en-US" sz="1200" b="1" dirty="0">
                          <a:effectLst/>
                        </a:rPr>
                        <a:t>Regular </a:t>
                      </a:r>
                      <a:r>
                        <a:rPr lang="en-US" sz="1200" b="1" dirty="0" err="1">
                          <a:effectLst/>
                        </a:rPr>
                        <a:t>bukan</a:t>
                      </a:r>
                      <a:r>
                        <a:rPr lang="en-US" sz="1200" b="1" dirty="0">
                          <a:effectLst/>
                        </a:rPr>
                        <a:t> Transfer</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en-US" sz="1200" b="1" dirty="0">
                          <a:effectLst/>
                        </a:rPr>
                        <a:t>Transfer</a:t>
                      </a:r>
                      <a:r>
                        <a:rPr lang="en-US" sz="1200" b="1" baseline="30000" dirty="0">
                          <a:effectLst/>
                        </a:rPr>
                        <a:t>(</a:t>
                      </a:r>
                      <a:r>
                        <a:rPr lang="id-ID" sz="1200" b="1" baseline="30000" dirty="0">
                          <a:effectLst/>
                        </a:rPr>
                        <a:t>1</a:t>
                      </a:r>
                      <a:r>
                        <a:rPr lang="en-US" sz="1200" b="1" baseline="30000" dirty="0">
                          <a:effectLst/>
                        </a:rPr>
                        <a:t>)</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en-US" sz="1200" b="1" dirty="0" err="1">
                          <a:effectLst/>
                        </a:rPr>
                        <a:t>Reguler</a:t>
                      </a:r>
                      <a:r>
                        <a:rPr lang="en-US" sz="1200" b="1" dirty="0">
                          <a:effectLst/>
                        </a:rPr>
                        <a:t> </a:t>
                      </a:r>
                      <a:r>
                        <a:rPr lang="en-US" sz="1200" b="1" dirty="0" err="1">
                          <a:effectLst/>
                        </a:rPr>
                        <a:t>bukan</a:t>
                      </a:r>
                      <a:r>
                        <a:rPr lang="en-US" sz="1200" b="1" dirty="0">
                          <a:effectLst/>
                        </a:rPr>
                        <a:t> Transfer</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en-US" sz="1200" b="1" dirty="0">
                          <a:effectLst/>
                        </a:rPr>
                        <a:t>Transfer</a:t>
                      </a:r>
                      <a:r>
                        <a:rPr lang="en-US" sz="1200" b="1" baseline="30000" dirty="0">
                          <a:effectLst/>
                        </a:rPr>
                        <a:t>(</a:t>
                      </a:r>
                      <a:r>
                        <a:rPr lang="id-ID" sz="1200" b="1" baseline="30000" dirty="0">
                          <a:effectLst/>
                        </a:rPr>
                        <a:t>1</a:t>
                      </a:r>
                      <a:r>
                        <a:rPr lang="en-US" sz="1200" b="1" baseline="30000" dirty="0">
                          <a:effectLst/>
                        </a:rPr>
                        <a:t>)</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r>
              <a:tr h="178739">
                <a:tc>
                  <a:txBody>
                    <a:bodyPr/>
                    <a:lstStyle/>
                    <a:p>
                      <a:pPr marL="0" marR="0" algn="ctr">
                        <a:spcBef>
                          <a:spcPts val="0"/>
                        </a:spcBef>
                        <a:spcAft>
                          <a:spcPts val="0"/>
                        </a:spcAft>
                      </a:pPr>
                      <a:r>
                        <a:rPr lang="en-US" sz="1200" b="1">
                          <a:effectLst/>
                        </a:rPr>
                        <a:t>(1)</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(2)</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(3)</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(4)</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(5)</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(6)</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(7)</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(8)</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gridSpan="8">
                  <a:txBody>
                    <a:bodyPr/>
                    <a:lstStyle/>
                    <a:p>
                      <a:pPr marL="0" marR="0" algn="ctr">
                        <a:spcBef>
                          <a:spcPts val="600"/>
                        </a:spcBef>
                        <a:spcAft>
                          <a:spcPts val="600"/>
                        </a:spcAft>
                      </a:pPr>
                      <a:r>
                        <a:rPr lang="id-ID" sz="1200" b="1">
                          <a:effectLst/>
                        </a:rPr>
                        <a:t>Program Akademik (S-1</a:t>
                      </a:r>
                      <a:r>
                        <a:rPr lang="en-US" sz="1200" b="1">
                          <a:effectLst/>
                        </a:rPr>
                        <a:t>, S</a:t>
                      </a:r>
                      <a:r>
                        <a:rPr lang="id-ID" sz="1200" b="1">
                          <a:effectLst/>
                        </a:rPr>
                        <a:t>-</a:t>
                      </a:r>
                      <a:r>
                        <a:rPr lang="en-US" sz="1200" b="1">
                          <a:effectLst/>
                        </a:rPr>
                        <a:t>2, S</a:t>
                      </a:r>
                      <a:r>
                        <a:rPr lang="id-ID" sz="1200" b="1">
                          <a:effectLst/>
                        </a:rPr>
                        <a:t>-</a:t>
                      </a:r>
                      <a:r>
                        <a:rPr lang="en-US" sz="1200" b="1">
                          <a:effectLst/>
                        </a:rPr>
                        <a:t>3</a:t>
                      </a:r>
                      <a:r>
                        <a:rPr lang="id-ID" sz="1200" b="1">
                          <a:effectLst/>
                        </a:rPr>
                        <a:t>)</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8739">
                <a:tc>
                  <a:txBody>
                    <a:bodyPr/>
                    <a:lstStyle/>
                    <a:p>
                      <a:pPr marL="0" marR="0" algn="ctr">
                        <a:spcBef>
                          <a:spcPts val="0"/>
                        </a:spcBef>
                        <a:spcAft>
                          <a:spcPts val="0"/>
                        </a:spcAft>
                      </a:pPr>
                      <a:r>
                        <a:rPr lang="en-US" sz="1200" b="1">
                          <a:effectLst/>
                        </a:rPr>
                        <a:t>TS-4</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TS-3</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TS-2</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TS-1</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87820">
                <a:tc>
                  <a:txBody>
                    <a:bodyPr/>
                    <a:lstStyle/>
                    <a:p>
                      <a:pPr marL="0" marR="0" algn="ctr">
                        <a:spcBef>
                          <a:spcPts val="0"/>
                        </a:spcBef>
                        <a:spcAft>
                          <a:spcPts val="0"/>
                        </a:spcAft>
                      </a:pPr>
                      <a:r>
                        <a:rPr lang="en-US" sz="1200" b="1">
                          <a:effectLst/>
                        </a:rPr>
                        <a:t>TS</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MR1</a:t>
                      </a:r>
                      <a:r>
                        <a:rPr lang="id-ID" sz="1200" b="1" dirty="0" smtClean="0">
                          <a:effectLst/>
                        </a:rPr>
                        <a:t> =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MT1</a:t>
                      </a:r>
                      <a:r>
                        <a:rPr lang="id-ID" sz="1200" b="1" dirty="0" smtClean="0">
                          <a:effectLst/>
                        </a:rPr>
                        <a:t> </a:t>
                      </a:r>
                      <a:r>
                        <a:rPr lang="id-ID" sz="1200" b="1" dirty="0">
                          <a:effectLst/>
                        </a:rPr>
                        <a:t>=</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285069">
                <a:tc>
                  <a:txBody>
                    <a:bodyPr/>
                    <a:lstStyle/>
                    <a:p>
                      <a:pPr marL="0" marR="0" algn="ctr">
                        <a:spcBef>
                          <a:spcPts val="0"/>
                        </a:spcBef>
                        <a:spcAft>
                          <a:spcPts val="0"/>
                        </a:spcAft>
                      </a:pPr>
                      <a:r>
                        <a:rPr lang="en-US" sz="1200" b="1" dirty="0" err="1">
                          <a:effectLst/>
                        </a:rPr>
                        <a:t>Jumlah</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ctr">
                        <a:spcBef>
                          <a:spcPts val="0"/>
                        </a:spcBef>
                        <a:spcAft>
                          <a:spcPts val="0"/>
                        </a:spcAft>
                      </a:pPr>
                      <a:r>
                        <a:rPr lang="en-US" sz="1200" b="1" dirty="0">
                          <a:effectLst/>
                        </a:rPr>
                        <a:t> </a:t>
                      </a:r>
                      <a:r>
                        <a:rPr lang="id-ID" sz="1200" b="1" dirty="0" smtClean="0">
                          <a:effectLst/>
                        </a:rPr>
                        <a:t>KOSONG</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id-ID" sz="1200" b="1" dirty="0" smtClean="0">
                          <a:effectLst/>
                        </a:rPr>
                        <a:t>KOSONG</a:t>
                      </a: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r>
              <a:tr h="178739">
                <a:tc gridSpan="8">
                  <a:txBody>
                    <a:bodyPr/>
                    <a:lstStyle/>
                    <a:p>
                      <a:pPr marL="0" marR="0" algn="ctr">
                        <a:spcBef>
                          <a:spcPts val="600"/>
                        </a:spcBef>
                        <a:spcAft>
                          <a:spcPts val="600"/>
                        </a:spcAft>
                      </a:pPr>
                      <a:r>
                        <a:rPr lang="id-ID" sz="1200" b="1" dirty="0">
                          <a:effectLst/>
                        </a:rPr>
                        <a:t>Program Profesi (Profesi, Spesialis-1, Spesialis-2)</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8739">
                <a:tc>
                  <a:txBody>
                    <a:bodyPr/>
                    <a:lstStyle/>
                    <a:p>
                      <a:pPr marL="0" marR="0" algn="ctr">
                        <a:spcBef>
                          <a:spcPts val="0"/>
                        </a:spcBef>
                        <a:spcAft>
                          <a:spcPts val="0"/>
                        </a:spcAft>
                      </a:pPr>
                      <a:r>
                        <a:rPr lang="en-US" sz="1200" b="1">
                          <a:effectLst/>
                        </a:rPr>
                        <a:t>TS-4</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TS-3</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TS-2</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TS-1</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en-US" sz="1200" b="1">
                          <a:effectLst/>
                        </a:rPr>
                        <a:t>TS</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ctr">
                        <a:spcBef>
                          <a:spcPts val="0"/>
                        </a:spcBef>
                        <a:spcAft>
                          <a:spcPts val="0"/>
                        </a:spcAft>
                      </a:pPr>
                      <a:r>
                        <a:rPr lang="en-US"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MR2</a:t>
                      </a:r>
                      <a:r>
                        <a:rPr lang="id-ID" sz="1200" b="1" dirty="0" smtClean="0">
                          <a:effectLst/>
                        </a:rPr>
                        <a:t> </a:t>
                      </a: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MT2</a:t>
                      </a:r>
                      <a:r>
                        <a:rPr lang="id-ID" sz="1200" b="1" dirty="0" smtClean="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285069">
                <a:tc>
                  <a:txBody>
                    <a:bodyPr/>
                    <a:lstStyle/>
                    <a:p>
                      <a:pPr marL="0" marR="0" algn="ctr">
                        <a:spcBef>
                          <a:spcPts val="0"/>
                        </a:spcBef>
                        <a:spcAft>
                          <a:spcPts val="0"/>
                        </a:spcAft>
                      </a:pPr>
                      <a:r>
                        <a:rPr lang="id-ID" sz="1200" b="1">
                          <a:effectLst/>
                        </a:rPr>
                        <a:t>Jumlah</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ctr">
                        <a:spcBef>
                          <a:spcPts val="0"/>
                        </a:spcBef>
                        <a:spcAft>
                          <a:spcPts val="0"/>
                        </a:spcAft>
                      </a:pPr>
                      <a:r>
                        <a:rPr lang="en-US" sz="1200" b="1" dirty="0">
                          <a:effectLst/>
                        </a:rPr>
                        <a:t> </a:t>
                      </a:r>
                      <a:r>
                        <a:rPr lang="id-ID" sz="1200" b="1" dirty="0" smtClean="0">
                          <a:effectLst/>
                        </a:rPr>
                        <a:t>KOSONG</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id-ID" sz="1200" b="1" dirty="0" smtClean="0">
                          <a:effectLst/>
                        </a:rPr>
                        <a:t>KOSONG</a:t>
                      </a: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r>
              <a:tr h="178739">
                <a:tc gridSpan="8">
                  <a:txBody>
                    <a:bodyPr/>
                    <a:lstStyle/>
                    <a:p>
                      <a:pPr marL="0" marR="0" algn="ctr">
                        <a:spcBef>
                          <a:spcPts val="600"/>
                        </a:spcBef>
                        <a:spcAft>
                          <a:spcPts val="600"/>
                        </a:spcAft>
                      </a:pPr>
                      <a:r>
                        <a:rPr lang="id-ID" sz="1200" b="1" dirty="0">
                          <a:effectLst/>
                        </a:rPr>
                        <a:t>Program Vokasi (</a:t>
                      </a:r>
                      <a:r>
                        <a:rPr lang="en-US" sz="1200" b="1" dirty="0">
                          <a:effectLst/>
                        </a:rPr>
                        <a:t>D</a:t>
                      </a:r>
                      <a:r>
                        <a:rPr lang="id-ID" sz="1200" b="1" dirty="0">
                          <a:effectLst/>
                        </a:rPr>
                        <a:t>-1</a:t>
                      </a:r>
                      <a:r>
                        <a:rPr lang="en-US" sz="1200" b="1" dirty="0">
                          <a:effectLst/>
                        </a:rPr>
                        <a:t>, D</a:t>
                      </a:r>
                      <a:r>
                        <a:rPr lang="id-ID" sz="1200" b="1" dirty="0">
                          <a:effectLst/>
                        </a:rPr>
                        <a:t>-2</a:t>
                      </a:r>
                      <a:r>
                        <a:rPr lang="en-US" sz="1200" b="1" dirty="0">
                          <a:effectLst/>
                        </a:rPr>
                        <a:t>, D</a:t>
                      </a:r>
                      <a:r>
                        <a:rPr lang="id-ID" sz="1200" b="1" dirty="0">
                          <a:effectLst/>
                        </a:rPr>
                        <a:t>-3</a:t>
                      </a:r>
                      <a:r>
                        <a:rPr lang="en-US" sz="1200" b="1" dirty="0">
                          <a:effectLst/>
                        </a:rPr>
                        <a:t>, D</a:t>
                      </a:r>
                      <a:r>
                        <a:rPr lang="id-ID" sz="1200" b="1" dirty="0">
                          <a:effectLst/>
                        </a:rPr>
                        <a:t>-4)</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8739">
                <a:tc>
                  <a:txBody>
                    <a:bodyPr/>
                    <a:lstStyle/>
                    <a:p>
                      <a:pPr marL="0" marR="0" algn="ctr">
                        <a:spcBef>
                          <a:spcPts val="0"/>
                        </a:spcBef>
                        <a:spcAft>
                          <a:spcPts val="0"/>
                        </a:spcAft>
                      </a:pPr>
                      <a:r>
                        <a:rPr lang="id-ID" sz="1200" b="1">
                          <a:effectLst/>
                        </a:rPr>
                        <a:t>TS-4</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id-ID" sz="1200" b="1">
                          <a:effectLst/>
                        </a:rPr>
                        <a:t>TS-3</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id-ID" sz="1200" b="1">
                          <a:effectLst/>
                        </a:rPr>
                        <a:t>TS-2</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id-ID" sz="1200" b="1">
                          <a:effectLst/>
                        </a:rPr>
                        <a:t>TS-1</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178739">
                <a:tc>
                  <a:txBody>
                    <a:bodyPr/>
                    <a:lstStyle/>
                    <a:p>
                      <a:pPr marL="0" marR="0" algn="ctr">
                        <a:spcBef>
                          <a:spcPts val="0"/>
                        </a:spcBef>
                        <a:spcAft>
                          <a:spcPts val="0"/>
                        </a:spcAft>
                      </a:pPr>
                      <a:r>
                        <a:rPr lang="id-ID" sz="1200" b="1">
                          <a:effectLst/>
                        </a:rPr>
                        <a:t>TS</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a:effectLst/>
                        </a:rPr>
                        <a:t> </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MR3</a:t>
                      </a:r>
                      <a:r>
                        <a:rPr lang="id-ID" sz="1200" b="1" dirty="0" smtClean="0">
                          <a:effectLst/>
                        </a:rPr>
                        <a:t> </a:t>
                      </a: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smtClean="0">
                          <a:effectLst/>
                        </a:rPr>
                        <a:t>N</a:t>
                      </a:r>
                      <a:r>
                        <a:rPr lang="id-ID" sz="1200" b="1" baseline="-25000" dirty="0" smtClean="0">
                          <a:effectLst/>
                        </a:rPr>
                        <a:t>MT3</a:t>
                      </a:r>
                      <a:r>
                        <a:rPr lang="id-ID" sz="1200" b="1" dirty="0" smtClean="0">
                          <a:effectLst/>
                        </a:rPr>
                        <a:t> </a:t>
                      </a:r>
                      <a:r>
                        <a:rPr lang="id-ID" sz="1200" b="1" dirty="0">
                          <a:effectLst/>
                        </a:rPr>
                        <a:t>=</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r h="285069">
                <a:tc>
                  <a:txBody>
                    <a:bodyPr/>
                    <a:lstStyle/>
                    <a:p>
                      <a:pPr marL="0" marR="0" algn="ctr">
                        <a:spcBef>
                          <a:spcPts val="0"/>
                        </a:spcBef>
                        <a:spcAft>
                          <a:spcPts val="0"/>
                        </a:spcAft>
                      </a:pPr>
                      <a:r>
                        <a:rPr lang="id-ID" sz="1200" b="1">
                          <a:effectLst/>
                        </a:rPr>
                        <a:t>Jumlah</a:t>
                      </a:r>
                      <a:endParaRPr lang="en-US"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en-US" sz="1200" b="1" dirty="0">
                          <a:effectLst/>
                        </a:rPr>
                        <a:t> </a:t>
                      </a: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just">
                        <a:spcBef>
                          <a:spcPts val="0"/>
                        </a:spcBef>
                        <a:spcAft>
                          <a:spcPts val="0"/>
                        </a:spcAft>
                      </a:pPr>
                      <a:r>
                        <a:rPr lang="id-ID" sz="1200" b="1" dirty="0" smtClean="0">
                          <a:effectLst/>
                        </a:rPr>
                        <a:t>DIISI</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solidFill>
                      <a:srgbClr val="FFFF00"/>
                    </a:solidFill>
                  </a:tcPr>
                </a:tc>
                <a:tc>
                  <a:txBody>
                    <a:bodyPr/>
                    <a:lstStyle/>
                    <a:p>
                      <a:pPr marL="0" marR="0" algn="ctr">
                        <a:spcBef>
                          <a:spcPts val="0"/>
                        </a:spcBef>
                        <a:spcAft>
                          <a:spcPts val="0"/>
                        </a:spcAft>
                      </a:pPr>
                      <a:r>
                        <a:rPr lang="en-US" sz="1200" b="1" dirty="0">
                          <a:effectLst/>
                        </a:rPr>
                        <a:t> </a:t>
                      </a:r>
                      <a:r>
                        <a:rPr lang="id-ID" sz="1200" b="1" dirty="0" smtClean="0">
                          <a:effectLst/>
                        </a:rPr>
                        <a:t>KOSONG</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c>
                  <a:txBody>
                    <a:bodyPr/>
                    <a:lstStyle/>
                    <a:p>
                      <a:pPr marL="0" marR="0" algn="ctr">
                        <a:spcBef>
                          <a:spcPts val="0"/>
                        </a:spcBef>
                        <a:spcAft>
                          <a:spcPts val="0"/>
                        </a:spcAft>
                      </a:pPr>
                      <a:r>
                        <a:rPr lang="id-ID" sz="1200" b="1" dirty="0" smtClean="0">
                          <a:effectLst/>
                        </a:rPr>
                        <a:t>KOSONG</a:t>
                      </a:r>
                      <a:r>
                        <a:rPr lang="en-US"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nchor="ctr"/>
                </a:tc>
              </a:tr>
              <a:tr h="178739">
                <a:tc gridSpan="6">
                  <a:txBody>
                    <a:bodyPr/>
                    <a:lstStyle/>
                    <a:p>
                      <a:pPr marL="0" marR="0" algn="ctr">
                        <a:spcBef>
                          <a:spcPts val="0"/>
                        </a:spcBef>
                        <a:spcAft>
                          <a:spcPts val="0"/>
                        </a:spcAft>
                      </a:pPr>
                      <a:r>
                        <a:rPr lang="id-ID" sz="1200" b="1" dirty="0">
                          <a:effectLst/>
                        </a:rPr>
                        <a:t>Total Mahasiswa pada TS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spcBef>
                          <a:spcPts val="0"/>
                        </a:spcBef>
                        <a:spcAft>
                          <a:spcPts val="0"/>
                        </a:spcAft>
                      </a:pPr>
                      <a:r>
                        <a:rPr lang="id-ID" sz="1200" b="1" dirty="0">
                          <a:effectLst/>
                        </a:rPr>
                        <a:t>N</a:t>
                      </a:r>
                      <a:r>
                        <a:rPr lang="id-ID" sz="1200" b="1" baseline="-25000" dirty="0">
                          <a:effectLst/>
                        </a:rPr>
                        <a:t>MR</a:t>
                      </a:r>
                      <a:r>
                        <a:rPr lang="id-ID" sz="1200" b="1" dirty="0">
                          <a:effectLst/>
                        </a:rPr>
                        <a:t> =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c>
                  <a:txBody>
                    <a:bodyPr/>
                    <a:lstStyle/>
                    <a:p>
                      <a:pPr marL="0" marR="0" algn="just">
                        <a:spcBef>
                          <a:spcPts val="0"/>
                        </a:spcBef>
                        <a:spcAft>
                          <a:spcPts val="0"/>
                        </a:spcAft>
                      </a:pPr>
                      <a:r>
                        <a:rPr lang="id-ID" sz="1200" b="1" dirty="0">
                          <a:effectLst/>
                        </a:rPr>
                        <a:t>N</a:t>
                      </a:r>
                      <a:r>
                        <a:rPr lang="id-ID" sz="1200" b="1" baseline="-25000" dirty="0">
                          <a:effectLst/>
                        </a:rPr>
                        <a:t>MT</a:t>
                      </a:r>
                      <a:r>
                        <a:rPr lang="id-ID" sz="1200" b="1" dirty="0">
                          <a:effectLst/>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4780" marR="54780" marT="0" marB="0"/>
                </a:tc>
              </a:tr>
            </a:tbl>
          </a:graphicData>
        </a:graphic>
      </p:graphicFrame>
      <p:sp>
        <p:nvSpPr>
          <p:cNvPr id="6" name="Rectangle 1"/>
          <p:cNvSpPr>
            <a:spLocks noChangeArrowheads="1"/>
          </p:cNvSpPr>
          <p:nvPr/>
        </p:nvSpPr>
        <p:spPr bwMode="auto">
          <a:xfrm>
            <a:off x="3275013" y="1954213"/>
            <a:ext cx="10976564"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9" name="Slide Number Placeholder 8"/>
          <p:cNvSpPr>
            <a:spLocks noGrp="1"/>
          </p:cNvSpPr>
          <p:nvPr>
            <p:ph type="sldNum" sz="quarter" idx="12"/>
          </p:nvPr>
        </p:nvSpPr>
        <p:spPr/>
        <p:txBody>
          <a:bodyPr/>
          <a:lstStyle/>
          <a:p>
            <a:fld id="{F173A9D0-1A36-4B24-B117-D76BD841B7CF}" type="slidenum">
              <a:rPr lang="en-US" smtClean="0"/>
              <a:pPr/>
              <a:t>25</a:t>
            </a:fld>
            <a:endParaRPr lang="en-US"/>
          </a:p>
        </p:txBody>
      </p:sp>
      <p:sp>
        <p:nvSpPr>
          <p:cNvPr id="10" name="Footer Placeholder 9"/>
          <p:cNvSpPr>
            <a:spLocks noGrp="1"/>
          </p:cNvSpPr>
          <p:nvPr>
            <p:ph type="ftr" sz="quarter" idx="11"/>
          </p:nvPr>
        </p:nvSpPr>
        <p:spPr/>
        <p:txBody>
          <a:bodyPr/>
          <a:lstStyle/>
          <a:p>
            <a:r>
              <a:rPr lang="en-US" smtClean="0"/>
              <a:t>Pendampingan Pengisian Borang AIPT KEMENKES 2016</a:t>
            </a:r>
            <a:endParaRPr lang="en-US"/>
          </a:p>
        </p:txBody>
      </p:sp>
      <p:sp>
        <p:nvSpPr>
          <p:cNvPr id="11" name="Date Placeholder 10"/>
          <p:cNvSpPr>
            <a:spLocks noGrp="1"/>
          </p:cNvSpPr>
          <p:nvPr>
            <p:ph type="dt" sz="half" idx="10"/>
          </p:nvPr>
        </p:nvSpPr>
        <p:spPr/>
        <p:txBody>
          <a:bodyPr/>
          <a:lstStyle/>
          <a:p>
            <a:fld id="{91414EA3-BBBD-4776-AF4F-ADF51A7F2D01}" type="datetime1">
              <a:rPr lang="id-ID" smtClean="0"/>
              <a:pPr/>
              <a:t>12/01/2017</a:t>
            </a:fld>
            <a:endParaRPr lang="en-US"/>
          </a:p>
        </p:txBody>
      </p:sp>
    </p:spTree>
    <p:extLst>
      <p:ext uri="{BB962C8B-B14F-4D97-AF65-F5344CB8AC3E}">
        <p14:creationId xmlns="" xmlns:p14="http://schemas.microsoft.com/office/powerpoint/2010/main" val="292043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812800"/>
            <a:ext cx="11214100" cy="5867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84250" indent="-984250">
              <a:buNone/>
            </a:pPr>
            <a:r>
              <a:rPr lang="en-US" dirty="0" smtClean="0"/>
              <a:t>3.1.6. </a:t>
            </a:r>
            <a:r>
              <a:rPr lang="id-ID" dirty="0" smtClean="0"/>
              <a:t>Jelaskan tata cara dan instrumen yang digunakan untuk mengetahui kepuasan mahasiswa terhadap layanan kemahasiswaan</a:t>
            </a:r>
          </a:p>
          <a:p>
            <a:pPr marL="914400" indent="-914400">
              <a:buNone/>
            </a:pPr>
            <a:endParaRPr lang="id-ID" dirty="0" smtClean="0"/>
          </a:p>
          <a:p>
            <a:pPr marL="914400" indent="-914400">
              <a:buNone/>
            </a:pPr>
            <a:r>
              <a:rPr lang="id-ID" dirty="0" smtClean="0"/>
              <a:t>	</a:t>
            </a:r>
            <a:r>
              <a:rPr lang="en-US" dirty="0" smtClean="0">
                <a:solidFill>
                  <a:srgbClr val="FFFF00"/>
                </a:solidFill>
              </a:rPr>
              <a:t>Tata </a:t>
            </a:r>
            <a:r>
              <a:rPr lang="en-US" dirty="0" err="1" smtClean="0">
                <a:solidFill>
                  <a:srgbClr val="FFFF00"/>
                </a:solidFill>
              </a:rPr>
              <a:t>cara</a:t>
            </a:r>
            <a:r>
              <a:rPr lang="en-US" dirty="0" smtClean="0">
                <a:solidFill>
                  <a:srgbClr val="FFFF00"/>
                </a:solidFill>
              </a:rPr>
              <a:t> </a:t>
            </a:r>
            <a:r>
              <a:rPr lang="en-US" dirty="0" err="1" smtClean="0">
                <a:solidFill>
                  <a:srgbClr val="FFFF00"/>
                </a:solidFill>
              </a:rPr>
              <a:t>dan</a:t>
            </a:r>
            <a:r>
              <a:rPr lang="en-US" dirty="0" smtClean="0">
                <a:solidFill>
                  <a:srgbClr val="FFFF00"/>
                </a:solidFill>
              </a:rPr>
              <a:t> instrument </a:t>
            </a:r>
            <a:r>
              <a:rPr lang="en-US" dirty="0" err="1" smtClean="0">
                <a:solidFill>
                  <a:srgbClr val="FFFF00"/>
                </a:solidFill>
              </a:rPr>
              <a:t>pengukuran</a:t>
            </a:r>
            <a:r>
              <a:rPr lang="en-US" dirty="0" smtClean="0">
                <a:solidFill>
                  <a:srgbClr val="FFFF00"/>
                </a:solidFill>
              </a:rPr>
              <a:t> </a:t>
            </a:r>
            <a:r>
              <a:rPr lang="en-US" dirty="0" err="1" smtClean="0">
                <a:solidFill>
                  <a:srgbClr val="FFFF00"/>
                </a:solidFill>
              </a:rPr>
              <a:t>kepuasan</a:t>
            </a:r>
            <a:r>
              <a:rPr lang="en-US" dirty="0" smtClean="0">
                <a:solidFill>
                  <a:srgbClr val="FFFF00"/>
                </a:solidFill>
              </a:rPr>
              <a:t> </a:t>
            </a:r>
            <a:r>
              <a:rPr lang="en-US" dirty="0" err="1" smtClean="0">
                <a:solidFill>
                  <a:srgbClr val="FFFF00"/>
                </a:solidFill>
              </a:rPr>
              <a:t>mahasiswa</a:t>
            </a:r>
            <a:r>
              <a:rPr lang="en-US" dirty="0" smtClean="0">
                <a:solidFill>
                  <a:srgbClr val="FFFF00"/>
                </a:solidFill>
              </a:rPr>
              <a:t> </a:t>
            </a:r>
            <a:r>
              <a:rPr lang="en-US" dirty="0" err="1" smtClean="0">
                <a:solidFill>
                  <a:srgbClr val="FFFF00"/>
                </a:solidFill>
              </a:rPr>
              <a:t>terhadap</a:t>
            </a:r>
            <a:r>
              <a:rPr lang="en-US" dirty="0" smtClean="0">
                <a:solidFill>
                  <a:srgbClr val="FFFF00"/>
                </a:solidFill>
              </a:rPr>
              <a:t> </a:t>
            </a:r>
            <a:r>
              <a:rPr lang="en-US" dirty="0" err="1" smtClean="0">
                <a:solidFill>
                  <a:srgbClr val="FFFF00"/>
                </a:solidFill>
              </a:rPr>
              <a:t>layanan</a:t>
            </a:r>
            <a:r>
              <a:rPr lang="en-US" dirty="0" smtClean="0">
                <a:solidFill>
                  <a:srgbClr val="FFFF00"/>
                </a:solidFill>
              </a:rPr>
              <a:t>:</a:t>
            </a:r>
          </a:p>
          <a:p>
            <a:pPr marL="1435100" indent="-520700">
              <a:buAutoNum type="arabicPeriod"/>
            </a:pPr>
            <a:r>
              <a:rPr lang="en-US" dirty="0" err="1" smtClean="0">
                <a:solidFill>
                  <a:srgbClr val="FFFF00"/>
                </a:solidFill>
              </a:rPr>
              <a:t>sahih</a:t>
            </a:r>
            <a:r>
              <a:rPr lang="en-US" dirty="0" smtClean="0">
                <a:solidFill>
                  <a:srgbClr val="FFFF00"/>
                </a:solidFill>
              </a:rPr>
              <a:t>,</a:t>
            </a:r>
          </a:p>
          <a:p>
            <a:pPr marL="1435100" indent="-520700">
              <a:buAutoNum type="arabicPeriod"/>
            </a:pPr>
            <a:r>
              <a:rPr lang="en-US" dirty="0" err="1" smtClean="0">
                <a:solidFill>
                  <a:srgbClr val="FFFF00"/>
                </a:solidFill>
              </a:rPr>
              <a:t>andal</a:t>
            </a:r>
            <a:r>
              <a:rPr lang="en-US" dirty="0" smtClean="0">
                <a:solidFill>
                  <a:srgbClr val="FFFF00"/>
                </a:solidFill>
              </a:rPr>
              <a:t>,</a:t>
            </a:r>
          </a:p>
          <a:p>
            <a:pPr marL="1435100" indent="-520700">
              <a:buAutoNum type="arabicPeriod"/>
            </a:pPr>
            <a:r>
              <a:rPr lang="en-US" dirty="0" err="1" smtClean="0">
                <a:solidFill>
                  <a:srgbClr val="FFFF00"/>
                </a:solidFill>
              </a:rPr>
              <a:t>mudah</a:t>
            </a:r>
            <a:r>
              <a:rPr lang="en-US" dirty="0" smtClean="0">
                <a:solidFill>
                  <a:srgbClr val="FFFF00"/>
                </a:solidFill>
              </a:rPr>
              <a:t> </a:t>
            </a:r>
            <a:r>
              <a:rPr lang="en-US" dirty="0" err="1" smtClean="0">
                <a:solidFill>
                  <a:srgbClr val="FFFF00"/>
                </a:solidFill>
              </a:rPr>
              <a:t>digunakan</a:t>
            </a:r>
            <a:r>
              <a:rPr lang="en-US" dirty="0" smtClean="0">
                <a:solidFill>
                  <a:srgbClr val="FFFF00"/>
                </a:solidFill>
              </a:rPr>
              <a:t>,</a:t>
            </a:r>
          </a:p>
          <a:p>
            <a:pPr marL="1435100" indent="-520700">
              <a:buAutoNum type="arabicPeriod"/>
            </a:pPr>
            <a:r>
              <a:rPr lang="en-US" dirty="0" err="1" smtClean="0">
                <a:solidFill>
                  <a:srgbClr val="FFFF00"/>
                </a:solidFill>
              </a:rPr>
              <a:t>dilaksanakan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berkala</a:t>
            </a:r>
            <a:r>
              <a:rPr lang="en-US" dirty="0" smtClean="0">
                <a:solidFill>
                  <a:srgbClr val="FFFF00"/>
                </a:solidFill>
              </a:rPr>
              <a:t> </a:t>
            </a:r>
            <a:r>
              <a:rPr lang="en-US" dirty="0" err="1" smtClean="0">
                <a:solidFill>
                  <a:srgbClr val="FFFF00"/>
                </a:solidFill>
              </a:rPr>
              <a:t>setiap</a:t>
            </a:r>
            <a:r>
              <a:rPr lang="en-US" dirty="0" smtClean="0">
                <a:solidFill>
                  <a:srgbClr val="FFFF00"/>
                </a:solidFill>
              </a:rPr>
              <a:t> semester</a:t>
            </a:r>
          </a:p>
        </p:txBody>
      </p:sp>
      <p:sp>
        <p:nvSpPr>
          <p:cNvPr id="3" name="Title 1"/>
          <p:cNvSpPr txBox="1">
            <a:spLocks/>
          </p:cNvSpPr>
          <p:nvPr/>
        </p:nvSpPr>
        <p:spPr>
          <a:xfrm>
            <a:off x="215900" y="2508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26</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CB3DE444-743F-4DBF-B06A-BD11F3DA205D}" type="datetime1">
              <a:rPr lang="id-ID" smtClean="0"/>
              <a:pPr/>
              <a:t>12/01/2017</a:t>
            </a:fld>
            <a:endParaRPr lang="en-US"/>
          </a:p>
        </p:txBody>
      </p:sp>
    </p:spTree>
    <p:extLst>
      <p:ext uri="{BB962C8B-B14F-4D97-AF65-F5344CB8AC3E}">
        <p14:creationId xmlns="" xmlns:p14="http://schemas.microsoft.com/office/powerpoint/2010/main" val="31866833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812800"/>
            <a:ext cx="11214100" cy="5867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3.1.7. </a:t>
            </a:r>
            <a:r>
              <a:rPr lang="id-ID" dirty="0" smtClean="0"/>
              <a:t>Jelaskan hasil pelaksanaan pengukuran kepuasan mahasiswa menggunakan instrumen tersebut.</a:t>
            </a:r>
          </a:p>
          <a:p>
            <a:pPr marL="914400" indent="-914400">
              <a:buFont typeface="Arial" panose="020B0604020202020204" pitchFamily="34" charset="0"/>
              <a:buNone/>
            </a:pPr>
            <a:r>
              <a:rPr lang="id-ID" dirty="0" smtClean="0"/>
              <a:t>	</a:t>
            </a:r>
          </a:p>
          <a:p>
            <a:pPr marL="914400" indent="-914400">
              <a:buFont typeface="Arial" panose="020B0604020202020204" pitchFamily="34" charset="0"/>
              <a:buNone/>
            </a:pPr>
            <a:r>
              <a:rPr lang="id-ID" dirty="0" smtClean="0">
                <a:solidFill>
                  <a:srgbClr val="FFFF00"/>
                </a:solidFill>
              </a:rPr>
              <a:t>	</a:t>
            </a:r>
            <a:r>
              <a:rPr lang="en-US" dirty="0" err="1" smtClean="0">
                <a:solidFill>
                  <a:srgbClr val="FFFF00"/>
                </a:solidFill>
              </a:rPr>
              <a:t>Hasil</a:t>
            </a:r>
            <a:r>
              <a:rPr lang="en-US" dirty="0" smtClean="0">
                <a:solidFill>
                  <a:srgbClr val="FFFF00"/>
                </a:solidFill>
              </a:rPr>
              <a:t> survey </a:t>
            </a:r>
            <a:r>
              <a:rPr lang="en-US" dirty="0" err="1" smtClean="0">
                <a:solidFill>
                  <a:srgbClr val="FFFF00"/>
                </a:solidFill>
              </a:rPr>
              <a:t>kepuasan</a:t>
            </a:r>
            <a:r>
              <a:rPr lang="en-US" dirty="0" smtClean="0">
                <a:solidFill>
                  <a:srgbClr val="FFFF00"/>
                </a:solidFill>
              </a:rPr>
              <a:t> </a:t>
            </a:r>
            <a:r>
              <a:rPr lang="en-US" dirty="0" err="1" smtClean="0">
                <a:solidFill>
                  <a:srgbClr val="FFFF00"/>
                </a:solidFill>
              </a:rPr>
              <a:t>mahasiswa</a:t>
            </a:r>
            <a:r>
              <a:rPr lang="en-US" dirty="0" smtClean="0">
                <a:solidFill>
                  <a:srgbClr val="FFFF00"/>
                </a:solidFill>
              </a:rPr>
              <a:t>:</a:t>
            </a:r>
          </a:p>
          <a:p>
            <a:pPr marL="1435100" indent="-571500">
              <a:buFont typeface="Arial" panose="020B0604020202020204" pitchFamily="34" charset="0"/>
              <a:buAutoNum type="arabicPeriod"/>
            </a:pPr>
            <a:r>
              <a:rPr lang="en-US" dirty="0" err="1" smtClean="0">
                <a:solidFill>
                  <a:srgbClr val="FFFF00"/>
                </a:solidFill>
              </a:rPr>
              <a:t>komprehensif</a:t>
            </a:r>
            <a:r>
              <a:rPr lang="en-US" dirty="0" smtClean="0">
                <a:solidFill>
                  <a:srgbClr val="FFFF00"/>
                </a:solidFill>
              </a:rPr>
              <a:t>,</a:t>
            </a:r>
          </a:p>
          <a:p>
            <a:pPr marL="1435100" indent="-571500">
              <a:buFont typeface="Arial" panose="020B0604020202020204" pitchFamily="34" charset="0"/>
              <a:buAutoNum type="arabicPeriod"/>
            </a:pPr>
            <a:r>
              <a:rPr lang="en-US" dirty="0" err="1" smtClean="0">
                <a:solidFill>
                  <a:srgbClr val="FFFF00"/>
                </a:solidFill>
              </a:rPr>
              <a:t>dianalisis</a:t>
            </a:r>
            <a:r>
              <a:rPr lang="en-US" dirty="0" smtClean="0">
                <a:solidFill>
                  <a:srgbClr val="FFFF00"/>
                </a:solidFill>
              </a:rPr>
              <a:t>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metode</a:t>
            </a:r>
            <a:r>
              <a:rPr lang="en-US" dirty="0" smtClean="0">
                <a:solidFill>
                  <a:srgbClr val="FFFF00"/>
                </a:solidFill>
              </a:rPr>
              <a:t> yang </a:t>
            </a:r>
            <a:r>
              <a:rPr lang="en-US" dirty="0" err="1" smtClean="0">
                <a:solidFill>
                  <a:srgbClr val="FFFF00"/>
                </a:solidFill>
              </a:rPr>
              <a:t>tepat</a:t>
            </a:r>
            <a:r>
              <a:rPr lang="en-US" dirty="0" smtClean="0">
                <a:solidFill>
                  <a:srgbClr val="FFFF00"/>
                </a:solidFill>
              </a:rPr>
              <a:t>,</a:t>
            </a:r>
          </a:p>
          <a:p>
            <a:pPr marL="1435100" indent="-571500">
              <a:buFont typeface="Arial" panose="020B0604020202020204" pitchFamily="34" charset="0"/>
              <a:buAutoNum type="arabicPeriod"/>
            </a:pPr>
            <a:r>
              <a:rPr lang="en-US" dirty="0" err="1" smtClean="0">
                <a:solidFill>
                  <a:srgbClr val="FFFF00"/>
                </a:solidFill>
              </a:rPr>
              <a:t>disimpulkan</a:t>
            </a:r>
            <a:r>
              <a:rPr lang="en-US" dirty="0" smtClean="0">
                <a:solidFill>
                  <a:srgbClr val="FFFF00"/>
                </a:solidFill>
              </a:rPr>
              <a:t>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baik</a:t>
            </a:r>
            <a:r>
              <a:rPr lang="en-US" dirty="0" smtClean="0">
                <a:solidFill>
                  <a:srgbClr val="FFFF00"/>
                </a:solidFill>
              </a:rPr>
              <a:t>,</a:t>
            </a:r>
          </a:p>
          <a:p>
            <a:pPr marL="1435100" indent="-571500">
              <a:buFont typeface="Arial" panose="020B0604020202020204" pitchFamily="34" charset="0"/>
              <a:buAutoNum type="arabicPeriod"/>
            </a:pPr>
            <a:r>
              <a:rPr lang="en-US" dirty="0" err="1" smtClean="0">
                <a:solidFill>
                  <a:srgbClr val="FFFF00"/>
                </a:solidFill>
              </a:rPr>
              <a:t>digunakan</a:t>
            </a:r>
            <a:r>
              <a:rPr lang="en-US" dirty="0" smtClean="0">
                <a:solidFill>
                  <a:srgbClr val="FFFF00"/>
                </a:solidFill>
              </a:rPr>
              <a:t> </a:t>
            </a:r>
            <a:r>
              <a:rPr lang="en-US" dirty="0" err="1" smtClean="0">
                <a:solidFill>
                  <a:srgbClr val="FFFF00"/>
                </a:solidFill>
              </a:rPr>
              <a:t>utk</a:t>
            </a:r>
            <a:r>
              <a:rPr lang="en-US" dirty="0" smtClean="0">
                <a:solidFill>
                  <a:srgbClr val="FFFF00"/>
                </a:solidFill>
              </a:rPr>
              <a:t> </a:t>
            </a:r>
            <a:r>
              <a:rPr lang="en-US" dirty="0" err="1" smtClean="0">
                <a:solidFill>
                  <a:srgbClr val="FFFF00"/>
                </a:solidFill>
              </a:rPr>
              <a:t>perbaikan</a:t>
            </a:r>
            <a:r>
              <a:rPr lang="en-US" dirty="0" smtClean="0">
                <a:solidFill>
                  <a:srgbClr val="FFFF00"/>
                </a:solidFill>
              </a:rPr>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manajemen</a:t>
            </a:r>
            <a:r>
              <a:rPr lang="en-US" dirty="0" smtClean="0">
                <a:solidFill>
                  <a:srgbClr val="FFFF00"/>
                </a:solidFill>
              </a:rPr>
              <a:t> </a:t>
            </a:r>
            <a:r>
              <a:rPr lang="en-US" dirty="0" err="1" smtClean="0">
                <a:solidFill>
                  <a:srgbClr val="FFFF00"/>
                </a:solidFill>
              </a:rPr>
              <a:t>layanan</a:t>
            </a:r>
            <a:r>
              <a:rPr lang="en-US" dirty="0" smtClean="0">
                <a:solidFill>
                  <a:srgbClr val="FFFF00"/>
                </a:solidFill>
              </a:rPr>
              <a:t> </a:t>
            </a:r>
            <a:r>
              <a:rPr lang="en-US" dirty="0" err="1" smtClean="0">
                <a:solidFill>
                  <a:srgbClr val="FFFF00"/>
                </a:solidFill>
              </a:rPr>
              <a:t>kegiatan</a:t>
            </a:r>
            <a:r>
              <a:rPr lang="en-US" dirty="0" smtClean="0">
                <a:solidFill>
                  <a:srgbClr val="FFFF00"/>
                </a:solidFill>
              </a:rPr>
              <a:t> </a:t>
            </a:r>
            <a:r>
              <a:rPr lang="en-US" dirty="0" err="1" smtClean="0">
                <a:solidFill>
                  <a:srgbClr val="FFFF00"/>
                </a:solidFill>
              </a:rPr>
              <a:t>kemahasiswaan</a:t>
            </a:r>
            <a:r>
              <a:rPr lang="en-US" dirty="0" smtClean="0">
                <a:solidFill>
                  <a:srgbClr val="FFFF00"/>
                </a:solidFill>
              </a:rPr>
              <a:t>,</a:t>
            </a:r>
          </a:p>
          <a:p>
            <a:pPr marL="1435100" indent="-571500">
              <a:buFont typeface="Arial" panose="020B0604020202020204" pitchFamily="34" charset="0"/>
              <a:buAutoNum type="arabicPeriod"/>
            </a:pPr>
            <a:r>
              <a:rPr lang="en-US" dirty="0" err="1" smtClean="0">
                <a:solidFill>
                  <a:srgbClr val="FFFF00"/>
                </a:solidFill>
              </a:rPr>
              <a:t>mudah</a:t>
            </a:r>
            <a:r>
              <a:rPr lang="en-US" dirty="0" smtClean="0">
                <a:solidFill>
                  <a:srgbClr val="FFFF00"/>
                </a:solidFill>
              </a:rPr>
              <a:t> </a:t>
            </a:r>
            <a:r>
              <a:rPr lang="en-US" dirty="0" err="1" smtClean="0">
                <a:solidFill>
                  <a:srgbClr val="FFFF00"/>
                </a:solidFill>
              </a:rPr>
              <a:t>diakses</a:t>
            </a:r>
            <a:r>
              <a:rPr lang="en-US" dirty="0" smtClean="0">
                <a:solidFill>
                  <a:srgbClr val="FFFF00"/>
                </a:solidFill>
              </a:rPr>
              <a:t> </a:t>
            </a:r>
            <a:r>
              <a:rPr lang="en-US" dirty="0" err="1" smtClean="0">
                <a:solidFill>
                  <a:srgbClr val="FFFF00"/>
                </a:solidFill>
              </a:rPr>
              <a:t>oleh</a:t>
            </a:r>
            <a:r>
              <a:rPr lang="en-US" dirty="0" smtClean="0">
                <a:solidFill>
                  <a:srgbClr val="FFFF00"/>
                </a:solidFill>
              </a:rPr>
              <a:t> </a:t>
            </a:r>
            <a:r>
              <a:rPr lang="en-US" dirty="0" err="1" smtClean="0">
                <a:solidFill>
                  <a:srgbClr val="FFFF00"/>
                </a:solidFill>
              </a:rPr>
              <a:t>pemangku</a:t>
            </a:r>
            <a:r>
              <a:rPr lang="en-US" dirty="0" smtClean="0">
                <a:solidFill>
                  <a:srgbClr val="FFFF00"/>
                </a:solidFill>
              </a:rPr>
              <a:t> </a:t>
            </a:r>
            <a:r>
              <a:rPr lang="en-US" dirty="0" err="1" smtClean="0">
                <a:solidFill>
                  <a:srgbClr val="FFFF00"/>
                </a:solidFill>
              </a:rPr>
              <a:t>kepentingan</a:t>
            </a:r>
            <a:endParaRPr lang="en-US" dirty="0" smtClean="0">
              <a:solidFill>
                <a:srgbClr val="FFFF00"/>
              </a:solidFill>
            </a:endParaRPr>
          </a:p>
        </p:txBody>
      </p:sp>
      <p:sp>
        <p:nvSpPr>
          <p:cNvPr id="3" name="Title 1"/>
          <p:cNvSpPr txBox="1">
            <a:spLocks/>
          </p:cNvSpPr>
          <p:nvPr/>
        </p:nvSpPr>
        <p:spPr>
          <a:xfrm>
            <a:off x="215900" y="2508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27</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8F1AFE6B-611D-493C-BCBB-922A9A1809DC}" type="datetime1">
              <a:rPr lang="id-ID" smtClean="0"/>
              <a:pPr/>
              <a:t>12/01/2017</a:t>
            </a:fld>
            <a:endParaRPr lang="en-US"/>
          </a:p>
        </p:txBody>
      </p:sp>
    </p:spTree>
    <p:extLst>
      <p:ext uri="{BB962C8B-B14F-4D97-AF65-F5344CB8AC3E}">
        <p14:creationId xmlns="" xmlns:p14="http://schemas.microsoft.com/office/powerpoint/2010/main" val="31866833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682764988"/>
              </p:ext>
            </p:extLst>
          </p:nvPr>
        </p:nvGraphicFramePr>
        <p:xfrm>
          <a:off x="1219200" y="1168402"/>
          <a:ext cx="9093199" cy="5120640"/>
        </p:xfrm>
        <a:graphic>
          <a:graphicData uri="http://schemas.openxmlformats.org/drawingml/2006/table">
            <a:tbl>
              <a:tblPr firstRow="1" firstCol="1" lastRow="1" lastCol="1" bandRow="1" bandCol="1">
                <a:tableStyleId>{5C22544A-7EE6-4342-B048-85BDC9FD1C3A}</a:tableStyleId>
              </a:tblPr>
              <a:tblGrid>
                <a:gridCol w="677686"/>
                <a:gridCol w="3252768"/>
                <a:gridCol w="2248182"/>
                <a:gridCol w="1574929"/>
                <a:gridCol w="1339634"/>
              </a:tblGrid>
              <a:tr h="458739">
                <a:tc>
                  <a:txBody>
                    <a:bodyPr/>
                    <a:lstStyle/>
                    <a:p>
                      <a:pPr marL="0" marR="0" algn="ctr">
                        <a:spcBef>
                          <a:spcPts val="0"/>
                        </a:spcBef>
                        <a:spcAft>
                          <a:spcPts val="0"/>
                        </a:spcAft>
                      </a:pPr>
                      <a:r>
                        <a:rPr lang="pt-BR" sz="1600" dirty="0">
                          <a:effectLst/>
                        </a:rPr>
                        <a:t>No.</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pt-BR" sz="1600">
                          <a:effectLst/>
                        </a:rPr>
                        <a:t>Jenis Pelayanan kepada Mahasiswa</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fi-FI" sz="1600">
                          <a:effectLst/>
                        </a:rPr>
                        <a:t>Uraian Kegiatan</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fi-FI" sz="1600">
                          <a:effectLst/>
                        </a:rPr>
                        <a:t>Frekuensi Pelaksanaan</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fi-FI" sz="1600" dirty="0">
                          <a:effectLst/>
                        </a:rPr>
                        <a:t>Jumlah</a:t>
                      </a:r>
                      <a:endParaRPr lang="en-US" sz="1600" dirty="0">
                        <a:effectLst/>
                      </a:endParaRPr>
                    </a:p>
                    <a:p>
                      <a:pPr marL="0" marR="0" algn="ctr">
                        <a:spcBef>
                          <a:spcPts val="0"/>
                        </a:spcBef>
                        <a:spcAft>
                          <a:spcPts val="0"/>
                        </a:spcAft>
                      </a:pPr>
                      <a:r>
                        <a:rPr lang="fi-FI" sz="1600" dirty="0">
                          <a:effectLst/>
                        </a:rPr>
                        <a:t>Mahasiswa</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229370">
                <a:tc>
                  <a:txBody>
                    <a:bodyPr/>
                    <a:lstStyle/>
                    <a:p>
                      <a:pPr marL="0" marR="0" algn="ctr">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pt-BR" sz="1600">
                          <a:effectLst/>
                        </a:rPr>
                        <a:t>(3)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pt-BR"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pt-BR" sz="1600">
                          <a:effectLst/>
                        </a:rPr>
                        <a:t>(5)</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pt-BR" sz="1600" dirty="0">
                          <a:effectLst/>
                        </a:rPr>
                        <a:t>1</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pt-BR" sz="1600">
                          <a:effectLst/>
                        </a:rPr>
                        <a:t>Bimbingan dan konseling</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nb-NO" sz="1600">
                          <a:effectLst/>
                        </a:rPr>
                        <a:t>Minat dan bakat (ekstra kurikuler)</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pt-BR" sz="1600" dirty="0">
                          <a:effectLst/>
                        </a:rPr>
                        <a:t>3</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pt-BR" sz="1600" dirty="0">
                          <a:effectLst/>
                        </a:rPr>
                        <a:t>Pembinaan soft skills</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pt-BR"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pt-BR" sz="1600" dirty="0">
                          <a:effectLst/>
                        </a:rPr>
                        <a:t>Beasiswa</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pt-BR" sz="1600">
                          <a:effectLst/>
                        </a:rPr>
                        <a:t>5</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pt-BR" sz="1600" dirty="0">
                          <a:effectLst/>
                        </a:rPr>
                        <a:t>Kesehatan</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rowSpan="3">
                  <a:txBody>
                    <a:bodyPr/>
                    <a:lstStyle/>
                    <a:p>
                      <a:pPr marL="0" marR="0" algn="ctr">
                        <a:spcBef>
                          <a:spcPts val="0"/>
                        </a:spcBef>
                        <a:spcAft>
                          <a:spcPts val="0"/>
                        </a:spcAft>
                      </a:pPr>
                      <a:r>
                        <a:rPr lang="id-ID" sz="1600">
                          <a:effectLst/>
                        </a:rPr>
                        <a:t>6</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gn="l">
                        <a:spcBef>
                          <a:spcPts val="0"/>
                        </a:spcBef>
                        <a:spcAft>
                          <a:spcPts val="0"/>
                        </a:spcAft>
                      </a:pPr>
                      <a:r>
                        <a:rPr lang="id-ID" sz="1600" dirty="0">
                          <a:effectLst/>
                        </a:rPr>
                        <a:t>Lainnya, sebutkan: ...</a:t>
                      </a:r>
                      <a:endParaRPr lang="en-US" sz="1600" dirty="0">
                        <a:effectLst/>
                      </a:endParaRPr>
                    </a:p>
                    <a:p>
                      <a:pPr marL="0" marR="0" algn="l">
                        <a:spcBef>
                          <a:spcPts val="0"/>
                        </a:spcBef>
                        <a:spcAft>
                          <a:spcPts val="0"/>
                        </a:spcAft>
                      </a:pPr>
                      <a:r>
                        <a:rPr lang="en-US" sz="1600" dirty="0">
                          <a:effectLst/>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pt-BR"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9370">
                <a:tc vMerge="1">
                  <a:txBody>
                    <a:bodyPr/>
                    <a:lstStyle/>
                    <a:p>
                      <a:endParaRPr lang="en-US"/>
                    </a:p>
                  </a:txBody>
                  <a:tcPr/>
                </a:tc>
                <a:tc vMerge="1">
                  <a:txBody>
                    <a:bodyPr/>
                    <a:lstStyle/>
                    <a:p>
                      <a:endParaRPr lang="en-US"/>
                    </a:p>
                  </a:txBody>
                  <a:tcPr/>
                </a:tc>
                <a:tc>
                  <a:txBody>
                    <a:bodyPr/>
                    <a:lstStyle/>
                    <a:p>
                      <a:pPr marL="0" marR="0" algn="l">
                        <a:spcBef>
                          <a:spcPts val="0"/>
                        </a:spcBef>
                        <a:spcAft>
                          <a:spcPts val="0"/>
                        </a:spcAft>
                      </a:pPr>
                      <a:r>
                        <a:rPr lang="pt-BR" sz="1600">
                          <a:effectLst/>
                        </a:rPr>
                        <a:t>dst</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600" dirty="0">
                          <a:effectLst/>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3" name="Rectangle 2"/>
          <p:cNvSpPr/>
          <p:nvPr/>
        </p:nvSpPr>
        <p:spPr>
          <a:xfrm>
            <a:off x="393700" y="224135"/>
            <a:ext cx="11036300" cy="830997"/>
          </a:xfrm>
          <a:prstGeom prst="rect">
            <a:avLst/>
          </a:prstGeom>
        </p:spPr>
        <p:txBody>
          <a:bodyPr wrap="square">
            <a:spAutoFit/>
          </a:bodyPr>
          <a:lstStyle/>
          <a:p>
            <a:pPr marL="800100" indent="-800100">
              <a:buFont typeface="Arial" panose="020B0604020202020204" pitchFamily="34" charset="0"/>
              <a:buNone/>
            </a:pPr>
            <a:r>
              <a:rPr lang="en-US" sz="2400" dirty="0"/>
              <a:t>3.1.8. </a:t>
            </a:r>
            <a:r>
              <a:rPr lang="en-US" sz="2400" dirty="0" err="1"/>
              <a:t>Aksesibilitas</a:t>
            </a:r>
            <a:r>
              <a:rPr lang="en-US" sz="2400" dirty="0"/>
              <a:t> </a:t>
            </a:r>
            <a:r>
              <a:rPr lang="en-US" sz="2400" dirty="0" err="1"/>
              <a:t>dan</a:t>
            </a:r>
            <a:r>
              <a:rPr lang="en-US" sz="2400" dirty="0"/>
              <a:t> </a:t>
            </a:r>
            <a:r>
              <a:rPr lang="en-US" sz="2400" dirty="0" err="1"/>
              <a:t>layanan</a:t>
            </a:r>
            <a:r>
              <a:rPr lang="en-US" sz="2400" dirty="0"/>
              <a:t> </a:t>
            </a:r>
            <a:r>
              <a:rPr lang="en-US" sz="2400" dirty="0" err="1"/>
              <a:t>kepada</a:t>
            </a:r>
            <a:r>
              <a:rPr lang="en-US" sz="2400" dirty="0"/>
              <a:t> </a:t>
            </a:r>
            <a:r>
              <a:rPr lang="en-US" sz="2400" dirty="0" err="1"/>
              <a:t>mahasiswa</a:t>
            </a:r>
            <a:r>
              <a:rPr lang="en-US" sz="2400" dirty="0"/>
              <a:t>: 1. </a:t>
            </a:r>
            <a:r>
              <a:rPr lang="en-US" sz="2400" dirty="0" err="1"/>
              <a:t>bimbingan</a:t>
            </a:r>
            <a:r>
              <a:rPr lang="en-US" sz="2400" dirty="0"/>
              <a:t> </a:t>
            </a:r>
            <a:r>
              <a:rPr lang="en-US" sz="2400" dirty="0" err="1"/>
              <a:t>dan</a:t>
            </a:r>
            <a:r>
              <a:rPr lang="en-US" sz="2400" dirty="0"/>
              <a:t> </a:t>
            </a:r>
            <a:r>
              <a:rPr lang="en-US" sz="2400" dirty="0" err="1"/>
              <a:t>konselin</a:t>
            </a:r>
            <a:r>
              <a:rPr lang="en-US" sz="2400" dirty="0"/>
              <a:t>, 2. </a:t>
            </a:r>
            <a:r>
              <a:rPr lang="en-US" sz="2400" dirty="0" err="1"/>
              <a:t>minat</a:t>
            </a:r>
            <a:r>
              <a:rPr lang="en-US" sz="2400" dirty="0"/>
              <a:t> </a:t>
            </a:r>
            <a:r>
              <a:rPr lang="en-US" sz="2400" dirty="0" err="1"/>
              <a:t>dan</a:t>
            </a:r>
            <a:r>
              <a:rPr lang="en-US" sz="2400" dirty="0"/>
              <a:t> </a:t>
            </a:r>
            <a:r>
              <a:rPr lang="en-US" sz="2400" dirty="0" err="1"/>
              <a:t>bakat</a:t>
            </a:r>
            <a:r>
              <a:rPr lang="en-US" sz="2400" dirty="0"/>
              <a:t>, 3. </a:t>
            </a:r>
            <a:r>
              <a:rPr lang="en-US" sz="2400" dirty="0" err="1"/>
              <a:t>pembinaan</a:t>
            </a:r>
            <a:r>
              <a:rPr lang="en-US" sz="2400" dirty="0"/>
              <a:t> soft skill, 5. </a:t>
            </a:r>
            <a:r>
              <a:rPr lang="en-US" sz="2400" dirty="0" err="1"/>
              <a:t>kesehatan</a:t>
            </a:r>
            <a:r>
              <a:rPr lang="en-US" sz="2400" dirty="0"/>
              <a:t>.</a:t>
            </a:r>
          </a:p>
        </p:txBody>
      </p:sp>
      <p:sp>
        <p:nvSpPr>
          <p:cNvPr id="6" name="Slide Number Placeholder 5"/>
          <p:cNvSpPr>
            <a:spLocks noGrp="1"/>
          </p:cNvSpPr>
          <p:nvPr>
            <p:ph type="sldNum" sz="quarter" idx="12"/>
          </p:nvPr>
        </p:nvSpPr>
        <p:spPr/>
        <p:txBody>
          <a:bodyPr/>
          <a:lstStyle/>
          <a:p>
            <a:fld id="{F173A9D0-1A36-4B24-B117-D76BD841B7CF}" type="slidenum">
              <a:rPr lang="en-US" smtClean="0"/>
              <a:pPr/>
              <a:t>28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ED2A34B7-A60C-4032-A710-283B28E8F969}" type="datetime1">
              <a:rPr lang="id-ID" smtClean="0"/>
              <a:pPr/>
              <a:t>12/01/2017</a:t>
            </a:fld>
            <a:endParaRPr lang="en-US"/>
          </a:p>
        </p:txBody>
      </p:sp>
    </p:spTree>
    <p:extLst>
      <p:ext uri="{BB962C8B-B14F-4D97-AF65-F5344CB8AC3E}">
        <p14:creationId xmlns="" xmlns:p14="http://schemas.microsoft.com/office/powerpoint/2010/main" val="20097959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0" y="558800"/>
            <a:ext cx="10350500" cy="5689599"/>
          </a:xfrm>
        </p:spPr>
        <p:txBody>
          <a:bodyPr>
            <a:normAutofit/>
          </a:bodyPr>
          <a:lstStyle/>
          <a:p>
            <a:pPr marL="914400" indent="-914400">
              <a:buNone/>
            </a:pPr>
            <a:r>
              <a:rPr lang="en-US" sz="2400" dirty="0" smtClean="0"/>
              <a:t>3.1.9</a:t>
            </a:r>
            <a:r>
              <a:rPr lang="en-US" sz="2400" dirty="0"/>
              <a:t>. </a:t>
            </a:r>
            <a:r>
              <a:rPr lang="id-ID" sz="2400" dirty="0" smtClean="0"/>
              <a:t>Jelaskan program layanan bimbingan karir dan informasi kerja bagi mahasiswa dan lulusan yang mencakup: (1) penyebaran informasi kerja, (2) penyelenggaraan bursa kerja, (3) perencanaan karir, (4) pelatihan melamar kerja, dan (5) layanan penempatan kerja </a:t>
            </a:r>
            <a:r>
              <a:rPr lang="en-US" sz="2400" dirty="0"/>
              <a:t>	</a:t>
            </a:r>
            <a:endParaRPr lang="id-ID" sz="2400" dirty="0" smtClean="0"/>
          </a:p>
          <a:p>
            <a:pPr marL="914400" indent="-914400">
              <a:buNone/>
            </a:pPr>
            <a:endParaRPr lang="id-ID" sz="2400" dirty="0" smtClean="0"/>
          </a:p>
          <a:p>
            <a:pPr marL="914400" indent="-914400">
              <a:buNone/>
            </a:pPr>
            <a:r>
              <a:rPr lang="id-ID" sz="2400" dirty="0" smtClean="0"/>
              <a:t>	</a:t>
            </a:r>
            <a:r>
              <a:rPr lang="en-US" sz="2400" dirty="0" err="1" smtClean="0">
                <a:solidFill>
                  <a:srgbClr val="FFFF00"/>
                </a:solidFill>
              </a:rPr>
              <a:t>Layanan</a:t>
            </a:r>
            <a:r>
              <a:rPr lang="en-US" sz="2400" dirty="0" smtClean="0">
                <a:solidFill>
                  <a:srgbClr val="FFFF00"/>
                </a:solidFill>
              </a:rPr>
              <a:t> </a:t>
            </a:r>
            <a:r>
              <a:rPr lang="en-US" sz="2400" dirty="0" err="1">
                <a:solidFill>
                  <a:srgbClr val="FFFF00"/>
                </a:solidFill>
              </a:rPr>
              <a:t>bimbingan</a:t>
            </a:r>
            <a:r>
              <a:rPr lang="en-US" sz="2400" dirty="0">
                <a:solidFill>
                  <a:srgbClr val="FFFF00"/>
                </a:solidFill>
              </a:rPr>
              <a:t> </a:t>
            </a:r>
            <a:r>
              <a:rPr lang="en-US" sz="2400" dirty="0" err="1" smtClean="0">
                <a:solidFill>
                  <a:srgbClr val="FFFF00"/>
                </a:solidFill>
              </a:rPr>
              <a:t>karier</a:t>
            </a:r>
            <a:r>
              <a:rPr lang="en-US" sz="2400" dirty="0" smtClean="0">
                <a:solidFill>
                  <a:srgbClr val="FFFF00"/>
                </a:solidFill>
              </a:rPr>
              <a:t>:</a:t>
            </a:r>
          </a:p>
          <a:p>
            <a:pPr marL="1371600" indent="-457200">
              <a:buFont typeface="+mj-lt"/>
              <a:buAutoNum type="alphaLcPeriod"/>
            </a:pPr>
            <a:r>
              <a:rPr lang="en-US" sz="2400" dirty="0" err="1" smtClean="0">
                <a:solidFill>
                  <a:srgbClr val="FFFF00"/>
                </a:solidFill>
              </a:rPr>
              <a:t>penyebaran</a:t>
            </a:r>
            <a:r>
              <a:rPr lang="en-US" sz="2400" dirty="0" smtClean="0">
                <a:solidFill>
                  <a:srgbClr val="FFFF00"/>
                </a:solidFill>
              </a:rPr>
              <a:t> </a:t>
            </a:r>
            <a:r>
              <a:rPr lang="en-US" sz="2400" dirty="0" err="1">
                <a:solidFill>
                  <a:srgbClr val="FFFF00"/>
                </a:solidFill>
              </a:rPr>
              <a:t>informasi</a:t>
            </a:r>
            <a:r>
              <a:rPr lang="en-US" sz="2400" dirty="0">
                <a:solidFill>
                  <a:srgbClr val="FFFF00"/>
                </a:solidFill>
              </a:rPr>
              <a:t> </a:t>
            </a:r>
            <a:r>
              <a:rPr lang="en-US" sz="2400" dirty="0" err="1" smtClean="0">
                <a:solidFill>
                  <a:srgbClr val="FFFF00"/>
                </a:solidFill>
              </a:rPr>
              <a:t>kerja</a:t>
            </a:r>
            <a:r>
              <a:rPr lang="en-US" sz="2400" dirty="0" smtClean="0">
                <a:solidFill>
                  <a:srgbClr val="FFFF00"/>
                </a:solidFill>
              </a:rPr>
              <a:t>,</a:t>
            </a:r>
          </a:p>
          <a:p>
            <a:pPr marL="1371600" indent="-457200">
              <a:buFont typeface="+mj-lt"/>
              <a:buAutoNum type="alphaLcPeriod"/>
            </a:pPr>
            <a:r>
              <a:rPr lang="en-US" sz="2400" dirty="0" err="1" smtClean="0">
                <a:solidFill>
                  <a:srgbClr val="FFFF00"/>
                </a:solidFill>
              </a:rPr>
              <a:t>penyelenggaraan</a:t>
            </a:r>
            <a:r>
              <a:rPr lang="en-US" sz="2400" dirty="0" smtClean="0">
                <a:solidFill>
                  <a:srgbClr val="FFFF00"/>
                </a:solidFill>
              </a:rPr>
              <a:t> </a:t>
            </a:r>
            <a:r>
              <a:rPr lang="en-US" sz="2400" dirty="0">
                <a:solidFill>
                  <a:srgbClr val="FFFF00"/>
                </a:solidFill>
              </a:rPr>
              <a:t>bursa </a:t>
            </a:r>
            <a:r>
              <a:rPr lang="en-US" sz="2400" dirty="0" err="1">
                <a:solidFill>
                  <a:srgbClr val="FFFF00"/>
                </a:solidFill>
              </a:rPr>
              <a:t>kerja</a:t>
            </a:r>
            <a:r>
              <a:rPr lang="en-US" sz="2400" dirty="0">
                <a:solidFill>
                  <a:srgbClr val="FFFF00"/>
                </a:solidFill>
              </a:rPr>
              <a:t> </a:t>
            </a:r>
            <a:r>
              <a:rPr lang="en-US" sz="2400" dirty="0" err="1">
                <a:solidFill>
                  <a:srgbClr val="FFFF00"/>
                </a:solidFill>
              </a:rPr>
              <a:t>secara</a:t>
            </a:r>
            <a:r>
              <a:rPr lang="en-US" sz="2400" dirty="0">
                <a:solidFill>
                  <a:srgbClr val="FFFF00"/>
                </a:solidFill>
              </a:rPr>
              <a:t> </a:t>
            </a:r>
            <a:r>
              <a:rPr lang="en-US" sz="2400" dirty="0" err="1" smtClean="0">
                <a:solidFill>
                  <a:srgbClr val="FFFF00"/>
                </a:solidFill>
              </a:rPr>
              <a:t>berkala</a:t>
            </a:r>
            <a:r>
              <a:rPr lang="en-US" sz="2400" dirty="0" smtClean="0">
                <a:solidFill>
                  <a:srgbClr val="FFFF00"/>
                </a:solidFill>
              </a:rPr>
              <a:t>,</a:t>
            </a:r>
          </a:p>
          <a:p>
            <a:pPr marL="1371600" indent="-457200">
              <a:buFont typeface="+mj-lt"/>
              <a:buAutoNum type="alphaLcPeriod"/>
            </a:pPr>
            <a:r>
              <a:rPr lang="en-US" sz="2400" dirty="0" err="1" smtClean="0">
                <a:solidFill>
                  <a:srgbClr val="FFFF00"/>
                </a:solidFill>
              </a:rPr>
              <a:t>perencanaan</a:t>
            </a:r>
            <a:r>
              <a:rPr lang="en-US" sz="2400" dirty="0" smtClean="0">
                <a:solidFill>
                  <a:srgbClr val="FFFF00"/>
                </a:solidFill>
              </a:rPr>
              <a:t> </a:t>
            </a:r>
            <a:r>
              <a:rPr lang="en-US" sz="2400" dirty="0" err="1" smtClean="0">
                <a:solidFill>
                  <a:srgbClr val="FFFF00"/>
                </a:solidFill>
              </a:rPr>
              <a:t>karier</a:t>
            </a:r>
            <a:r>
              <a:rPr lang="en-US" sz="2400" dirty="0" smtClean="0">
                <a:solidFill>
                  <a:srgbClr val="FFFF00"/>
                </a:solidFill>
              </a:rPr>
              <a:t>,</a:t>
            </a:r>
          </a:p>
          <a:p>
            <a:pPr marL="1371600" indent="-457200">
              <a:buFont typeface="+mj-lt"/>
              <a:buAutoNum type="alphaLcPeriod"/>
            </a:pPr>
            <a:r>
              <a:rPr lang="en-US" sz="2400" dirty="0" err="1" smtClean="0">
                <a:solidFill>
                  <a:srgbClr val="FFFF00"/>
                </a:solidFill>
              </a:rPr>
              <a:t>pelatihan</a:t>
            </a:r>
            <a:r>
              <a:rPr lang="en-US" sz="2400" dirty="0" smtClean="0">
                <a:solidFill>
                  <a:srgbClr val="FFFF00"/>
                </a:solidFill>
              </a:rPr>
              <a:t> </a:t>
            </a:r>
            <a:r>
              <a:rPr lang="en-US" sz="2400" dirty="0" err="1">
                <a:solidFill>
                  <a:srgbClr val="FFFF00"/>
                </a:solidFill>
              </a:rPr>
              <a:t>melamar</a:t>
            </a:r>
            <a:r>
              <a:rPr lang="en-US" sz="2400" dirty="0">
                <a:solidFill>
                  <a:srgbClr val="FFFF00"/>
                </a:solidFill>
              </a:rPr>
              <a:t> </a:t>
            </a:r>
            <a:r>
              <a:rPr lang="en-US" sz="2400" dirty="0" err="1">
                <a:solidFill>
                  <a:srgbClr val="FFFF00"/>
                </a:solidFill>
              </a:rPr>
              <a:t>kerja</a:t>
            </a:r>
            <a:r>
              <a:rPr lang="en-US" sz="2400" dirty="0">
                <a:solidFill>
                  <a:srgbClr val="FFFF00"/>
                </a:solidFill>
              </a:rPr>
              <a:t>, </a:t>
            </a:r>
            <a:r>
              <a:rPr lang="en-US" sz="2400" dirty="0" err="1" smtClean="0">
                <a:solidFill>
                  <a:srgbClr val="FFFF00"/>
                </a:solidFill>
              </a:rPr>
              <a:t>dan</a:t>
            </a:r>
            <a:endParaRPr lang="en-US" sz="2400" dirty="0">
              <a:solidFill>
                <a:srgbClr val="FFFF00"/>
              </a:solidFill>
            </a:endParaRPr>
          </a:p>
          <a:p>
            <a:pPr marL="1371600" indent="-457200">
              <a:buFont typeface="+mj-lt"/>
              <a:buAutoNum type="alphaLcPeriod"/>
            </a:pPr>
            <a:r>
              <a:rPr lang="en-US" sz="2400" dirty="0" err="1" smtClean="0">
                <a:solidFill>
                  <a:srgbClr val="FFFF00"/>
                </a:solidFill>
              </a:rPr>
              <a:t>layanan</a:t>
            </a:r>
            <a:r>
              <a:rPr lang="en-US" sz="2400" dirty="0" smtClean="0">
                <a:solidFill>
                  <a:srgbClr val="FFFF00"/>
                </a:solidFill>
              </a:rPr>
              <a:t> </a:t>
            </a:r>
            <a:r>
              <a:rPr lang="en-US" sz="2400" dirty="0" err="1">
                <a:solidFill>
                  <a:srgbClr val="FFFF00"/>
                </a:solidFill>
              </a:rPr>
              <a:t>penempatan</a:t>
            </a:r>
            <a:r>
              <a:rPr lang="en-US" sz="2400" dirty="0">
                <a:solidFill>
                  <a:srgbClr val="FFFF00"/>
                </a:solidFill>
              </a:rPr>
              <a:t> </a:t>
            </a:r>
            <a:r>
              <a:rPr lang="en-US" sz="2400" dirty="0" err="1" smtClean="0">
                <a:solidFill>
                  <a:srgbClr val="FFFF00"/>
                </a:solidFill>
              </a:rPr>
              <a:t>kerja</a:t>
            </a:r>
            <a:endParaRPr lang="en-US" sz="2400" dirty="0" smtClean="0">
              <a:solidFill>
                <a:srgbClr val="FFFF00"/>
              </a:solidFill>
            </a:endParaRPr>
          </a:p>
          <a:p>
            <a:pPr marL="914400" indent="-914400">
              <a:buNone/>
            </a:pPr>
            <a:endParaRPr lang="en-US" sz="2400" dirty="0"/>
          </a:p>
          <a:p>
            <a:pPr marL="0" indent="0">
              <a:buNone/>
            </a:pPr>
            <a:endParaRPr lang="en-US" sz="2400" dirty="0"/>
          </a:p>
          <a:p>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29</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3AC03857-2DF5-4A05-A462-76D6467D174C}" type="datetime1">
              <a:rPr lang="id-ID" smtClean="0"/>
              <a:pPr/>
              <a:t>12/01/2017</a:t>
            </a:fld>
            <a:endParaRPr lang="en-US"/>
          </a:p>
        </p:txBody>
      </p:sp>
    </p:spTree>
    <p:extLst>
      <p:ext uri="{BB962C8B-B14F-4D97-AF65-F5344CB8AC3E}">
        <p14:creationId xmlns="" xmlns:p14="http://schemas.microsoft.com/office/powerpoint/2010/main" val="3743383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9775"/>
          </a:xfrm>
        </p:spPr>
        <p:txBody>
          <a:bodyPr>
            <a:noAutofit/>
          </a:bodyPr>
          <a:lstStyle/>
          <a:p>
            <a:r>
              <a:rPr lang="en-US" sz="2400" b="1" dirty="0" smtClean="0"/>
              <a:t>STANDAR 1: </a:t>
            </a:r>
            <a:r>
              <a:rPr lang="en-US" sz="2400" b="1" dirty="0" err="1" smtClean="0"/>
              <a:t>Visi</a:t>
            </a:r>
            <a:r>
              <a:rPr lang="en-US" sz="2400" b="1" dirty="0" smtClean="0"/>
              <a:t>, </a:t>
            </a:r>
            <a:r>
              <a:rPr lang="en-US" sz="2400" b="1" dirty="0" err="1" smtClean="0"/>
              <a:t>Misi</a:t>
            </a:r>
            <a:r>
              <a:rPr lang="en-US" sz="2400" b="1" dirty="0" smtClean="0"/>
              <a:t>, </a:t>
            </a:r>
            <a:r>
              <a:rPr lang="en-US" sz="2400" b="1" dirty="0" err="1" smtClean="0"/>
              <a:t>Tujuan</a:t>
            </a:r>
            <a:r>
              <a:rPr lang="en-US" sz="2400" b="1" dirty="0" smtClean="0"/>
              <a:t>, </a:t>
            </a:r>
            <a:r>
              <a:rPr lang="en-US" sz="2400" b="1" dirty="0" err="1" smtClean="0"/>
              <a:t>Sasaran</a:t>
            </a:r>
            <a:r>
              <a:rPr lang="en-US" sz="2400" b="1" dirty="0" smtClean="0"/>
              <a:t> &amp; </a:t>
            </a:r>
            <a:r>
              <a:rPr lang="en-US" sz="2400" b="1" dirty="0" err="1" smtClean="0"/>
              <a:t>Strategi</a:t>
            </a:r>
            <a:r>
              <a:rPr lang="en-US" sz="2400" b="1" dirty="0" smtClean="0"/>
              <a:t> </a:t>
            </a:r>
            <a:r>
              <a:rPr lang="en-US" sz="2400" b="1" dirty="0" err="1" smtClean="0"/>
              <a:t>Pencapaian</a:t>
            </a:r>
            <a:endParaRPr lang="en-US" sz="2400" b="1" dirty="0"/>
          </a:p>
        </p:txBody>
      </p:sp>
      <p:sp>
        <p:nvSpPr>
          <p:cNvPr id="3" name="Content Placeholder 2"/>
          <p:cNvSpPr>
            <a:spLocks noGrp="1"/>
          </p:cNvSpPr>
          <p:nvPr>
            <p:ph idx="1"/>
          </p:nvPr>
        </p:nvSpPr>
        <p:spPr>
          <a:xfrm>
            <a:off x="838200" y="1130300"/>
            <a:ext cx="10515600" cy="5295900"/>
          </a:xfrm>
        </p:spPr>
        <p:txBody>
          <a:bodyPr>
            <a:normAutofit/>
          </a:bodyPr>
          <a:lstStyle/>
          <a:p>
            <a:pPr marL="900113" indent="-900113">
              <a:buNone/>
            </a:pPr>
            <a:r>
              <a:rPr lang="en-US" sz="2800" dirty="0" smtClean="0">
                <a:solidFill>
                  <a:schemeClr val="tx1"/>
                </a:solidFill>
              </a:rPr>
              <a:t>1.2. 	</a:t>
            </a:r>
            <a:r>
              <a:rPr lang="id-ID" sz="2800" dirty="0" smtClean="0"/>
              <a:t>Pernyataan mengenai tonggak-tonggak capaian (</a:t>
            </a:r>
            <a:r>
              <a:rPr lang="id-ID" sz="2800" i="1" dirty="0" smtClean="0"/>
              <a:t>milestone</a:t>
            </a:r>
            <a:r>
              <a:rPr lang="id-ID" sz="2800" dirty="0" smtClean="0"/>
              <a:t>s) tujuan yang dinyatakan dalam sasaran-sasaran yang merupakan target terukur,  dan penjelasan mengenai strategi serta tahapan pencapaiannya</a:t>
            </a:r>
            <a:endParaRPr lang="id-ID" sz="2800" dirty="0" smtClean="0">
              <a:solidFill>
                <a:schemeClr val="tx1"/>
              </a:solidFill>
            </a:endParaRPr>
          </a:p>
          <a:p>
            <a:pPr marL="914400" indent="-914400">
              <a:buNone/>
            </a:pPr>
            <a:r>
              <a:rPr lang="id-ID" sz="2800" dirty="0" smtClean="0"/>
              <a:t>	</a:t>
            </a:r>
            <a:r>
              <a:rPr lang="en-US" sz="2800" dirty="0" smtClean="0">
                <a:solidFill>
                  <a:srgbClr val="FFFF00"/>
                </a:solidFill>
              </a:rPr>
              <a:t>a. </a:t>
            </a:r>
            <a:r>
              <a:rPr lang="en-US" sz="2800" dirty="0" err="1" smtClean="0">
                <a:solidFill>
                  <a:srgbClr val="FFFF00"/>
                </a:solidFill>
              </a:rPr>
              <a:t>Rumusan</a:t>
            </a:r>
            <a:r>
              <a:rPr lang="en-US" sz="2800" dirty="0" smtClean="0">
                <a:solidFill>
                  <a:srgbClr val="FFFF00"/>
                </a:solidFill>
              </a:rPr>
              <a:t> </a:t>
            </a:r>
            <a:r>
              <a:rPr lang="en-US" sz="2800" dirty="0" err="1" smtClean="0">
                <a:solidFill>
                  <a:srgbClr val="FFFF00"/>
                </a:solidFill>
              </a:rPr>
              <a:t>tujuan</a:t>
            </a:r>
            <a:r>
              <a:rPr lang="en-US" sz="2800" dirty="0" smtClean="0">
                <a:solidFill>
                  <a:srgbClr val="FFFF00"/>
                </a:solidFill>
              </a:rPr>
              <a:t> yang </a:t>
            </a:r>
            <a:r>
              <a:rPr lang="en-US" sz="2800" dirty="0" err="1" smtClean="0">
                <a:solidFill>
                  <a:srgbClr val="FFFF00"/>
                </a:solidFill>
              </a:rPr>
              <a:t>akan</a:t>
            </a:r>
            <a:r>
              <a:rPr lang="en-US" sz="2800" dirty="0" smtClean="0">
                <a:solidFill>
                  <a:srgbClr val="FFFF00"/>
                </a:solidFill>
              </a:rPr>
              <a:t> </a:t>
            </a:r>
            <a:r>
              <a:rPr lang="en-US" sz="2800" dirty="0" err="1" smtClean="0">
                <a:solidFill>
                  <a:srgbClr val="FFFF00"/>
                </a:solidFill>
              </a:rPr>
              <a:t>dicapai</a:t>
            </a:r>
            <a:endParaRPr lang="en-US" sz="2800" dirty="0" smtClean="0">
              <a:solidFill>
                <a:srgbClr val="FFFF00"/>
              </a:solidFill>
            </a:endParaRPr>
          </a:p>
          <a:p>
            <a:pPr marL="914400" indent="-914400">
              <a:buNone/>
            </a:pPr>
            <a:r>
              <a:rPr lang="en-US" sz="2800" dirty="0">
                <a:solidFill>
                  <a:srgbClr val="FFFF00"/>
                </a:solidFill>
              </a:rPr>
              <a:t> </a:t>
            </a:r>
            <a:r>
              <a:rPr lang="en-US" sz="2800" dirty="0" smtClean="0">
                <a:solidFill>
                  <a:srgbClr val="FFFF00"/>
                </a:solidFill>
              </a:rPr>
              <a:t>       	b. </a:t>
            </a:r>
            <a:r>
              <a:rPr lang="en-US" sz="2800" dirty="0" err="1" smtClean="0">
                <a:solidFill>
                  <a:srgbClr val="FFFF00"/>
                </a:solidFill>
              </a:rPr>
              <a:t>Tonggak-tonggak</a:t>
            </a:r>
            <a:r>
              <a:rPr lang="en-US" sz="2800" dirty="0" smtClean="0">
                <a:solidFill>
                  <a:srgbClr val="FFFF00"/>
                </a:solidFill>
              </a:rPr>
              <a:t> </a:t>
            </a:r>
            <a:r>
              <a:rPr lang="en-US" sz="2800" dirty="0" err="1" smtClean="0">
                <a:solidFill>
                  <a:srgbClr val="FFFF00"/>
                </a:solidFill>
              </a:rPr>
              <a:t>pencapaian</a:t>
            </a:r>
            <a:r>
              <a:rPr lang="en-US" sz="2800" dirty="0" smtClean="0">
                <a:solidFill>
                  <a:srgbClr val="FFFF00"/>
                </a:solidFill>
              </a:rPr>
              <a:t> (milestones)</a:t>
            </a:r>
          </a:p>
          <a:p>
            <a:pPr marL="914400" indent="-914400">
              <a:buNone/>
            </a:pPr>
            <a:r>
              <a:rPr lang="en-US" sz="2800" dirty="0">
                <a:solidFill>
                  <a:srgbClr val="FFFF00"/>
                </a:solidFill>
              </a:rPr>
              <a:t> </a:t>
            </a:r>
            <a:r>
              <a:rPr lang="en-US" sz="2800" dirty="0" smtClean="0">
                <a:solidFill>
                  <a:srgbClr val="FFFF00"/>
                </a:solidFill>
              </a:rPr>
              <a:t>       	c. </a:t>
            </a:r>
            <a:r>
              <a:rPr lang="en-US" sz="2800" dirty="0" err="1" smtClean="0">
                <a:solidFill>
                  <a:srgbClr val="FFFF00"/>
                </a:solidFill>
              </a:rPr>
              <a:t>Mekanisme</a:t>
            </a:r>
            <a:r>
              <a:rPr lang="en-US" sz="2800" dirty="0" smtClean="0">
                <a:solidFill>
                  <a:srgbClr val="FFFF00"/>
                </a:solidFill>
              </a:rPr>
              <a:t> control </a:t>
            </a:r>
            <a:r>
              <a:rPr lang="en-US" sz="2800" dirty="0" err="1" smtClean="0">
                <a:solidFill>
                  <a:srgbClr val="FFFF00"/>
                </a:solidFill>
              </a:rPr>
              <a:t>pencapaian</a:t>
            </a:r>
            <a:endParaRPr lang="en-US" sz="2800"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3</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203F6C77-0B86-49F9-BED9-370886ED7202}" type="datetime1">
              <a:rPr lang="id-ID" smtClean="0"/>
              <a:pPr/>
              <a:t>12/01/2017</a:t>
            </a:fld>
            <a:endParaRPr lang="en-US"/>
          </a:p>
        </p:txBody>
      </p:sp>
    </p:spTree>
    <p:extLst>
      <p:ext uri="{BB962C8B-B14F-4D97-AF65-F5344CB8AC3E}">
        <p14:creationId xmlns="" xmlns:p14="http://schemas.microsoft.com/office/powerpoint/2010/main" val="2660317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0" y="558800"/>
            <a:ext cx="10350500" cy="5689599"/>
          </a:xfrm>
        </p:spPr>
        <p:txBody>
          <a:bodyPr>
            <a:normAutofit/>
          </a:bodyPr>
          <a:lstStyle/>
          <a:p>
            <a:pPr marL="1028700" indent="-1028700">
              <a:buNone/>
            </a:pPr>
            <a:r>
              <a:rPr lang="en-US" sz="2400" dirty="0" smtClean="0"/>
              <a:t>3.1.10</a:t>
            </a:r>
            <a:r>
              <a:rPr lang="en-US" sz="2400" dirty="0"/>
              <a:t>.	</a:t>
            </a:r>
            <a:r>
              <a:rPr lang="id-ID" sz="2400" dirty="0" smtClean="0"/>
              <a:t>Jelaskan pelaksanaan program layanan bimbingan karir dan informasi kerja bagi mahasiswa dan lulusan yang mencakup: (1) penyebaran informasi kerja, (2) penyelenggaraan bursa kerja, (3) perencanaan karir, (4) pelatihan melamar kerja, dan (5) layanan penempatan kerja</a:t>
            </a:r>
          </a:p>
          <a:p>
            <a:pPr marL="1028700" indent="-1028700">
              <a:buNone/>
            </a:pPr>
            <a:endParaRPr lang="id-ID" sz="2400" dirty="0" smtClean="0"/>
          </a:p>
          <a:p>
            <a:pPr>
              <a:buNone/>
            </a:pPr>
            <a:r>
              <a:rPr lang="id-ID" sz="2400" dirty="0" smtClean="0"/>
              <a:t>	</a:t>
            </a:r>
            <a:r>
              <a:rPr lang="id-ID" sz="2400" dirty="0" smtClean="0">
                <a:solidFill>
                  <a:srgbClr val="FFFF00"/>
                </a:solidFill>
              </a:rPr>
              <a:t>		</a:t>
            </a:r>
            <a:r>
              <a:rPr lang="en-US" sz="2400" dirty="0" err="1" smtClean="0">
                <a:solidFill>
                  <a:srgbClr val="FFFF00"/>
                </a:solidFill>
              </a:rPr>
              <a:t>Bimbingan</a:t>
            </a:r>
            <a:r>
              <a:rPr lang="en-US" sz="2400" dirty="0" smtClean="0">
                <a:solidFill>
                  <a:srgbClr val="FFFF00"/>
                </a:solidFill>
              </a:rPr>
              <a:t> </a:t>
            </a:r>
            <a:r>
              <a:rPr lang="en-US" sz="2400" dirty="0" err="1" smtClean="0">
                <a:solidFill>
                  <a:srgbClr val="FFFF00"/>
                </a:solidFill>
              </a:rPr>
              <a:t>karier</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informasi</a:t>
            </a:r>
            <a:r>
              <a:rPr lang="en-US" sz="2400" dirty="0" smtClean="0">
                <a:solidFill>
                  <a:srgbClr val="FFFF00"/>
                </a:solidFill>
              </a:rPr>
              <a:t> </a:t>
            </a:r>
            <a:r>
              <a:rPr lang="en-US" sz="2400" dirty="0" err="1" smtClean="0">
                <a:solidFill>
                  <a:srgbClr val="FFFF00"/>
                </a:solidFill>
              </a:rPr>
              <a:t>kerja</a:t>
            </a:r>
            <a:r>
              <a:rPr lang="en-US" sz="2400" dirty="0" smtClean="0">
                <a:solidFill>
                  <a:srgbClr val="FFFF00"/>
                </a:solidFill>
              </a:rPr>
              <a:t>:</a:t>
            </a:r>
            <a:endParaRPr lang="id-ID" sz="2400" dirty="0" smtClean="0">
              <a:solidFill>
                <a:srgbClr val="FFFF00"/>
              </a:solidFill>
            </a:endParaRPr>
          </a:p>
          <a:p>
            <a:pPr marL="1620838" lvl="0" indent="-457200">
              <a:buFont typeface="+mj-lt"/>
              <a:buAutoNum type="alphaLcPeriod"/>
            </a:pPr>
            <a:r>
              <a:rPr lang="en-US" sz="2400" dirty="0" err="1" smtClean="0">
                <a:solidFill>
                  <a:srgbClr val="FFFF00"/>
                </a:solidFill>
              </a:rPr>
              <a:t>informasi</a:t>
            </a:r>
            <a:r>
              <a:rPr lang="en-US" sz="2400" dirty="0" smtClean="0">
                <a:solidFill>
                  <a:srgbClr val="FFFF00"/>
                </a:solidFill>
              </a:rPr>
              <a:t> yang </a:t>
            </a:r>
            <a:r>
              <a:rPr lang="en-US" sz="2400" dirty="0" err="1" smtClean="0">
                <a:solidFill>
                  <a:srgbClr val="FFFF00"/>
                </a:solidFill>
              </a:rPr>
              <a:t>komprehensif</a:t>
            </a:r>
            <a:r>
              <a:rPr lang="en-US" sz="2400" dirty="0" smtClean="0">
                <a:solidFill>
                  <a:srgbClr val="FFFF00"/>
                </a:solidFill>
              </a:rPr>
              <a:t> </a:t>
            </a:r>
            <a:r>
              <a:rPr lang="en-US" sz="2400" dirty="0" err="1" smtClean="0">
                <a:solidFill>
                  <a:srgbClr val="FFFF00"/>
                </a:solidFill>
              </a:rPr>
              <a:t>ttg</a:t>
            </a:r>
            <a:r>
              <a:rPr lang="en-US" sz="2400" dirty="0" smtClean="0">
                <a:solidFill>
                  <a:srgbClr val="FFFF00"/>
                </a:solidFill>
              </a:rPr>
              <a:t> </a:t>
            </a:r>
            <a:r>
              <a:rPr lang="en-US" sz="2400" dirty="0" err="1" smtClean="0">
                <a:solidFill>
                  <a:srgbClr val="FFFF00"/>
                </a:solidFill>
              </a:rPr>
              <a:t>pasar</a:t>
            </a:r>
            <a:r>
              <a:rPr lang="en-US" sz="2400" dirty="0" smtClean="0">
                <a:solidFill>
                  <a:srgbClr val="FFFF00"/>
                </a:solidFill>
              </a:rPr>
              <a:t> </a:t>
            </a:r>
            <a:r>
              <a:rPr lang="en-US" sz="2400" dirty="0" err="1" smtClean="0">
                <a:solidFill>
                  <a:srgbClr val="FFFF00"/>
                </a:solidFill>
              </a:rPr>
              <a:t>kerja</a:t>
            </a:r>
            <a:r>
              <a:rPr lang="en-US" sz="2400" dirty="0" smtClean="0">
                <a:solidFill>
                  <a:srgbClr val="FFFF00"/>
                </a:solidFill>
              </a:rPr>
              <a:t>,</a:t>
            </a:r>
            <a:endParaRPr lang="id-ID" sz="2400" dirty="0" smtClean="0">
              <a:solidFill>
                <a:srgbClr val="FFFF00"/>
              </a:solidFill>
            </a:endParaRPr>
          </a:p>
          <a:p>
            <a:pPr marL="1620838" lvl="0" indent="-457200">
              <a:buFont typeface="+mj-lt"/>
              <a:buAutoNum type="alphaLcPeriod"/>
            </a:pPr>
            <a:r>
              <a:rPr lang="id-ID" sz="2400" dirty="0" smtClean="0">
                <a:solidFill>
                  <a:srgbClr val="FFFF00"/>
                </a:solidFill>
              </a:rPr>
              <a:t>penyelenggaraan bursa kerja </a:t>
            </a:r>
          </a:p>
          <a:p>
            <a:pPr marL="1620838" lvl="0" indent="-457200">
              <a:buFont typeface="+mj-lt"/>
              <a:buAutoNum type="alphaLcPeriod"/>
            </a:pPr>
            <a:r>
              <a:rPr lang="en-US" sz="2400" dirty="0" err="1" smtClean="0">
                <a:solidFill>
                  <a:srgbClr val="FFFF00"/>
                </a:solidFill>
              </a:rPr>
              <a:t>merencanakan</a:t>
            </a:r>
            <a:r>
              <a:rPr lang="en-US" sz="2400" dirty="0" smtClean="0">
                <a:solidFill>
                  <a:srgbClr val="FFFF00"/>
                </a:solidFill>
              </a:rPr>
              <a:t> </a:t>
            </a:r>
            <a:r>
              <a:rPr lang="en-US" sz="2400" dirty="0" err="1" smtClean="0">
                <a:solidFill>
                  <a:srgbClr val="FFFF00"/>
                </a:solidFill>
              </a:rPr>
              <a:t>karier</a:t>
            </a:r>
            <a:r>
              <a:rPr lang="en-US" sz="2400" dirty="0" smtClean="0">
                <a:solidFill>
                  <a:srgbClr val="FFFF00"/>
                </a:solidFill>
              </a:rPr>
              <a:t> yang </a:t>
            </a:r>
            <a:r>
              <a:rPr lang="en-US" sz="2400" dirty="0" err="1" smtClean="0">
                <a:solidFill>
                  <a:srgbClr val="FFFF00"/>
                </a:solidFill>
              </a:rPr>
              <a:t>realistik</a:t>
            </a:r>
            <a:r>
              <a:rPr lang="en-US" sz="2400" dirty="0" smtClean="0">
                <a:solidFill>
                  <a:srgbClr val="FFFF00"/>
                </a:solidFill>
              </a:rPr>
              <a:t>,</a:t>
            </a:r>
            <a:endParaRPr lang="id-ID" sz="2400" dirty="0" smtClean="0">
              <a:solidFill>
                <a:srgbClr val="FFFF00"/>
              </a:solidFill>
            </a:endParaRPr>
          </a:p>
          <a:p>
            <a:pPr marL="1620838" lvl="0" indent="-457200">
              <a:buFont typeface="+mj-lt"/>
              <a:buAutoNum type="alphaLcPeriod"/>
            </a:pPr>
            <a:r>
              <a:rPr lang="en-US" sz="2400" dirty="0" err="1" smtClean="0">
                <a:solidFill>
                  <a:srgbClr val="FFFF00"/>
                </a:solidFill>
              </a:rPr>
              <a:t>mengajukan</a:t>
            </a:r>
            <a:r>
              <a:rPr lang="en-US" sz="2400" dirty="0" smtClean="0">
                <a:solidFill>
                  <a:srgbClr val="FFFF00"/>
                </a:solidFill>
              </a:rPr>
              <a:t> </a:t>
            </a:r>
            <a:r>
              <a:rPr lang="en-US" sz="2400" dirty="0" err="1" smtClean="0">
                <a:solidFill>
                  <a:srgbClr val="FFFF00"/>
                </a:solidFill>
              </a:rPr>
              <a:t>lamaran</a:t>
            </a:r>
            <a:r>
              <a:rPr lang="en-US" sz="2400" dirty="0" smtClean="0">
                <a:solidFill>
                  <a:srgbClr val="FFFF00"/>
                </a:solidFill>
              </a:rPr>
              <a:t> </a:t>
            </a:r>
            <a:r>
              <a:rPr lang="en-US" sz="2400" dirty="0" err="1" smtClean="0">
                <a:solidFill>
                  <a:srgbClr val="FFFF00"/>
                </a:solidFill>
              </a:rPr>
              <a:t>kerja</a:t>
            </a:r>
            <a:r>
              <a:rPr lang="en-US" sz="2400" dirty="0" smtClean="0">
                <a:solidFill>
                  <a:srgbClr val="FFFF00"/>
                </a:solidFill>
              </a:rPr>
              <a:t> </a:t>
            </a:r>
            <a:r>
              <a:rPr lang="en-US" sz="2400" dirty="0" err="1" smtClean="0">
                <a:solidFill>
                  <a:srgbClr val="FFFF00"/>
                </a:solidFill>
              </a:rPr>
              <a:t>dgn</a:t>
            </a:r>
            <a:r>
              <a:rPr lang="en-US" sz="2400" dirty="0" smtClean="0">
                <a:solidFill>
                  <a:srgbClr val="FFFF00"/>
                </a:solidFill>
              </a:rPr>
              <a:t> </a:t>
            </a:r>
            <a:r>
              <a:rPr lang="en-US" sz="2400" dirty="0" err="1" smtClean="0">
                <a:solidFill>
                  <a:srgbClr val="FFFF00"/>
                </a:solidFill>
              </a:rPr>
              <a:t>baik</a:t>
            </a:r>
            <a:endParaRPr lang="id-ID" sz="2400" dirty="0" smtClean="0">
              <a:solidFill>
                <a:srgbClr val="FFFF00"/>
              </a:solidFill>
            </a:endParaRPr>
          </a:p>
          <a:p>
            <a:pPr marL="1620838" indent="-457200">
              <a:buFont typeface="+mj-lt"/>
              <a:buAutoNum type="alphaLcPeriod"/>
            </a:pPr>
            <a:r>
              <a:rPr lang="id-ID" sz="2400" dirty="0" smtClean="0">
                <a:solidFill>
                  <a:srgbClr val="FFFF00"/>
                </a:solidFill>
              </a:rPr>
              <a:t>layanan penempatan kerja</a:t>
            </a:r>
            <a:endParaRPr lang="en-US" sz="2400" dirty="0">
              <a:solidFill>
                <a:srgbClr val="FFFF00"/>
              </a:solidFill>
            </a:endParaRPr>
          </a:p>
          <a:p>
            <a:pPr marL="0" indent="0">
              <a:buNone/>
            </a:pPr>
            <a:endParaRPr lang="en-US" sz="2400" dirty="0"/>
          </a:p>
          <a:p>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30</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BB8E8E3-8B51-426F-BAC0-E7CBB36EB560}" type="datetime1">
              <a:rPr lang="id-ID" smtClean="0"/>
              <a:pPr/>
              <a:t>12/01/2017</a:t>
            </a:fld>
            <a:endParaRPr lang="en-US"/>
          </a:p>
        </p:txBody>
      </p:sp>
    </p:spTree>
    <p:extLst>
      <p:ext uri="{BB962C8B-B14F-4D97-AF65-F5344CB8AC3E}">
        <p14:creationId xmlns="" xmlns:p14="http://schemas.microsoft.com/office/powerpoint/2010/main" val="37433838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317500"/>
            <a:ext cx="11214100" cy="62531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143000" indent="-1143000">
              <a:buFont typeface="Arial" panose="020B0604020202020204" pitchFamily="34" charset="0"/>
              <a:buNone/>
            </a:pPr>
            <a:r>
              <a:rPr lang="en-US" sz="2600" dirty="0" smtClean="0"/>
              <a:t>3.1.11.	</a:t>
            </a:r>
            <a:r>
              <a:rPr lang="en-US" sz="2600" dirty="0" err="1" smtClean="0"/>
              <a:t>Prestasi</a:t>
            </a:r>
            <a:r>
              <a:rPr lang="en-US" sz="2600" dirty="0" smtClean="0"/>
              <a:t> </a:t>
            </a:r>
            <a:r>
              <a:rPr lang="en-US" sz="2600" dirty="0" err="1" smtClean="0"/>
              <a:t>mahasiswa</a:t>
            </a:r>
            <a:r>
              <a:rPr lang="en-US" sz="2600" dirty="0" smtClean="0"/>
              <a:t>: 1. </a:t>
            </a:r>
            <a:r>
              <a:rPr lang="en-US" sz="2600" dirty="0" err="1" smtClean="0"/>
              <a:t>Propinsi</a:t>
            </a:r>
            <a:r>
              <a:rPr lang="en-US" sz="2600" dirty="0" smtClean="0"/>
              <a:t>/</a:t>
            </a:r>
            <a:r>
              <a:rPr lang="en-US" sz="2600" dirty="0" err="1" smtClean="0"/>
              <a:t>wilayah</a:t>
            </a:r>
            <a:r>
              <a:rPr lang="en-US" sz="2600" dirty="0" smtClean="0"/>
              <a:t>, 2. </a:t>
            </a:r>
            <a:r>
              <a:rPr lang="en-US" sz="2600" dirty="0" err="1" smtClean="0"/>
              <a:t>nasional</a:t>
            </a:r>
            <a:r>
              <a:rPr lang="en-US" sz="2600" dirty="0" smtClean="0"/>
              <a:t>, 3. </a:t>
            </a:r>
            <a:r>
              <a:rPr lang="en-US" sz="2600" dirty="0" err="1" smtClean="0"/>
              <a:t>internasional</a:t>
            </a:r>
            <a:endParaRPr lang="en-US" sz="2600" dirty="0" smtClean="0"/>
          </a:p>
          <a:p>
            <a:pPr marL="1143000" indent="-1143000">
              <a:buFont typeface="Arial" panose="020B0604020202020204" pitchFamily="34" charset="0"/>
              <a:buNone/>
            </a:pPr>
            <a:r>
              <a:rPr lang="en-US" sz="2600" dirty="0" smtClean="0"/>
              <a:t> </a:t>
            </a:r>
            <a:endParaRPr lang="en-US" sz="2600" dirty="0"/>
          </a:p>
        </p:txBody>
      </p:sp>
      <p:graphicFrame>
        <p:nvGraphicFramePr>
          <p:cNvPr id="4" name="Table 3"/>
          <p:cNvGraphicFramePr>
            <a:graphicFrameLocks noGrp="1"/>
          </p:cNvGraphicFramePr>
          <p:nvPr>
            <p:extLst>
              <p:ext uri="{D42A27DB-BD31-4B8C-83A1-F6EECF244321}">
                <p14:modId xmlns="" xmlns:p14="http://schemas.microsoft.com/office/powerpoint/2010/main" val="3475252464"/>
              </p:ext>
            </p:extLst>
          </p:nvPr>
        </p:nvGraphicFramePr>
        <p:xfrm>
          <a:off x="558802" y="1397002"/>
          <a:ext cx="10731500" cy="4582092"/>
        </p:xfrm>
        <a:graphic>
          <a:graphicData uri="http://schemas.openxmlformats.org/drawingml/2006/table">
            <a:tbl>
              <a:tblPr firstRow="1" firstCol="1" bandRow="1">
                <a:tableStyleId>{5C22544A-7EE6-4342-B048-85BDC9FD1C3A}</a:tableStyleId>
              </a:tblPr>
              <a:tblGrid>
                <a:gridCol w="647698"/>
                <a:gridCol w="3022763"/>
                <a:gridCol w="1513249"/>
                <a:gridCol w="1344847"/>
                <a:gridCol w="1344847"/>
                <a:gridCol w="1344847"/>
                <a:gridCol w="1513249"/>
              </a:tblGrid>
              <a:tr h="483251">
                <a:tc rowSpan="2">
                  <a:txBody>
                    <a:bodyPr/>
                    <a:lstStyle/>
                    <a:p>
                      <a:pPr marL="0" marR="0" algn="ctr">
                        <a:spcBef>
                          <a:spcPts val="0"/>
                        </a:spcBef>
                        <a:spcAft>
                          <a:spcPts val="0"/>
                        </a:spcAft>
                      </a:pPr>
                      <a:r>
                        <a:rPr lang="id-ID" sz="1600" b="1" dirty="0">
                          <a:effectLst/>
                        </a:rPr>
                        <a:t>No.</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600" b="1" dirty="0">
                          <a:effectLst/>
                        </a:rPr>
                        <a:t>Nama Kegiatan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600" b="1" dirty="0">
                          <a:effectLst/>
                        </a:rPr>
                        <a:t>Waktu Penyelenggaraan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600" b="1" dirty="0">
                          <a:effectLst/>
                        </a:rPr>
                        <a:t>Tingkat*</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600" b="1">
                          <a:effectLst/>
                        </a:rPr>
                        <a:t>Prestasi yang Dicapai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96650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1600" b="1" dirty="0">
                          <a:effectLst/>
                        </a:rPr>
                        <a:t>Propinsi/Wilayah</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dirty="0">
                          <a:effectLst/>
                        </a:rPr>
                        <a:t>Nasional</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Interna-sional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353645">
                <a:tc>
                  <a:txBody>
                    <a:bodyPr/>
                    <a:lstStyle/>
                    <a:p>
                      <a:pPr marL="0" marR="0" algn="ctr">
                        <a:spcBef>
                          <a:spcPts val="0"/>
                        </a:spcBef>
                        <a:spcAft>
                          <a:spcPts val="0"/>
                        </a:spcAft>
                      </a:pPr>
                      <a:r>
                        <a:rPr lang="id-ID" sz="1600" b="1">
                          <a:effectLst/>
                        </a:rPr>
                        <a:t>(</a:t>
                      </a:r>
                      <a:r>
                        <a:rPr lang="fi-FI"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fi-FI"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fi-FI"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fi-FI"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(5)</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fi-FI" sz="1600" b="1">
                          <a:effectLst/>
                        </a:rPr>
                        <a:t>(</a:t>
                      </a:r>
                      <a:r>
                        <a:rPr lang="id-ID" sz="1600" b="1">
                          <a:effectLst/>
                        </a:rPr>
                        <a:t>7</a:t>
                      </a:r>
                      <a:r>
                        <a:rPr lang="fi-FI"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31576">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31576">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31576">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91983">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91983">
                <a:tc gridSpan="3">
                  <a:txBody>
                    <a:bodyPr/>
                    <a:lstStyle/>
                    <a:p>
                      <a:pPr marL="0" marR="0" algn="ctr">
                        <a:spcBef>
                          <a:spcPts val="0"/>
                        </a:spcBef>
                        <a:spcAft>
                          <a:spcPts val="0"/>
                        </a:spcAft>
                      </a:pPr>
                      <a:r>
                        <a:rPr lang="id-ID" sz="1600" b="1">
                          <a:effectLst/>
                        </a:rPr>
                        <a:t>Jumlah</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just">
                        <a:spcBef>
                          <a:spcPts val="0"/>
                        </a:spcBef>
                        <a:spcAft>
                          <a:spcPts val="0"/>
                        </a:spcAft>
                      </a:pPr>
                      <a:r>
                        <a:rPr lang="id-ID" sz="1600" b="1">
                          <a:effectLst/>
                        </a:rPr>
                        <a:t>N</a:t>
                      </a:r>
                      <a:r>
                        <a:rPr lang="id-ID" sz="1600" b="1" baseline="-25000">
                          <a:effectLst/>
                        </a:rPr>
                        <a:t>A</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B</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N</a:t>
                      </a:r>
                      <a:r>
                        <a:rPr lang="id-ID" sz="1600" b="1" baseline="-25000" dirty="0">
                          <a:effectLst/>
                        </a:rPr>
                        <a:t>C</a:t>
                      </a:r>
                      <a:r>
                        <a:rPr lang="id-ID" sz="1600" b="1" dirty="0">
                          <a:effectLst/>
                        </a:rPr>
                        <a:t>=</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fi-FI"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31</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BDF8BA89-4579-4C39-8E5F-52CADF3B3B5D}" type="datetime1">
              <a:rPr lang="id-ID" smtClean="0"/>
              <a:pPr/>
              <a:t>12/01/2017</a:t>
            </a:fld>
            <a:endParaRPr lang="en-US"/>
          </a:p>
        </p:txBody>
      </p:sp>
    </p:spTree>
    <p:extLst>
      <p:ext uri="{BB962C8B-B14F-4D97-AF65-F5344CB8AC3E}">
        <p14:creationId xmlns="" xmlns:p14="http://schemas.microsoft.com/office/powerpoint/2010/main" val="19003599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0200" y="554182"/>
            <a:ext cx="11366500" cy="5647700"/>
          </a:xfrm>
          <a:prstGeom prst="rect">
            <a:avLst/>
          </a:prstGeom>
        </p:spPr>
        <p:txBody>
          <a:bodyPr wrap="square">
            <a:spAutoFit/>
          </a:bodyPr>
          <a:lstStyle/>
          <a:p>
            <a:pPr marL="1143000" indent="-1143000">
              <a:buFont typeface="Arial" panose="020B0604020202020204" pitchFamily="34" charset="0"/>
              <a:buNone/>
            </a:pPr>
            <a:r>
              <a:rPr lang="en-US" sz="2400" dirty="0"/>
              <a:t>3.1.12.	</a:t>
            </a:r>
            <a:r>
              <a:rPr lang="id-ID" sz="2400" dirty="0" smtClean="0"/>
              <a:t> Jelaskan upaya institusi untuk meningkatkan prestasi mahasiswa dalam bidang akademik dan non-akademik, antara lain prestasi dalam penelitian dan lomba karya ilmiah, PkM, olahraga, dan seni</a:t>
            </a:r>
          </a:p>
          <a:p>
            <a:pPr marL="1143000" indent="-1143000">
              <a:buFont typeface="Arial" panose="020B0604020202020204" pitchFamily="34" charset="0"/>
              <a:buNone/>
            </a:pPr>
            <a:endParaRPr lang="id-ID" sz="2400" dirty="0" smtClean="0"/>
          </a:p>
          <a:p>
            <a:pPr marL="1143000" indent="-1143000">
              <a:buFont typeface="Arial" panose="020B0604020202020204" pitchFamily="34" charset="0"/>
              <a:buNone/>
            </a:pPr>
            <a:endParaRPr lang="id-ID" sz="2400" dirty="0" smtClean="0"/>
          </a:p>
          <a:p>
            <a:pPr marL="1143000" indent="-1143000">
              <a:spcBef>
                <a:spcPts val="600"/>
              </a:spcBef>
              <a:buFont typeface="Arial" panose="020B0604020202020204" pitchFamily="34" charset="0"/>
              <a:buNone/>
            </a:pPr>
            <a:r>
              <a:rPr lang="id-ID" sz="2400" dirty="0" smtClean="0"/>
              <a:t>	</a:t>
            </a:r>
            <a:r>
              <a:rPr lang="en-US" sz="2400" dirty="0" err="1" smtClean="0">
                <a:solidFill>
                  <a:srgbClr val="FFFF00"/>
                </a:solidFill>
              </a:rPr>
              <a:t>Upaya</a:t>
            </a:r>
            <a:r>
              <a:rPr lang="en-US" sz="2400" dirty="0" smtClean="0">
                <a:solidFill>
                  <a:srgbClr val="FFFF00"/>
                </a:solidFill>
              </a:rPr>
              <a:t> </a:t>
            </a:r>
            <a:r>
              <a:rPr lang="en-US" sz="2400" dirty="0">
                <a:solidFill>
                  <a:srgbClr val="FFFF00"/>
                </a:solidFill>
              </a:rPr>
              <a:t>PT </a:t>
            </a:r>
            <a:r>
              <a:rPr lang="en-US" sz="2400" dirty="0" err="1">
                <a:solidFill>
                  <a:srgbClr val="FFFF00"/>
                </a:solidFill>
              </a:rPr>
              <a:t>utk</a:t>
            </a:r>
            <a:r>
              <a:rPr lang="en-US" sz="2400" dirty="0">
                <a:solidFill>
                  <a:srgbClr val="FFFF00"/>
                </a:solidFill>
              </a:rPr>
              <a:t> </a:t>
            </a:r>
            <a:r>
              <a:rPr lang="en-US" sz="2400" dirty="0" err="1">
                <a:solidFill>
                  <a:srgbClr val="FFFF00"/>
                </a:solidFill>
              </a:rPr>
              <a:t>meningkatkan</a:t>
            </a:r>
            <a:r>
              <a:rPr lang="en-US" sz="2400" dirty="0">
                <a:solidFill>
                  <a:srgbClr val="FFFF00"/>
                </a:solidFill>
              </a:rPr>
              <a:t> </a:t>
            </a:r>
            <a:r>
              <a:rPr lang="en-US" sz="2400" dirty="0" err="1">
                <a:solidFill>
                  <a:srgbClr val="FFFF00"/>
                </a:solidFill>
              </a:rPr>
              <a:t>prestasi</a:t>
            </a:r>
            <a:r>
              <a:rPr lang="en-US" sz="2400" dirty="0">
                <a:solidFill>
                  <a:srgbClr val="FFFF00"/>
                </a:solidFill>
              </a:rPr>
              <a:t> </a:t>
            </a:r>
            <a:r>
              <a:rPr lang="en-US" sz="2400" dirty="0" err="1" smtClean="0">
                <a:solidFill>
                  <a:srgbClr val="FFFF00"/>
                </a:solidFill>
              </a:rPr>
              <a:t>mah</a:t>
            </a:r>
            <a:r>
              <a:rPr lang="id-ID" sz="2400" dirty="0" smtClean="0">
                <a:solidFill>
                  <a:srgbClr val="FFFF00"/>
                </a:solidFill>
              </a:rPr>
              <a:t>asiswa</a:t>
            </a:r>
            <a:r>
              <a:rPr lang="en-US" sz="2400" dirty="0" smtClean="0">
                <a:solidFill>
                  <a:srgbClr val="FFFF00"/>
                </a:solidFill>
              </a:rPr>
              <a:t> </a:t>
            </a:r>
            <a:r>
              <a:rPr lang="en-US" sz="2400" dirty="0" err="1">
                <a:solidFill>
                  <a:srgbClr val="FFFF00"/>
                </a:solidFill>
              </a:rPr>
              <a:t>dalam</a:t>
            </a:r>
            <a:r>
              <a:rPr lang="en-US" sz="2400" dirty="0">
                <a:solidFill>
                  <a:srgbClr val="FFFF00"/>
                </a:solidFill>
              </a:rPr>
              <a:t> </a:t>
            </a:r>
            <a:r>
              <a:rPr lang="en-US" sz="2400" dirty="0" err="1">
                <a:solidFill>
                  <a:srgbClr val="FFFF00"/>
                </a:solidFill>
              </a:rPr>
              <a:t>bidang</a:t>
            </a:r>
            <a:r>
              <a:rPr lang="en-US" sz="2400" dirty="0">
                <a:solidFill>
                  <a:srgbClr val="FFFF00"/>
                </a:solidFill>
              </a:rPr>
              <a:t> </a:t>
            </a:r>
            <a:r>
              <a:rPr lang="en-US" sz="2400" dirty="0" err="1">
                <a:solidFill>
                  <a:srgbClr val="FFFF00"/>
                </a:solidFill>
              </a:rPr>
              <a:t>akademik</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smtClean="0">
                <a:solidFill>
                  <a:srgbClr val="FFFF00"/>
                </a:solidFill>
              </a:rPr>
              <a:t>non-</a:t>
            </a:r>
            <a:r>
              <a:rPr lang="en-US" sz="2400" dirty="0" err="1" smtClean="0">
                <a:solidFill>
                  <a:srgbClr val="FFFF00"/>
                </a:solidFill>
              </a:rPr>
              <a:t>akademik</a:t>
            </a:r>
            <a:r>
              <a:rPr lang="en-US" sz="2400" dirty="0" smtClean="0">
                <a:solidFill>
                  <a:srgbClr val="FFFF00"/>
                </a:solidFill>
              </a:rPr>
              <a:t>:</a:t>
            </a:r>
          </a:p>
          <a:p>
            <a:pPr marL="1485900" indent="-393700">
              <a:spcBef>
                <a:spcPts val="600"/>
              </a:spcBef>
              <a:buFont typeface="Arial" panose="020B0604020202020204" pitchFamily="34" charset="0"/>
              <a:buAutoNum type="arabicPeriod"/>
            </a:pPr>
            <a:r>
              <a:rPr lang="en-US" sz="2400" dirty="0" err="1" smtClean="0">
                <a:solidFill>
                  <a:srgbClr val="FFFF00"/>
                </a:solidFill>
              </a:rPr>
              <a:t>bimbingan</a:t>
            </a:r>
            <a:r>
              <a:rPr lang="en-US" sz="2400" dirty="0" smtClean="0">
                <a:solidFill>
                  <a:srgbClr val="FFFF00"/>
                </a:solidFill>
              </a:rPr>
              <a:t> </a:t>
            </a:r>
            <a:r>
              <a:rPr lang="en-US" sz="2400" dirty="0" err="1">
                <a:solidFill>
                  <a:srgbClr val="FFFF00"/>
                </a:solidFill>
              </a:rPr>
              <a:t>peningkatan</a:t>
            </a:r>
            <a:r>
              <a:rPr lang="en-US" sz="2400" dirty="0">
                <a:solidFill>
                  <a:srgbClr val="FFFF00"/>
                </a:solidFill>
              </a:rPr>
              <a:t> </a:t>
            </a:r>
            <a:r>
              <a:rPr lang="en-US" sz="2400" dirty="0" err="1" smtClean="0">
                <a:solidFill>
                  <a:srgbClr val="FFFF00"/>
                </a:solidFill>
              </a:rPr>
              <a:t>prestasi</a:t>
            </a:r>
            <a:r>
              <a:rPr lang="en-US" sz="2400" dirty="0" smtClean="0">
                <a:solidFill>
                  <a:srgbClr val="FFFF00"/>
                </a:solidFill>
              </a:rPr>
              <a:t>,</a:t>
            </a:r>
          </a:p>
          <a:p>
            <a:pPr marL="1485900" indent="-393700">
              <a:spcBef>
                <a:spcPts val="600"/>
              </a:spcBef>
              <a:buFont typeface="Arial" panose="020B0604020202020204" pitchFamily="34" charset="0"/>
              <a:buAutoNum type="arabicPeriod"/>
            </a:pPr>
            <a:r>
              <a:rPr lang="en-US" sz="2400" dirty="0" err="1" smtClean="0">
                <a:solidFill>
                  <a:srgbClr val="FFFF00"/>
                </a:solidFill>
              </a:rPr>
              <a:t>penyediaan</a:t>
            </a:r>
            <a:r>
              <a:rPr lang="en-US" sz="2400" dirty="0" smtClean="0">
                <a:solidFill>
                  <a:srgbClr val="FFFF00"/>
                </a:solidFill>
              </a:rPr>
              <a:t> </a:t>
            </a:r>
            <a:r>
              <a:rPr lang="en-US" sz="2400" dirty="0" err="1" smtClean="0">
                <a:solidFill>
                  <a:srgbClr val="FFFF00"/>
                </a:solidFill>
              </a:rPr>
              <a:t>dana</a:t>
            </a:r>
            <a:r>
              <a:rPr lang="en-US" sz="2400" dirty="0" smtClean="0">
                <a:solidFill>
                  <a:srgbClr val="FFFF00"/>
                </a:solidFill>
              </a:rPr>
              <a:t>,</a:t>
            </a:r>
          </a:p>
          <a:p>
            <a:pPr marL="1485900" indent="-393700">
              <a:spcBef>
                <a:spcPts val="600"/>
              </a:spcBef>
              <a:buFont typeface="Arial" panose="020B0604020202020204" pitchFamily="34" charset="0"/>
              <a:buAutoNum type="arabicPeriod"/>
            </a:pPr>
            <a:r>
              <a:rPr lang="en-US" sz="2400" dirty="0" err="1" smtClean="0">
                <a:solidFill>
                  <a:srgbClr val="FFFF00"/>
                </a:solidFill>
              </a:rPr>
              <a:t>pemberian</a:t>
            </a:r>
            <a:r>
              <a:rPr lang="en-US" sz="2400" dirty="0" smtClean="0">
                <a:solidFill>
                  <a:srgbClr val="FFFF00"/>
                </a:solidFill>
              </a:rPr>
              <a:t> </a:t>
            </a:r>
            <a:r>
              <a:rPr lang="en-US" sz="2400" dirty="0" err="1">
                <a:solidFill>
                  <a:srgbClr val="FFFF00"/>
                </a:solidFill>
              </a:rPr>
              <a:t>kesempatan</a:t>
            </a:r>
            <a:r>
              <a:rPr lang="en-US" sz="2400" dirty="0">
                <a:solidFill>
                  <a:srgbClr val="FFFF00"/>
                </a:solidFill>
              </a:rPr>
              <a:t> </a:t>
            </a:r>
            <a:r>
              <a:rPr lang="en-US" sz="2400" dirty="0" err="1">
                <a:solidFill>
                  <a:srgbClr val="FFFF00"/>
                </a:solidFill>
              </a:rPr>
              <a:t>utk</a:t>
            </a:r>
            <a:r>
              <a:rPr lang="en-US" sz="2400" dirty="0">
                <a:solidFill>
                  <a:srgbClr val="FFFF00"/>
                </a:solidFill>
              </a:rPr>
              <a:t> </a:t>
            </a:r>
            <a:r>
              <a:rPr lang="en-US" sz="2400" dirty="0" err="1" smtClean="0">
                <a:solidFill>
                  <a:srgbClr val="FFFF00"/>
                </a:solidFill>
              </a:rPr>
              <a:t>berpartisipasi</a:t>
            </a:r>
            <a:r>
              <a:rPr lang="en-US" sz="2400" dirty="0" smtClean="0">
                <a:solidFill>
                  <a:srgbClr val="FFFF00"/>
                </a:solidFill>
              </a:rPr>
              <a:t>.</a:t>
            </a:r>
          </a:p>
          <a:p>
            <a:pPr marL="1081088" indent="11113">
              <a:spcBef>
                <a:spcPts val="600"/>
              </a:spcBef>
            </a:pPr>
            <a:r>
              <a:rPr lang="en-US" sz="2400" dirty="0" err="1" smtClean="0">
                <a:solidFill>
                  <a:srgbClr val="FFFF00"/>
                </a:solidFill>
              </a:rPr>
              <a:t>Semua</a:t>
            </a:r>
            <a:r>
              <a:rPr lang="en-US" sz="2400" dirty="0" smtClean="0">
                <a:solidFill>
                  <a:srgbClr val="FFFF00"/>
                </a:solidFill>
              </a:rPr>
              <a:t> </a:t>
            </a:r>
            <a:r>
              <a:rPr lang="en-US" sz="2400" dirty="0" err="1">
                <a:solidFill>
                  <a:srgbClr val="FFFF00"/>
                </a:solidFill>
              </a:rPr>
              <a:t>poin</a:t>
            </a:r>
            <a:r>
              <a:rPr lang="en-US" sz="2400" dirty="0">
                <a:solidFill>
                  <a:srgbClr val="FFFF00"/>
                </a:solidFill>
              </a:rPr>
              <a:t> </a:t>
            </a:r>
            <a:r>
              <a:rPr lang="en-US" sz="2400" dirty="0" err="1">
                <a:solidFill>
                  <a:srgbClr val="FFFF00"/>
                </a:solidFill>
              </a:rPr>
              <a:t>ini</a:t>
            </a:r>
            <a:r>
              <a:rPr lang="en-US" sz="2400" dirty="0">
                <a:solidFill>
                  <a:srgbClr val="FFFF00"/>
                </a:solidFill>
              </a:rPr>
              <a:t> </a:t>
            </a:r>
            <a:r>
              <a:rPr lang="en-US" sz="2400" dirty="0" err="1">
                <a:solidFill>
                  <a:srgbClr val="FFFF00"/>
                </a:solidFill>
              </a:rPr>
              <a:t>dilakukan</a:t>
            </a:r>
            <a:r>
              <a:rPr lang="en-US" sz="2400" dirty="0">
                <a:solidFill>
                  <a:srgbClr val="FFFF00"/>
                </a:solidFill>
              </a:rPr>
              <a:t> </a:t>
            </a:r>
            <a:r>
              <a:rPr lang="en-US" sz="2400" dirty="0" err="1">
                <a:solidFill>
                  <a:srgbClr val="FFFF00"/>
                </a:solidFill>
              </a:rPr>
              <a:t>secara</a:t>
            </a:r>
            <a:r>
              <a:rPr lang="en-US" sz="2400" dirty="0">
                <a:solidFill>
                  <a:srgbClr val="FFFF00"/>
                </a:solidFill>
              </a:rPr>
              <a:t> </a:t>
            </a:r>
            <a:r>
              <a:rPr lang="en-US" sz="2400" dirty="0" err="1" smtClean="0">
                <a:solidFill>
                  <a:srgbClr val="FFFF00"/>
                </a:solidFill>
              </a:rPr>
              <a:t>terprogram</a:t>
            </a:r>
            <a:r>
              <a:rPr lang="id-ID" sz="2400" dirty="0" smtClean="0">
                <a:solidFill>
                  <a:srgbClr val="FFFF00"/>
                </a:solidFill>
              </a:rPr>
              <a:t>, misalnya terkait dengan </a:t>
            </a:r>
            <a:r>
              <a:rPr lang="id-ID" sz="2400" b="1" dirty="0" smtClean="0">
                <a:solidFill>
                  <a:srgbClr val="FF0000"/>
                </a:solidFill>
              </a:rPr>
              <a:t>Program Kreativitas Mahasiswa</a:t>
            </a:r>
          </a:p>
          <a:p>
            <a:pPr indent="1092200"/>
            <a:endParaRPr lang="id-ID" sz="2400" dirty="0" smtClean="0">
              <a:solidFill>
                <a:srgbClr val="FF0000"/>
              </a:solidFill>
            </a:endParaRPr>
          </a:p>
          <a:p>
            <a:pPr indent="1092200"/>
            <a:endParaRPr lang="en-US" sz="2400" dirty="0">
              <a:solidFill>
                <a:srgbClr val="FF0000"/>
              </a:solidFill>
            </a:endParaRPr>
          </a:p>
        </p:txBody>
      </p:sp>
      <p:sp>
        <p:nvSpPr>
          <p:cNvPr id="5" name="Slide Number Placeholder 4"/>
          <p:cNvSpPr>
            <a:spLocks noGrp="1"/>
          </p:cNvSpPr>
          <p:nvPr>
            <p:ph type="sldNum" sz="quarter" idx="12"/>
          </p:nvPr>
        </p:nvSpPr>
        <p:spPr/>
        <p:txBody>
          <a:bodyPr/>
          <a:lstStyle/>
          <a:p>
            <a:fld id="{F173A9D0-1A36-4B24-B117-D76BD841B7CF}"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Date Placeholder 6"/>
          <p:cNvSpPr>
            <a:spLocks noGrp="1"/>
          </p:cNvSpPr>
          <p:nvPr>
            <p:ph type="dt" sz="half" idx="10"/>
          </p:nvPr>
        </p:nvSpPr>
        <p:spPr/>
        <p:txBody>
          <a:bodyPr/>
          <a:lstStyle/>
          <a:p>
            <a:fld id="{2AA310E4-4CF9-402E-8881-9E4AAF8F125F}" type="datetime1">
              <a:rPr lang="id-ID" smtClean="0"/>
              <a:pPr/>
              <a:t>12/01/2017</a:t>
            </a:fld>
            <a:endParaRPr lang="en-US"/>
          </a:p>
        </p:txBody>
      </p:sp>
    </p:spTree>
    <p:extLst>
      <p:ext uri="{BB962C8B-B14F-4D97-AF65-F5344CB8AC3E}">
        <p14:creationId xmlns="" xmlns:p14="http://schemas.microsoft.com/office/powerpoint/2010/main" val="20996616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268000195"/>
              </p:ext>
            </p:extLst>
          </p:nvPr>
        </p:nvGraphicFramePr>
        <p:xfrm>
          <a:off x="563421" y="1906156"/>
          <a:ext cx="10642599" cy="3497115"/>
        </p:xfrm>
        <a:graphic>
          <a:graphicData uri="http://schemas.openxmlformats.org/drawingml/2006/table">
            <a:tbl>
              <a:tblPr>
                <a:tableStyleId>{5C22544A-7EE6-4342-B048-85BDC9FD1C3A}</a:tableStyleId>
              </a:tblPr>
              <a:tblGrid>
                <a:gridCol w="1200803"/>
                <a:gridCol w="1030124"/>
                <a:gridCol w="1030124"/>
                <a:gridCol w="1030124"/>
                <a:gridCol w="1030124"/>
                <a:gridCol w="1030124"/>
                <a:gridCol w="1030124"/>
                <a:gridCol w="1030124"/>
                <a:gridCol w="2230928"/>
              </a:tblGrid>
              <a:tr h="346561">
                <a:tc rowSpan="2">
                  <a:txBody>
                    <a:bodyPr/>
                    <a:lstStyle/>
                    <a:p>
                      <a:pPr marL="0" marR="0" algn="ctr">
                        <a:spcBef>
                          <a:spcPts val="0"/>
                        </a:spcBef>
                        <a:spcAft>
                          <a:spcPts val="0"/>
                        </a:spcAft>
                      </a:pPr>
                      <a:r>
                        <a:rPr lang="en-US" sz="1800" b="1" dirty="0" err="1">
                          <a:effectLst/>
                        </a:rPr>
                        <a:t>Tahun</a:t>
                      </a:r>
                      <a:r>
                        <a:rPr lang="en-US" sz="1800" b="1" dirty="0">
                          <a:effectLst/>
                        </a:rPr>
                        <a:t> </a:t>
                      </a:r>
                      <a:r>
                        <a:rPr lang="en-US" sz="1800" b="1" dirty="0" err="1">
                          <a:effectLst/>
                        </a:rPr>
                        <a:t>Masuk</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7">
                  <a:txBody>
                    <a:bodyPr/>
                    <a:lstStyle/>
                    <a:p>
                      <a:pPr marL="0" marR="0" algn="ctr">
                        <a:spcBef>
                          <a:spcPts val="0"/>
                        </a:spcBef>
                        <a:spcAft>
                          <a:spcPts val="0"/>
                        </a:spcAft>
                      </a:pPr>
                      <a:r>
                        <a:rPr lang="fi-FI" sz="1800" b="1">
                          <a:effectLst/>
                        </a:rPr>
                        <a:t>Jumlah Mahasiswa per Angkatan pada Tahun*</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fi-FI" sz="1800" b="1">
                          <a:effectLst/>
                        </a:rPr>
                        <a:t>Jumlah Lulusan s.d. TS</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46561">
                <a:tc vMerge="1">
                  <a:txBody>
                    <a:bodyPr/>
                    <a:lstStyle/>
                    <a:p>
                      <a:endParaRPr lang="en-US"/>
                    </a:p>
                  </a:txBody>
                  <a:tcPr/>
                </a:tc>
                <a:tc>
                  <a:txBody>
                    <a:bodyPr/>
                    <a:lstStyle/>
                    <a:p>
                      <a:pPr marL="0" marR="0" algn="ctr">
                        <a:spcBef>
                          <a:spcPts val="0"/>
                        </a:spcBef>
                        <a:spcAft>
                          <a:spcPts val="0"/>
                        </a:spcAft>
                      </a:pPr>
                      <a:r>
                        <a:rPr lang="en-US" sz="1800" b="1">
                          <a:effectLst/>
                        </a:rPr>
                        <a:t>TS-6</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TS-5</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346561">
                <a:tc>
                  <a:txBody>
                    <a:bodyPr/>
                    <a:lstStyle/>
                    <a:p>
                      <a:pPr marL="0" marR="0" algn="ctr">
                        <a:spcBef>
                          <a:spcPts val="0"/>
                        </a:spcBef>
                        <a:spcAft>
                          <a:spcPts val="0"/>
                        </a:spcAft>
                      </a:pPr>
                      <a:r>
                        <a:rPr lang="en-US" sz="1800" b="1">
                          <a:effectLst/>
                        </a:rPr>
                        <a:t>(1)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2</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3</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4</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5</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6</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7</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8</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rPr>
                        <a:t>(</a:t>
                      </a:r>
                      <a:r>
                        <a:rPr lang="id-ID" sz="1800" b="1">
                          <a:effectLst/>
                        </a:rPr>
                        <a:t>9</a:t>
                      </a:r>
                      <a:r>
                        <a:rPr lang="en-US"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TS-6</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solidFill>
                            <a:srgbClr val="FF0000"/>
                          </a:solidFill>
                          <a:effectLst/>
                        </a:rPr>
                        <a:t>(a</a:t>
                      </a:r>
                      <a:r>
                        <a:rPr lang="id-ID" sz="1800" b="1" dirty="0">
                          <a:solidFill>
                            <a:srgbClr val="FF0000"/>
                          </a:solidFill>
                          <a:effectLst/>
                        </a:rPr>
                        <a:t>1</a:t>
                      </a:r>
                      <a:r>
                        <a:rPr lang="en-US" sz="1800" b="1" dirty="0">
                          <a:solidFill>
                            <a:srgbClr val="FF0000"/>
                          </a:solidFill>
                          <a:effectLst/>
                        </a:rPr>
                        <a:t>)=</a:t>
                      </a:r>
                      <a:endParaRPr lang="en-US" sz="18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solidFill>
                            <a:srgbClr val="FF0000"/>
                          </a:solidFill>
                          <a:effectLst/>
                        </a:rPr>
                        <a:t>(b</a:t>
                      </a:r>
                      <a:r>
                        <a:rPr lang="id-ID" sz="1800" b="1" dirty="0">
                          <a:solidFill>
                            <a:srgbClr val="FF0000"/>
                          </a:solidFill>
                          <a:effectLst/>
                        </a:rPr>
                        <a:t>1</a:t>
                      </a:r>
                      <a:r>
                        <a:rPr lang="en-US" sz="1800" b="1" dirty="0">
                          <a:solidFill>
                            <a:srgbClr val="FF0000"/>
                          </a:solidFill>
                          <a:effectLst/>
                        </a:rPr>
                        <a:t>)=</a:t>
                      </a:r>
                      <a:endParaRPr lang="en-US" sz="18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solidFill>
                            <a:srgbClr val="FF0000"/>
                          </a:solidFill>
                          <a:effectLst/>
                        </a:rPr>
                        <a:t>(c</a:t>
                      </a:r>
                      <a:r>
                        <a:rPr lang="id-ID" sz="1800" b="1" dirty="0">
                          <a:solidFill>
                            <a:srgbClr val="FF0000"/>
                          </a:solidFill>
                          <a:effectLst/>
                        </a:rPr>
                        <a:t>1</a:t>
                      </a:r>
                      <a:r>
                        <a:rPr lang="en-US" sz="1800" b="1" dirty="0">
                          <a:solidFill>
                            <a:srgbClr val="FF0000"/>
                          </a:solidFill>
                          <a:effectLst/>
                        </a:rPr>
                        <a:t>)=</a:t>
                      </a:r>
                      <a:endParaRPr lang="en-US" sz="18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TS-5</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solidFill>
                            <a:srgbClr val="3333FF"/>
                          </a:solidFill>
                          <a:effectLst/>
                        </a:rPr>
                        <a:t>(d</a:t>
                      </a:r>
                      <a:r>
                        <a:rPr lang="id-ID" sz="1800" b="1" dirty="0">
                          <a:solidFill>
                            <a:srgbClr val="3333FF"/>
                          </a:solidFill>
                          <a:effectLst/>
                        </a:rPr>
                        <a:t>1</a:t>
                      </a:r>
                      <a:r>
                        <a:rPr lang="en-US" sz="1800" b="1" dirty="0">
                          <a:solidFill>
                            <a:srgbClr val="3333FF"/>
                          </a:solidFill>
                          <a:effectLst/>
                        </a:rPr>
                        <a:t>) =</a:t>
                      </a:r>
                      <a:endParaRPr lang="en-US" sz="18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solidFill>
                            <a:srgbClr val="3333FF"/>
                          </a:solidFill>
                          <a:effectLst/>
                        </a:rPr>
                        <a:t>(e</a:t>
                      </a:r>
                      <a:r>
                        <a:rPr lang="id-ID" sz="1800" b="1" dirty="0">
                          <a:solidFill>
                            <a:srgbClr val="3333FF"/>
                          </a:solidFill>
                          <a:effectLst/>
                        </a:rPr>
                        <a:t>1</a:t>
                      </a:r>
                      <a:r>
                        <a:rPr lang="en-US" sz="1800" b="1" dirty="0">
                          <a:solidFill>
                            <a:srgbClr val="3333FF"/>
                          </a:solidFill>
                          <a:effectLst/>
                        </a:rPr>
                        <a:t>) =</a:t>
                      </a:r>
                      <a:endParaRPr lang="en-US" sz="18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solidFill>
                            <a:srgbClr val="3333FF"/>
                          </a:solidFill>
                          <a:effectLst/>
                        </a:rPr>
                        <a:t>(f</a:t>
                      </a:r>
                      <a:r>
                        <a:rPr lang="id-ID" sz="1800" b="1" dirty="0">
                          <a:solidFill>
                            <a:srgbClr val="3333FF"/>
                          </a:solidFill>
                          <a:effectLst/>
                        </a:rPr>
                        <a:t>1</a:t>
                      </a:r>
                      <a:r>
                        <a:rPr lang="en-US" sz="1800" b="1" dirty="0">
                          <a:solidFill>
                            <a:srgbClr val="3333FF"/>
                          </a:solidFill>
                          <a:effectLst/>
                        </a:rPr>
                        <a:t>) =</a:t>
                      </a:r>
                      <a:endParaRPr lang="en-US" sz="18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6561">
                <a:tc>
                  <a:txBody>
                    <a:bodyPr/>
                    <a:lstStyle/>
                    <a:p>
                      <a:pPr marL="0" marR="0" algn="ctr">
                        <a:spcBef>
                          <a:spcPts val="0"/>
                        </a:spcBef>
                        <a:spcAft>
                          <a:spcPts val="0"/>
                        </a:spcAft>
                      </a:pPr>
                      <a:r>
                        <a:rPr lang="en-US" sz="1800" b="1">
                          <a:effectLst/>
                        </a:rPr>
                        <a:t>TS-1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78066">
                <a:tc>
                  <a:txBody>
                    <a:bodyPr/>
                    <a:lstStyle/>
                    <a:p>
                      <a:pPr marL="0" marR="0" algn="ctr">
                        <a:spcBef>
                          <a:spcPts val="0"/>
                        </a:spcBef>
                        <a:spcAft>
                          <a:spcPts val="0"/>
                        </a:spcAft>
                      </a:pPr>
                      <a:r>
                        <a:rPr lang="en-US" sz="1800" b="1">
                          <a:effectLst/>
                        </a:rPr>
                        <a:t>TS</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4" name="Title 1"/>
          <p:cNvSpPr txBox="1">
            <a:spLocks/>
          </p:cNvSpPr>
          <p:nvPr/>
        </p:nvSpPr>
        <p:spPr>
          <a:xfrm>
            <a:off x="228600" y="3397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3.</a:t>
            </a:r>
            <a:endParaRPr lang="en-US" dirty="0"/>
          </a:p>
        </p:txBody>
      </p:sp>
      <p:sp>
        <p:nvSpPr>
          <p:cNvPr id="8" name="Rectangle 7"/>
          <p:cNvSpPr/>
          <p:nvPr/>
        </p:nvSpPr>
        <p:spPr>
          <a:xfrm>
            <a:off x="228600" y="922635"/>
            <a:ext cx="10871200" cy="5416868"/>
          </a:xfrm>
          <a:prstGeom prst="rect">
            <a:avLst/>
          </a:prstGeom>
        </p:spPr>
        <p:txBody>
          <a:bodyPr wrap="square">
            <a:spAutoFit/>
          </a:bodyPr>
          <a:lstStyle/>
          <a:p>
            <a:pPr marL="977900" indent="-977900"/>
            <a:r>
              <a:rPr lang="id-ID" sz="2400" dirty="0">
                <a:latin typeface="Arial" panose="020B0604020202020204" pitchFamily="34" charset="0"/>
                <a:ea typeface="Times New Roman" panose="02020603050405020304" pitchFamily="18" charset="0"/>
              </a:rPr>
              <a:t>3.2.1a Tuliskan jumlah mahasiswa dan lulusan program pendidikan sarjana (S-1) </a:t>
            </a:r>
            <a:r>
              <a:rPr lang="id-ID" sz="2400" dirty="0" smtClean="0">
                <a:latin typeface="Arial" panose="020B0604020202020204" pitchFamily="34" charset="0"/>
                <a:ea typeface="Times New Roman" panose="02020603050405020304" pitchFamily="18" charset="0"/>
              </a:rPr>
              <a:t>tujuh </a:t>
            </a:r>
            <a:r>
              <a:rPr lang="id-ID" sz="2400" dirty="0">
                <a:latin typeface="Arial" panose="020B0604020202020204" pitchFamily="34" charset="0"/>
                <a:ea typeface="Times New Roman" panose="02020603050405020304" pitchFamily="18" charset="0"/>
              </a:rPr>
              <a:t>tahun terakhir dengan mengikuti format tabel </a:t>
            </a:r>
            <a:r>
              <a:rPr lang="id-ID" sz="2400" dirty="0" smtClean="0">
                <a:latin typeface="Arial" panose="020B0604020202020204" pitchFamily="34" charset="0"/>
                <a:ea typeface="Times New Roman" panose="02020603050405020304" pitchFamily="18" charset="0"/>
              </a:rPr>
              <a:t>berikut</a:t>
            </a: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marL="977900" indent="-977900"/>
            <a:endParaRPr lang="id-ID" sz="2400" dirty="0" smtClean="0">
              <a:latin typeface="Arial" panose="020B0604020202020204" pitchFamily="34" charset="0"/>
            </a:endParaRPr>
          </a:p>
          <a:p>
            <a:pPr>
              <a:spcBef>
                <a:spcPts val="1200"/>
              </a:spcBef>
            </a:pPr>
            <a:r>
              <a:rPr lang="pt-BR" sz="1600" dirty="0" smtClean="0"/>
              <a:t>Catatan : </a:t>
            </a:r>
            <a:r>
              <a:rPr lang="en-US" sz="1600" dirty="0" smtClean="0"/>
              <a:t>* </a:t>
            </a:r>
            <a:r>
              <a:rPr lang="en-US" sz="1600" dirty="0" err="1" smtClean="0"/>
              <a:t>Tidak</a:t>
            </a:r>
            <a:r>
              <a:rPr lang="id-ID" sz="1600" dirty="0" smtClean="0"/>
              <a:t> termasuk </a:t>
            </a:r>
            <a:r>
              <a:rPr lang="en-US" sz="1600" dirty="0" err="1" smtClean="0"/>
              <a:t>mahasiswa</a:t>
            </a:r>
            <a:r>
              <a:rPr lang="en-US" sz="1600" dirty="0" smtClean="0"/>
              <a:t> transfer.</a:t>
            </a:r>
            <a:endParaRPr lang="id-ID" sz="1600" dirty="0" smtClean="0"/>
          </a:p>
          <a:p>
            <a:r>
              <a:rPr lang="id-ID" sz="1600" dirty="0" smtClean="0"/>
              <a:t>     	  H</a:t>
            </a:r>
            <a:r>
              <a:rPr lang="pt-BR" sz="1600" dirty="0" smtClean="0"/>
              <a:t>uruf-huruf </a:t>
            </a:r>
            <a:r>
              <a:rPr lang="pt-BR" sz="1600" i="1" dirty="0" smtClean="0"/>
              <a:t>a</a:t>
            </a:r>
            <a:r>
              <a:rPr lang="id-ID" sz="1600" i="1" dirty="0" smtClean="0"/>
              <a:t>1</a:t>
            </a:r>
            <a:r>
              <a:rPr lang="pt-BR" sz="1600" i="1" dirty="0" smtClean="0"/>
              <a:t>, b</a:t>
            </a:r>
            <a:r>
              <a:rPr lang="id-ID" sz="1600" i="1" dirty="0" smtClean="0"/>
              <a:t>1</a:t>
            </a:r>
            <a:r>
              <a:rPr lang="pt-BR" sz="1600" i="1" dirty="0" smtClean="0"/>
              <a:t>, c</a:t>
            </a:r>
            <a:r>
              <a:rPr lang="id-ID" sz="1600" i="1" dirty="0" smtClean="0"/>
              <a:t>1</a:t>
            </a:r>
            <a:r>
              <a:rPr lang="pt-BR" sz="1600" i="1" dirty="0" smtClean="0"/>
              <a:t>, d</a:t>
            </a:r>
            <a:r>
              <a:rPr lang="id-ID" sz="1600" i="1" dirty="0" smtClean="0"/>
              <a:t>1</a:t>
            </a:r>
            <a:r>
              <a:rPr lang="pt-BR" sz="1600" i="1" dirty="0" smtClean="0"/>
              <a:t>, e</a:t>
            </a:r>
            <a:r>
              <a:rPr lang="id-ID" sz="1600" i="1" dirty="0" smtClean="0"/>
              <a:t>1</a:t>
            </a:r>
            <a:r>
              <a:rPr lang="pt-BR" sz="1600" dirty="0" smtClean="0"/>
              <a:t> dan </a:t>
            </a:r>
            <a:r>
              <a:rPr lang="pt-BR" sz="1600" i="1" dirty="0" smtClean="0"/>
              <a:t>f</a:t>
            </a:r>
            <a:r>
              <a:rPr lang="id-ID" sz="1600" i="1" dirty="0" smtClean="0"/>
              <a:t>1</a:t>
            </a:r>
            <a:r>
              <a:rPr lang="pt-BR" sz="1600" dirty="0" smtClean="0"/>
              <a:t> harus tetap tercantum pada tabel di atas.</a:t>
            </a:r>
            <a:endParaRPr lang="id-ID" sz="1600" dirty="0" smtClean="0"/>
          </a:p>
          <a:p>
            <a:r>
              <a:rPr lang="id-ID" sz="1600" dirty="0" smtClean="0"/>
              <a:t>                	  TS = Tahun akademik penuh yang terakhir.  TS-1 = Satu tahun sebelum TS.</a:t>
            </a:r>
            <a:endParaRPr lang="en-US" sz="1600" dirty="0"/>
          </a:p>
        </p:txBody>
      </p:sp>
      <p:sp>
        <p:nvSpPr>
          <p:cNvPr id="9" name="Slide Number Placeholder 8"/>
          <p:cNvSpPr>
            <a:spLocks noGrp="1"/>
          </p:cNvSpPr>
          <p:nvPr>
            <p:ph type="sldNum" sz="quarter" idx="12"/>
          </p:nvPr>
        </p:nvSpPr>
        <p:spPr/>
        <p:txBody>
          <a:bodyPr/>
          <a:lstStyle/>
          <a:p>
            <a:fld id="{F173A9D0-1A36-4B24-B117-D76BD841B7CF}" type="slidenum">
              <a:rPr lang="en-US" smtClean="0"/>
              <a:pPr/>
              <a:t>33</a:t>
            </a:fld>
            <a:endParaRPr lang="en-US"/>
          </a:p>
        </p:txBody>
      </p:sp>
      <p:sp>
        <p:nvSpPr>
          <p:cNvPr id="10" name="Footer Placeholder 9"/>
          <p:cNvSpPr>
            <a:spLocks noGrp="1"/>
          </p:cNvSpPr>
          <p:nvPr>
            <p:ph type="ftr" sz="quarter" idx="11"/>
          </p:nvPr>
        </p:nvSpPr>
        <p:spPr/>
        <p:txBody>
          <a:bodyPr/>
          <a:lstStyle/>
          <a:p>
            <a:r>
              <a:rPr lang="en-US" smtClean="0"/>
              <a:t>Pendampingan Pengisian Borang AIPT KEMENKES 2016</a:t>
            </a:r>
            <a:endParaRPr lang="en-US"/>
          </a:p>
        </p:txBody>
      </p:sp>
      <p:sp>
        <p:nvSpPr>
          <p:cNvPr id="11" name="Date Placeholder 10"/>
          <p:cNvSpPr>
            <a:spLocks noGrp="1"/>
          </p:cNvSpPr>
          <p:nvPr>
            <p:ph type="dt" sz="half" idx="10"/>
          </p:nvPr>
        </p:nvSpPr>
        <p:spPr/>
        <p:txBody>
          <a:bodyPr/>
          <a:lstStyle/>
          <a:p>
            <a:fld id="{F0F91527-3C96-499A-B3B9-19D33573E048}" type="datetime1">
              <a:rPr lang="id-ID" smtClean="0"/>
              <a:pPr/>
              <a:t>12/01/2017</a:t>
            </a:fld>
            <a:endParaRPr lang="en-US"/>
          </a:p>
        </p:txBody>
      </p:sp>
    </p:spTree>
    <p:extLst>
      <p:ext uri="{BB962C8B-B14F-4D97-AF65-F5344CB8AC3E}">
        <p14:creationId xmlns="" xmlns:p14="http://schemas.microsoft.com/office/powerpoint/2010/main" val="11721761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028700" indent="-1028700"/>
            <a:r>
              <a:rPr lang="id-ID" sz="2400" dirty="0"/>
              <a:t>3.2.1b Tuliskan data jumlah mahasiswa dan lulusan program pendidikan magister (S-2)  lima tahun terakhir dengan mengikuti format tabel berikut.</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138110636"/>
              </p:ext>
            </p:extLst>
          </p:nvPr>
        </p:nvGraphicFramePr>
        <p:xfrm>
          <a:off x="562983" y="1813789"/>
          <a:ext cx="10656889" cy="4368800"/>
        </p:xfrm>
        <a:graphic>
          <a:graphicData uri="http://schemas.openxmlformats.org/drawingml/2006/table">
            <a:tbl>
              <a:tblPr>
                <a:tableStyleId>{5C22544A-7EE6-4342-B048-85BDC9FD1C3A}</a:tableStyleId>
              </a:tblPr>
              <a:tblGrid>
                <a:gridCol w="1377256"/>
                <a:gridCol w="1377256"/>
                <a:gridCol w="1316869"/>
                <a:gridCol w="1153132"/>
                <a:gridCol w="1316869"/>
                <a:gridCol w="1316869"/>
                <a:gridCol w="2798638"/>
              </a:tblGrid>
              <a:tr h="546100">
                <a:tc rowSpan="2">
                  <a:txBody>
                    <a:bodyPr/>
                    <a:lstStyle/>
                    <a:p>
                      <a:pPr marL="0" marR="0" algn="ctr">
                        <a:spcBef>
                          <a:spcPts val="0"/>
                        </a:spcBef>
                        <a:spcAft>
                          <a:spcPts val="0"/>
                        </a:spcAft>
                      </a:pPr>
                      <a:r>
                        <a:rPr lang="en-US" sz="1600" b="1" dirty="0" err="1">
                          <a:effectLst/>
                        </a:rPr>
                        <a:t>Tahun</a:t>
                      </a:r>
                      <a:r>
                        <a:rPr lang="en-US" sz="1600" b="1" dirty="0">
                          <a:effectLst/>
                        </a:rPr>
                        <a:t> </a:t>
                      </a:r>
                      <a:r>
                        <a:rPr lang="en-US" sz="1600" b="1" dirty="0" err="1">
                          <a:effectLst/>
                        </a:rPr>
                        <a:t>Masuk</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5">
                  <a:txBody>
                    <a:bodyPr/>
                    <a:lstStyle/>
                    <a:p>
                      <a:pPr marL="0" marR="0" algn="ctr">
                        <a:spcBef>
                          <a:spcPts val="0"/>
                        </a:spcBef>
                        <a:spcAft>
                          <a:spcPts val="0"/>
                        </a:spcAft>
                      </a:pPr>
                      <a:r>
                        <a:rPr lang="fi-FI" sz="1600" b="1">
                          <a:effectLst/>
                        </a:rPr>
                        <a:t>Jumlah Mahasiswa per Angkatan pada Tahun*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fi-FI" sz="1600" b="1">
                          <a:effectLst/>
                        </a:rPr>
                        <a:t>Jumlah Lulusan </a:t>
                      </a:r>
                      <a:endParaRPr lang="en-US" sz="1600" b="1">
                        <a:effectLst/>
                      </a:endParaRPr>
                    </a:p>
                    <a:p>
                      <a:pPr marL="0" marR="0" algn="ctr">
                        <a:spcBef>
                          <a:spcPts val="0"/>
                        </a:spcBef>
                        <a:spcAft>
                          <a:spcPts val="0"/>
                        </a:spcAft>
                      </a:pPr>
                      <a:r>
                        <a:rPr lang="fi-FI" sz="1600" b="1">
                          <a:effectLst/>
                        </a:rPr>
                        <a:t>s.d. 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46100">
                <a:tc vMerge="1">
                  <a:txBody>
                    <a:bodyPr/>
                    <a:lstStyle/>
                    <a:p>
                      <a:endParaRPr lang="en-US"/>
                    </a:p>
                  </a:txBody>
                  <a:tcPr/>
                </a:tc>
                <a:tc>
                  <a:txBody>
                    <a:bodyPr/>
                    <a:lstStyle/>
                    <a:p>
                      <a:pPr marL="0" marR="0" algn="ctr">
                        <a:spcBef>
                          <a:spcPts val="0"/>
                        </a:spcBef>
                        <a:spcAft>
                          <a:spcPts val="0"/>
                        </a:spcAft>
                      </a:pPr>
                      <a:r>
                        <a:rPr lang="en-US" sz="1600" b="1">
                          <a:effectLst/>
                        </a:rPr>
                        <a:t>TS-</a:t>
                      </a: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546100">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2</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3</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4</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5</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6</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9</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6100">
                <a:tc>
                  <a:txBody>
                    <a:bodyPr/>
                    <a:lstStyle/>
                    <a:p>
                      <a:pPr marL="0" marR="0" algn="ctr">
                        <a:spcBef>
                          <a:spcPts val="0"/>
                        </a:spcBef>
                        <a:spcAft>
                          <a:spcPts val="0"/>
                        </a:spcAft>
                      </a:pPr>
                      <a:r>
                        <a:rPr lang="en-US" sz="1600" b="1">
                          <a:effectLst/>
                        </a:rPr>
                        <a:t>TS-</a:t>
                      </a: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(a</a:t>
                      </a:r>
                      <a:r>
                        <a:rPr lang="id-ID" sz="1600" b="1" dirty="0">
                          <a:solidFill>
                            <a:srgbClr val="FF0000"/>
                          </a:solidFill>
                          <a:effectLst/>
                        </a:rPr>
                        <a:t>2</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solidFill>
                            <a:srgbClr val="FF0000"/>
                          </a:solidFill>
                          <a:effectLst/>
                        </a:rPr>
                        <a:t> </a:t>
                      </a:r>
                      <a:endParaRPr lang="en-US" sz="1600" b="1">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(b</a:t>
                      </a:r>
                      <a:r>
                        <a:rPr lang="id-ID" sz="1600" b="1" dirty="0">
                          <a:solidFill>
                            <a:srgbClr val="FF0000"/>
                          </a:solidFill>
                          <a:effectLst/>
                        </a:rPr>
                        <a:t>2</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(c</a:t>
                      </a:r>
                      <a:r>
                        <a:rPr lang="id-ID" sz="1600" b="1" dirty="0">
                          <a:solidFill>
                            <a:srgbClr val="FF0000"/>
                          </a:solidFill>
                          <a:effectLst/>
                        </a:rPr>
                        <a:t>2</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6100">
                <a:tc>
                  <a:txBody>
                    <a:bodyPr/>
                    <a:lstStyle/>
                    <a:p>
                      <a:pPr marL="0" marR="0" algn="ctr">
                        <a:spcBef>
                          <a:spcPts val="0"/>
                        </a:spcBef>
                        <a:spcAft>
                          <a:spcPts val="0"/>
                        </a:spcAft>
                      </a:pPr>
                      <a:r>
                        <a:rPr lang="en-US" sz="1600" b="1">
                          <a:effectLst/>
                        </a:rPr>
                        <a:t>TS-</a:t>
                      </a: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6100">
                <a:tc>
                  <a:txBody>
                    <a:bodyPr/>
                    <a:lstStyle/>
                    <a:p>
                      <a:pPr marL="0" marR="0" algn="ctr">
                        <a:spcBef>
                          <a:spcPts val="0"/>
                        </a:spcBef>
                        <a:spcAft>
                          <a:spcPts val="0"/>
                        </a:spcAft>
                      </a:pPr>
                      <a:r>
                        <a:rPr lang="en-US" sz="1600" b="1">
                          <a:effectLst/>
                        </a:rPr>
                        <a:t>TS-</a:t>
                      </a: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6100">
                <a:tc>
                  <a:txBody>
                    <a:bodyPr/>
                    <a:lstStyle/>
                    <a:p>
                      <a:pPr marL="0" marR="0" algn="ctr">
                        <a:spcBef>
                          <a:spcPts val="0"/>
                        </a:spcBef>
                        <a:spcAft>
                          <a:spcPts val="0"/>
                        </a:spcAft>
                      </a:pPr>
                      <a:r>
                        <a:rPr lang="en-US" sz="1600" b="1">
                          <a:effectLst/>
                        </a:rPr>
                        <a:t>TS-</a:t>
                      </a: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solidFill>
                            <a:srgbClr val="3333FF"/>
                          </a:solidFill>
                          <a:effectLst/>
                        </a:rPr>
                        <a:t>(d</a:t>
                      </a:r>
                      <a:r>
                        <a:rPr lang="id-ID" sz="1600" b="1" dirty="0">
                          <a:solidFill>
                            <a:srgbClr val="3333FF"/>
                          </a:solidFill>
                          <a:effectLst/>
                        </a:rPr>
                        <a:t>2</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3333FF"/>
                          </a:solidFill>
                          <a:effectLst/>
                        </a:rPr>
                        <a:t>(e</a:t>
                      </a:r>
                      <a:r>
                        <a:rPr lang="id-ID" sz="1600" b="1" dirty="0">
                          <a:solidFill>
                            <a:srgbClr val="3333FF"/>
                          </a:solidFill>
                          <a:effectLst/>
                        </a:rPr>
                        <a:t>2</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3333FF"/>
                          </a:solidFill>
                          <a:effectLst/>
                        </a:rPr>
                        <a:t>(f</a:t>
                      </a:r>
                      <a:r>
                        <a:rPr lang="id-ID" sz="1600" b="1" dirty="0">
                          <a:solidFill>
                            <a:srgbClr val="3333FF"/>
                          </a:solidFill>
                          <a:effectLst/>
                        </a:rPr>
                        <a:t>2</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6100">
                <a:tc>
                  <a:txBody>
                    <a:bodyPr/>
                    <a:lstStyle/>
                    <a:p>
                      <a:pPr marL="0" marR="0" algn="ctr">
                        <a:spcBef>
                          <a:spcPts val="0"/>
                        </a:spcBef>
                        <a:spcAft>
                          <a:spcPts val="0"/>
                        </a:spcAft>
                      </a:pPr>
                      <a:r>
                        <a:rPr lang="en-US"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34</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4EF505AC-9345-41C5-8601-9D21C05F910D}" type="datetime1">
              <a:rPr lang="id-ID" smtClean="0"/>
              <a:pPr/>
              <a:t>12/01/2017</a:t>
            </a:fld>
            <a:endParaRPr lang="en-US"/>
          </a:p>
        </p:txBody>
      </p:sp>
    </p:spTree>
    <p:extLst>
      <p:ext uri="{BB962C8B-B14F-4D97-AF65-F5344CB8AC3E}">
        <p14:creationId xmlns="" xmlns:p14="http://schemas.microsoft.com/office/powerpoint/2010/main" val="38529675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1" y="241300"/>
            <a:ext cx="10909300" cy="1611948"/>
          </a:xfrm>
        </p:spPr>
        <p:txBody>
          <a:bodyPr/>
          <a:lstStyle/>
          <a:p>
            <a:r>
              <a:rPr lang="id-ID" sz="2400" dirty="0">
                <a:solidFill>
                  <a:schemeClr val="tx1"/>
                </a:solidFill>
                <a:latin typeface="Arial" panose="020B0604020202020204" pitchFamily="34" charset="0"/>
                <a:ea typeface="Times New Roman" panose="02020603050405020304" pitchFamily="18" charset="0"/>
                <a:cs typeface="Arial" panose="020B0604020202020204" pitchFamily="34" charset="0"/>
              </a:rPr>
              <a:t>3.2.1c Tuliskan data jumlah mahasiswa dan lulusan program pendidikan doktor (S-3) enam  tahun terakhir dengan mengikuti format tabel berikut</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348431120"/>
              </p:ext>
            </p:extLst>
          </p:nvPr>
        </p:nvGraphicFramePr>
        <p:xfrm>
          <a:off x="254003" y="1270003"/>
          <a:ext cx="11226795" cy="4936833"/>
        </p:xfrm>
        <a:graphic>
          <a:graphicData uri="http://schemas.openxmlformats.org/drawingml/2006/table">
            <a:tbl>
              <a:tblPr>
                <a:tableStyleId>{5C22544A-7EE6-4342-B048-85BDC9FD1C3A}</a:tableStyleId>
              </a:tblPr>
              <a:tblGrid>
                <a:gridCol w="1325580"/>
                <a:gridCol w="1260824"/>
                <a:gridCol w="1259554"/>
                <a:gridCol w="1260824"/>
                <a:gridCol w="1260824"/>
                <a:gridCol w="1260824"/>
                <a:gridCol w="1259554"/>
                <a:gridCol w="2338811"/>
              </a:tblGrid>
              <a:tr h="548537">
                <a:tc rowSpan="2">
                  <a:txBody>
                    <a:bodyPr/>
                    <a:lstStyle/>
                    <a:p>
                      <a:pPr marL="0" marR="0" algn="ctr">
                        <a:spcBef>
                          <a:spcPts val="0"/>
                        </a:spcBef>
                        <a:spcAft>
                          <a:spcPts val="0"/>
                        </a:spcAft>
                      </a:pPr>
                      <a:r>
                        <a:rPr lang="id-ID" sz="1600" b="1" dirty="0">
                          <a:effectLst/>
                        </a:rPr>
                        <a:t>Tahun Masuk</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6">
                  <a:txBody>
                    <a:bodyPr/>
                    <a:lstStyle/>
                    <a:p>
                      <a:pPr marL="0" marR="0" algn="ctr">
                        <a:spcBef>
                          <a:spcPts val="0"/>
                        </a:spcBef>
                        <a:spcAft>
                          <a:spcPts val="0"/>
                        </a:spcAft>
                      </a:pPr>
                      <a:r>
                        <a:rPr lang="id-ID" sz="1600" b="1" dirty="0">
                          <a:effectLst/>
                        </a:rPr>
                        <a:t>Jumlah Mahasiswa per Angkatan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600" b="1">
                          <a:effectLst/>
                        </a:rPr>
                        <a:t>Jumlah Lulusan s.d. 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vMerge="1">
                  <a:txBody>
                    <a:bodyPr/>
                    <a:lstStyle/>
                    <a:p>
                      <a:endParaRPr lang="en-US"/>
                    </a:p>
                  </a:txBody>
                  <a:tcPr/>
                </a:tc>
                <a:tc>
                  <a:txBody>
                    <a:bodyPr/>
                    <a:lstStyle/>
                    <a:p>
                      <a:pPr marL="0" marR="0" algn="ctr">
                        <a:spcBef>
                          <a:spcPts val="0"/>
                        </a:spcBef>
                        <a:spcAft>
                          <a:spcPts val="0"/>
                        </a:spcAft>
                      </a:pPr>
                      <a:r>
                        <a:rPr lang="en-US" sz="1600" b="1">
                          <a:effectLst/>
                        </a:rPr>
                        <a:t>TS</a:t>
                      </a: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dirty="0">
                          <a:effectLst/>
                        </a:rPr>
                        <a:t>TS-</a:t>
                      </a:r>
                      <a:r>
                        <a:rPr lang="id-ID" sz="1600" b="1" dirty="0">
                          <a:effectLst/>
                        </a:rPr>
                        <a:t>4</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548537">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2</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rPr>
                        <a:t>(</a:t>
                      </a:r>
                      <a:r>
                        <a:rPr lang="id-ID" sz="1600" b="1" dirty="0">
                          <a:effectLst/>
                        </a:rPr>
                        <a:t>3</a:t>
                      </a:r>
                      <a:r>
                        <a:rPr lang="en-US" sz="1600" b="1" dirty="0">
                          <a:effectLst/>
                        </a:rPr>
                        <a:t>)</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4</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5</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6</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7</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a:t>
                      </a:r>
                      <a:r>
                        <a:rPr lang="id-ID" sz="1600" b="1">
                          <a:effectLst/>
                        </a:rPr>
                        <a:t>8</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(a</a:t>
                      </a:r>
                      <a:r>
                        <a:rPr lang="id-ID" sz="1600" b="1" dirty="0">
                          <a:solidFill>
                            <a:srgbClr val="FF0000"/>
                          </a:solidFill>
                          <a:effectLst/>
                        </a:rPr>
                        <a:t>3</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 </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(b</a:t>
                      </a:r>
                      <a:r>
                        <a:rPr lang="id-ID" sz="1600" b="1" dirty="0">
                          <a:solidFill>
                            <a:srgbClr val="FF0000"/>
                          </a:solidFill>
                          <a:effectLst/>
                        </a:rPr>
                        <a:t>3</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FF0000"/>
                          </a:solidFill>
                          <a:effectLst/>
                        </a:rPr>
                        <a:t>(c</a:t>
                      </a:r>
                      <a:r>
                        <a:rPr lang="id-ID" sz="1600" b="1" dirty="0">
                          <a:solidFill>
                            <a:srgbClr val="FF0000"/>
                          </a:solidFill>
                          <a:effectLst/>
                        </a:rPr>
                        <a:t>3</a:t>
                      </a:r>
                      <a:r>
                        <a:rPr lang="en-US" sz="1600" b="1" dirty="0">
                          <a:solidFill>
                            <a:srgbClr val="FF0000"/>
                          </a:solidFill>
                          <a:effectLst/>
                        </a:rPr>
                        <a:t>)=</a:t>
                      </a:r>
                      <a:endParaRPr lang="en-US" sz="16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solidFill>
                            <a:srgbClr val="3333FF"/>
                          </a:solidFill>
                          <a:effectLst/>
                        </a:rPr>
                        <a:t>(d</a:t>
                      </a:r>
                      <a:r>
                        <a:rPr lang="id-ID" sz="1600" b="1" dirty="0">
                          <a:solidFill>
                            <a:srgbClr val="3333FF"/>
                          </a:solidFill>
                          <a:effectLst/>
                        </a:rPr>
                        <a:t>3</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3333FF"/>
                          </a:solidFill>
                          <a:effectLst/>
                        </a:rPr>
                        <a:t>(e</a:t>
                      </a:r>
                      <a:r>
                        <a:rPr lang="id-ID" sz="1600" b="1" dirty="0">
                          <a:solidFill>
                            <a:srgbClr val="3333FF"/>
                          </a:solidFill>
                          <a:effectLst/>
                        </a:rPr>
                        <a:t>3</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solidFill>
                            <a:srgbClr val="3333FF"/>
                          </a:solidFill>
                          <a:effectLst/>
                        </a:rPr>
                        <a:t>(f</a:t>
                      </a:r>
                      <a:r>
                        <a:rPr lang="id-ID" sz="1600" b="1" dirty="0">
                          <a:solidFill>
                            <a:srgbClr val="3333FF"/>
                          </a:solidFill>
                          <a:effectLst/>
                        </a:rPr>
                        <a:t>3</a:t>
                      </a:r>
                      <a:r>
                        <a:rPr lang="en-US" sz="1600" b="1" dirty="0">
                          <a:solidFill>
                            <a:srgbClr val="3333FF"/>
                          </a:solidFill>
                          <a:effectLst/>
                        </a:rPr>
                        <a:t>) =</a:t>
                      </a:r>
                      <a:endParaRPr lang="en-US" sz="1600" b="1"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48537">
                <a:tc>
                  <a:txBody>
                    <a:bodyPr/>
                    <a:lstStyle/>
                    <a:p>
                      <a:pPr marL="0" marR="0" algn="ctr">
                        <a:spcBef>
                          <a:spcPts val="0"/>
                        </a:spcBef>
                        <a:spcAft>
                          <a:spcPts val="0"/>
                        </a:spcAft>
                      </a:pPr>
                      <a:r>
                        <a:rPr lang="en-US"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US"/>
                    </a:p>
                  </a:txBody>
                  <a:tcPr/>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35</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44997589-2CAB-460E-BB71-71C60D72699E}" type="datetime1">
              <a:rPr lang="id-ID" smtClean="0"/>
              <a:pPr/>
              <a:t>12/01/2017</a:t>
            </a:fld>
            <a:endParaRPr lang="en-US"/>
          </a:p>
        </p:txBody>
      </p:sp>
    </p:spTree>
    <p:extLst>
      <p:ext uri="{BB962C8B-B14F-4D97-AF65-F5344CB8AC3E}">
        <p14:creationId xmlns="" xmlns:p14="http://schemas.microsoft.com/office/powerpoint/2010/main" val="5012528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452718"/>
            <a:ext cx="9593634" cy="905819"/>
          </a:xfrm>
        </p:spPr>
        <p:txBody>
          <a:bodyPr/>
          <a:lstStyle/>
          <a:p>
            <a:pPr marL="966788" indent="-966788"/>
            <a:r>
              <a:rPr lang="id-ID" sz="2800" dirty="0" smtClean="0"/>
              <a:t>3.2.2</a:t>
            </a:r>
            <a:r>
              <a:rPr lang="en-US" sz="2800" dirty="0" smtClean="0"/>
              <a:t>.</a:t>
            </a:r>
            <a:r>
              <a:rPr lang="id-ID" sz="2800" dirty="0" smtClean="0"/>
              <a:t> </a:t>
            </a:r>
            <a:r>
              <a:rPr lang="id-ID" sz="2800" dirty="0"/>
              <a:t>Tuliskan rata-rata masa studi mahasiswa dan IPK lulusan dalam tabel berikut.</a:t>
            </a:r>
            <a:r>
              <a:rPr lang="en-US" sz="2800" dirty="0"/>
              <a:t/>
            </a:r>
            <a:br>
              <a:rPr lang="en-US" sz="2800" dirty="0"/>
            </a:br>
            <a:endParaRPr lang="en-US" sz="2800" dirty="0"/>
          </a:p>
        </p:txBody>
      </p:sp>
      <p:graphicFrame>
        <p:nvGraphicFramePr>
          <p:cNvPr id="7" name="Content Placeholder 6"/>
          <p:cNvGraphicFramePr>
            <a:graphicFrameLocks noGrp="1"/>
          </p:cNvGraphicFramePr>
          <p:nvPr>
            <p:ph idx="1"/>
            <p:extLst>
              <p:ext uri="{D42A27DB-BD31-4B8C-83A1-F6EECF244321}">
                <p14:modId xmlns="" xmlns:p14="http://schemas.microsoft.com/office/powerpoint/2010/main" val="1665621744"/>
              </p:ext>
            </p:extLst>
          </p:nvPr>
        </p:nvGraphicFramePr>
        <p:xfrm>
          <a:off x="901339" y="1724293"/>
          <a:ext cx="10175966" cy="4557711"/>
        </p:xfrm>
        <a:graphic>
          <a:graphicData uri="http://schemas.openxmlformats.org/drawingml/2006/table">
            <a:tbl>
              <a:tblPr firstRow="1" firstCol="1" bandRow="1">
                <a:tableStyleId>{5C22544A-7EE6-4342-B048-85BDC9FD1C3A}</a:tableStyleId>
              </a:tblPr>
              <a:tblGrid>
                <a:gridCol w="874175"/>
                <a:gridCol w="2227408"/>
                <a:gridCol w="1179443"/>
                <a:gridCol w="1179443"/>
                <a:gridCol w="1179443"/>
                <a:gridCol w="1179443"/>
                <a:gridCol w="1179443"/>
                <a:gridCol w="1177168"/>
              </a:tblGrid>
              <a:tr h="625787">
                <a:tc rowSpan="2">
                  <a:txBody>
                    <a:bodyPr/>
                    <a:lstStyle/>
                    <a:p>
                      <a:pPr marL="0" marR="0" algn="ctr">
                        <a:spcBef>
                          <a:spcPts val="0"/>
                        </a:spcBef>
                        <a:spcAft>
                          <a:spcPts val="0"/>
                        </a:spcAft>
                      </a:pPr>
                      <a:r>
                        <a:rPr lang="id-ID" sz="1600" dirty="0">
                          <a:effectLst/>
                        </a:rPr>
                        <a:t>No.</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600" dirty="0">
                          <a:effectLst/>
                        </a:rPr>
                        <a:t>Program Pendidikan</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600">
                          <a:effectLst/>
                        </a:rPr>
                        <a:t>Rata-rata Masa Studi Lulusan (Tahun) pada</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id-ID" sz="1600">
                          <a:effectLst/>
                        </a:rPr>
                        <a:t>Rata-rata IPK Lulusan pada</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r>
              <a:tr h="45274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1600">
                          <a:effectLst/>
                        </a:rPr>
                        <a:t>TS-2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a:effectLst/>
                        </a:rPr>
                        <a:t>TS-1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a:effectLst/>
                        </a:rPr>
                        <a:t>TS</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a:effectLst/>
                        </a:rPr>
                        <a:t>TS-2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a:effectLst/>
                        </a:rPr>
                        <a:t>TS-1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a:effectLst/>
                        </a:rPr>
                        <a:t>TS</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12894">
                <a:tc>
                  <a:txBody>
                    <a:bodyPr/>
                    <a:lstStyle/>
                    <a:p>
                      <a:pPr marL="0" marR="0" algn="ctr">
                        <a:spcBef>
                          <a:spcPts val="0"/>
                        </a:spcBef>
                        <a:spcAft>
                          <a:spcPts val="0"/>
                        </a:spcAft>
                      </a:pPr>
                      <a:r>
                        <a:rPr lang="en-US"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(5)</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(6)</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(7)</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(8)</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5936">
                <a:tc>
                  <a:txBody>
                    <a:bodyPr/>
                    <a:lstStyle/>
                    <a:p>
                      <a:pPr marL="0" marR="0" algn="ctr">
                        <a:spcBef>
                          <a:spcPts val="600"/>
                        </a:spcBef>
                        <a:spcAft>
                          <a:spcPts val="600"/>
                        </a:spcAft>
                      </a:pPr>
                      <a:r>
                        <a:rPr lang="id-ID"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en-US" sz="1600">
                          <a:effectLst/>
                        </a:rPr>
                        <a:t>D</a:t>
                      </a:r>
                      <a:r>
                        <a:rPr lang="id-ID" sz="1600">
                          <a:effectLst/>
                        </a:rPr>
                        <a:t>oktor (S-3)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78823">
                <a:tc>
                  <a:txBody>
                    <a:bodyPr/>
                    <a:lstStyle/>
                    <a:p>
                      <a:pPr marL="0" marR="0" algn="ctr">
                        <a:spcBef>
                          <a:spcPts val="600"/>
                        </a:spcBef>
                        <a:spcAft>
                          <a:spcPts val="600"/>
                        </a:spcAft>
                      </a:pPr>
                      <a:r>
                        <a:rPr lang="id-ID"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Magister (S-2)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18011">
                <a:tc>
                  <a:txBody>
                    <a:bodyPr/>
                    <a:lstStyle/>
                    <a:p>
                      <a:pPr marL="0" marR="0" algn="ctr">
                        <a:spcBef>
                          <a:spcPts val="600"/>
                        </a:spcBef>
                        <a:spcAft>
                          <a:spcPts val="600"/>
                        </a:spcAft>
                      </a:pPr>
                      <a:r>
                        <a:rPr lang="id-ID" sz="1600">
                          <a:effectLst/>
                        </a:rPr>
                        <a:t>3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Sarjana (S-</a:t>
                      </a:r>
                      <a:r>
                        <a:rPr lang="en-US"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74766">
                <a:tc>
                  <a:txBody>
                    <a:bodyPr/>
                    <a:lstStyle/>
                    <a:p>
                      <a:pPr marL="0" marR="0" algn="ctr">
                        <a:spcBef>
                          <a:spcPts val="600"/>
                        </a:spcBef>
                        <a:spcAft>
                          <a:spcPts val="600"/>
                        </a:spcAft>
                      </a:pPr>
                      <a:r>
                        <a:rPr lang="id-ID"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Sarjana Sains Terapan (D-4)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4949">
                <a:tc>
                  <a:txBody>
                    <a:bodyPr/>
                    <a:lstStyle/>
                    <a:p>
                      <a:pPr marL="0" marR="0" algn="ctr">
                        <a:spcBef>
                          <a:spcPts val="600"/>
                        </a:spcBef>
                        <a:spcAft>
                          <a:spcPts val="600"/>
                        </a:spcAft>
                      </a:pPr>
                      <a:r>
                        <a:rPr lang="id-ID" sz="1600">
                          <a:effectLst/>
                        </a:rPr>
                        <a:t>5</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Ahli Madya  (D-3)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18011">
                <a:tc>
                  <a:txBody>
                    <a:bodyPr/>
                    <a:lstStyle/>
                    <a:p>
                      <a:pPr marL="0" marR="0" algn="ctr">
                        <a:spcBef>
                          <a:spcPts val="600"/>
                        </a:spcBef>
                        <a:spcAft>
                          <a:spcPts val="600"/>
                        </a:spcAft>
                      </a:pPr>
                      <a:r>
                        <a:rPr lang="id-ID" sz="1600">
                          <a:effectLst/>
                        </a:rPr>
                        <a:t>6</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Ahli Muda    (D-2)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25787">
                <a:tc>
                  <a:txBody>
                    <a:bodyPr/>
                    <a:lstStyle/>
                    <a:p>
                      <a:pPr marL="0" marR="0" algn="ctr">
                        <a:spcBef>
                          <a:spcPts val="600"/>
                        </a:spcBef>
                        <a:spcAft>
                          <a:spcPts val="600"/>
                        </a:spcAft>
                      </a:pPr>
                      <a:r>
                        <a:rPr lang="id-ID" sz="1600">
                          <a:effectLst/>
                        </a:rPr>
                        <a:t>7</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Ahli Pratama (D-1)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600"/>
                        </a:spcBef>
                        <a:spcAft>
                          <a:spcPts val="600"/>
                        </a:spcAft>
                      </a:pPr>
                      <a:r>
                        <a:rPr lang="id-ID" sz="1600" dirty="0">
                          <a:effectLst/>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6" name="Slide Number Placeholder 5"/>
          <p:cNvSpPr>
            <a:spLocks noGrp="1"/>
          </p:cNvSpPr>
          <p:nvPr>
            <p:ph type="sldNum" sz="quarter" idx="12"/>
          </p:nvPr>
        </p:nvSpPr>
        <p:spPr/>
        <p:txBody>
          <a:bodyPr/>
          <a:lstStyle/>
          <a:p>
            <a:fld id="{F173A9D0-1A36-4B24-B117-D76BD841B7CF}" type="slidenum">
              <a:rPr lang="en-US" smtClean="0"/>
              <a:pPr/>
              <a:t>36</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79BF72D6-7360-43BD-A5E8-98B506325AD5}" type="datetime1">
              <a:rPr lang="id-ID" smtClean="0"/>
              <a:pPr/>
              <a:t>12/01/2017</a:t>
            </a:fld>
            <a:endParaRPr lang="en-US"/>
          </a:p>
        </p:txBody>
      </p:sp>
    </p:spTree>
    <p:extLst>
      <p:ext uri="{BB962C8B-B14F-4D97-AF65-F5344CB8AC3E}">
        <p14:creationId xmlns="" xmlns:p14="http://schemas.microsoft.com/office/powerpoint/2010/main" val="12435882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387928"/>
            <a:ext cx="11546609" cy="56953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tabLst>
                <a:tab pos="914400" algn="l"/>
              </a:tabLst>
            </a:pPr>
            <a:r>
              <a:rPr lang="en-US" dirty="0" smtClean="0"/>
              <a:t>3.2.3.		</a:t>
            </a:r>
            <a:r>
              <a:rPr lang="id-ID" dirty="0" smtClean="0"/>
              <a:t>Jelaskan kebijakan institusi terkait dengan studi pelacakan baik dari lulusan maupun dari pengguna lulusan, berikut keberadaan pedoman. Informasi mencakup: (1) kebijakan dan strategi, (2) instrumen, (3) monitoring dan evaluasi, dan (4) tindak lanjut.</a:t>
            </a:r>
          </a:p>
          <a:p>
            <a:pPr marL="977900" indent="-977900">
              <a:spcBef>
                <a:spcPts val="600"/>
              </a:spcBef>
              <a:buNone/>
              <a:tabLst>
                <a:tab pos="914400" algn="l"/>
              </a:tabLst>
            </a:pPr>
            <a:r>
              <a:rPr lang="id-ID" dirty="0" smtClean="0"/>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evaluasi</a:t>
            </a:r>
            <a:r>
              <a:rPr lang="en-US" dirty="0" smtClean="0">
                <a:solidFill>
                  <a:srgbClr val="FFFF00"/>
                </a:solidFill>
              </a:rPr>
              <a:t> </a:t>
            </a:r>
            <a:r>
              <a:rPr lang="en-US" dirty="0" err="1" smtClean="0">
                <a:solidFill>
                  <a:srgbClr val="FFFF00"/>
                </a:solidFill>
              </a:rPr>
              <a:t>lulusan</a:t>
            </a:r>
            <a:r>
              <a:rPr lang="en-US" dirty="0" smtClean="0">
                <a:solidFill>
                  <a:srgbClr val="FFFF00"/>
                </a:solidFill>
              </a:rPr>
              <a:t>:</a:t>
            </a:r>
          </a:p>
          <a:p>
            <a:pPr marL="1435100" indent="-520700">
              <a:spcBef>
                <a:spcPts val="600"/>
              </a:spcBef>
              <a:buAutoNum type="arabicPeriod"/>
              <a:tabLst>
                <a:tab pos="1371600" algn="l"/>
              </a:tabLst>
            </a:pPr>
            <a:r>
              <a:rPr lang="en-US" dirty="0" smtClean="0">
                <a:solidFill>
                  <a:srgbClr val="FFFF00"/>
                </a:solidFill>
              </a:rPr>
              <a:t>Ada </a:t>
            </a:r>
            <a:r>
              <a:rPr lang="en-US" dirty="0" err="1" smtClean="0">
                <a:solidFill>
                  <a:srgbClr val="FFFF00"/>
                </a:solidFill>
              </a:rPr>
              <a:t>kebijakan</a:t>
            </a:r>
            <a:r>
              <a:rPr lang="en-US" dirty="0" smtClean="0">
                <a:solidFill>
                  <a:srgbClr val="FFFF00"/>
                </a:solidFill>
              </a:rPr>
              <a:t>, </a:t>
            </a:r>
            <a:r>
              <a:rPr lang="en-US" dirty="0" err="1" smtClean="0">
                <a:solidFill>
                  <a:srgbClr val="FFFF00"/>
                </a:solidFill>
              </a:rPr>
              <a:t>strategi</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komitmen</a:t>
            </a:r>
            <a:r>
              <a:rPr lang="en-US" dirty="0" smtClean="0">
                <a:solidFill>
                  <a:srgbClr val="FFFF00"/>
                </a:solidFill>
              </a:rPr>
              <a:t> </a:t>
            </a:r>
            <a:r>
              <a:rPr lang="en-US" dirty="0" err="1" smtClean="0">
                <a:solidFill>
                  <a:srgbClr val="FFFF00"/>
                </a:solidFill>
              </a:rPr>
              <a:t>institusi</a:t>
            </a:r>
            <a:r>
              <a:rPr lang="en-US" dirty="0" smtClean="0">
                <a:solidFill>
                  <a:srgbClr val="FFFF00"/>
                </a:solidFill>
              </a:rPr>
              <a:t> </a:t>
            </a:r>
            <a:r>
              <a:rPr lang="en-US" dirty="0" err="1" smtClean="0">
                <a:solidFill>
                  <a:srgbClr val="FFFF00"/>
                </a:solidFill>
              </a:rPr>
              <a:t>utk</a:t>
            </a:r>
            <a:r>
              <a:rPr lang="en-US" dirty="0" smtClean="0">
                <a:solidFill>
                  <a:srgbClr val="FFFF00"/>
                </a:solidFill>
              </a:rPr>
              <a:t> </a:t>
            </a:r>
            <a:r>
              <a:rPr lang="en-US" dirty="0" err="1" smtClean="0">
                <a:solidFill>
                  <a:srgbClr val="FFFF00"/>
                </a:solidFill>
              </a:rPr>
              <a:t>mendorong</a:t>
            </a:r>
            <a:r>
              <a:rPr lang="en-US" dirty="0" smtClean="0">
                <a:solidFill>
                  <a:srgbClr val="FFFF00"/>
                </a:solidFill>
              </a:rPr>
              <a:t> </a:t>
            </a:r>
            <a:r>
              <a:rPr lang="en-US" dirty="0" err="1" smtClean="0">
                <a:solidFill>
                  <a:srgbClr val="FFFF00"/>
                </a:solidFill>
              </a:rPr>
              <a:t>seluruh</a:t>
            </a:r>
            <a:r>
              <a:rPr lang="en-US" dirty="0" smtClean="0">
                <a:solidFill>
                  <a:srgbClr val="FFFF00"/>
                </a:solidFill>
              </a:rPr>
              <a:t> Prodi </a:t>
            </a:r>
            <a:r>
              <a:rPr lang="en-US" dirty="0" err="1" smtClean="0">
                <a:solidFill>
                  <a:srgbClr val="FFFF00"/>
                </a:solidFill>
              </a:rPr>
              <a:t>melakukan</a:t>
            </a:r>
            <a:r>
              <a:rPr lang="en-US" dirty="0" smtClean="0">
                <a:solidFill>
                  <a:srgbClr val="FFFF00"/>
                </a:solidFill>
              </a:rPr>
              <a:t> </a:t>
            </a:r>
            <a:r>
              <a:rPr lang="en-US" dirty="0" err="1" smtClean="0">
                <a:solidFill>
                  <a:srgbClr val="FFFF00"/>
                </a:solidFill>
              </a:rPr>
              <a:t>pelacakan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evaluasi</a:t>
            </a:r>
            <a:r>
              <a:rPr lang="en-US" dirty="0" smtClean="0">
                <a:solidFill>
                  <a:srgbClr val="FFFF00"/>
                </a:solidFill>
              </a:rPr>
              <a:t> </a:t>
            </a:r>
            <a:r>
              <a:rPr lang="en-US" dirty="0" err="1" smtClean="0">
                <a:solidFill>
                  <a:srgbClr val="FFFF00"/>
                </a:solidFill>
              </a:rPr>
              <a:t>lulusan</a:t>
            </a:r>
            <a:r>
              <a:rPr lang="en-US" dirty="0" smtClean="0">
                <a:solidFill>
                  <a:srgbClr val="FFFF00"/>
                </a:solidFill>
              </a:rPr>
              <a:t>,</a:t>
            </a:r>
          </a:p>
          <a:p>
            <a:pPr marL="1435100" indent="-520700">
              <a:spcBef>
                <a:spcPts val="600"/>
              </a:spcBef>
              <a:buAutoNum type="arabicPeriod"/>
              <a:tabLst>
                <a:tab pos="1371600" algn="l"/>
              </a:tabLst>
            </a:pPr>
            <a:r>
              <a:rPr lang="en-US" dirty="0" smtClean="0">
                <a:solidFill>
                  <a:srgbClr val="FFFF00"/>
                </a:solidFill>
              </a:rPr>
              <a:t> </a:t>
            </a:r>
            <a:r>
              <a:rPr lang="en-US" dirty="0" err="1" smtClean="0">
                <a:solidFill>
                  <a:srgbClr val="FFFF00"/>
                </a:solidFill>
              </a:rPr>
              <a:t>Instrumen</a:t>
            </a:r>
            <a:r>
              <a:rPr lang="en-US" dirty="0" smtClean="0">
                <a:solidFill>
                  <a:srgbClr val="FFFF00"/>
                </a:solidFill>
              </a:rPr>
              <a:t> </a:t>
            </a:r>
            <a:r>
              <a:rPr lang="en-US" dirty="0" err="1" smtClean="0">
                <a:solidFill>
                  <a:srgbClr val="FFFF00"/>
                </a:solidFill>
              </a:rPr>
              <a:t>yg</a:t>
            </a:r>
            <a:r>
              <a:rPr lang="en-US" dirty="0" smtClean="0">
                <a:solidFill>
                  <a:srgbClr val="FFFF00"/>
                </a:solidFill>
              </a:rPr>
              <a:t> </a:t>
            </a:r>
            <a:r>
              <a:rPr lang="en-US" dirty="0" err="1" smtClean="0">
                <a:solidFill>
                  <a:srgbClr val="FFFF00"/>
                </a:solidFill>
              </a:rPr>
              <a:t>sahih</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andal</a:t>
            </a:r>
            <a:r>
              <a:rPr lang="en-US" dirty="0" smtClean="0">
                <a:solidFill>
                  <a:srgbClr val="FFFF00"/>
                </a:solidFill>
              </a:rPr>
              <a:t> </a:t>
            </a:r>
            <a:r>
              <a:rPr lang="en-US" dirty="0" err="1" smtClean="0">
                <a:solidFill>
                  <a:srgbClr val="FFFF00"/>
                </a:solidFill>
              </a:rPr>
              <a:t>disesuaikan</a:t>
            </a:r>
            <a:r>
              <a:rPr lang="en-US" dirty="0" smtClean="0">
                <a:solidFill>
                  <a:srgbClr val="FFFF00"/>
                </a:solidFill>
              </a:rPr>
              <a:t> </a:t>
            </a:r>
            <a:r>
              <a:rPr lang="en-US" dirty="0" err="1" smtClean="0">
                <a:solidFill>
                  <a:srgbClr val="FFFF00"/>
                </a:solidFill>
              </a:rPr>
              <a:t>dgn</a:t>
            </a:r>
            <a:r>
              <a:rPr lang="en-US" dirty="0" smtClean="0">
                <a:solidFill>
                  <a:srgbClr val="FFFF00"/>
                </a:solidFill>
              </a:rPr>
              <a:t> </a:t>
            </a:r>
            <a:r>
              <a:rPr lang="en-US" dirty="0" err="1" smtClean="0">
                <a:solidFill>
                  <a:srgbClr val="FFFF00"/>
                </a:solidFill>
              </a:rPr>
              <a:t>kondisi</a:t>
            </a:r>
            <a:r>
              <a:rPr lang="en-US" dirty="0" smtClean="0">
                <a:solidFill>
                  <a:srgbClr val="FFFF00"/>
                </a:solidFill>
              </a:rPr>
              <a:t> PT,</a:t>
            </a:r>
          </a:p>
          <a:p>
            <a:pPr marL="1435100" indent="-520700">
              <a:spcBef>
                <a:spcPts val="600"/>
              </a:spcBef>
              <a:buAutoNum type="arabicPeriod"/>
              <a:tabLst>
                <a:tab pos="1371600" algn="l"/>
              </a:tabLst>
            </a:pPr>
            <a:r>
              <a:rPr lang="en-US" dirty="0" err="1" smtClean="0">
                <a:solidFill>
                  <a:srgbClr val="FFFF00"/>
                </a:solidFill>
              </a:rPr>
              <a:t>Monev</a:t>
            </a:r>
            <a:r>
              <a:rPr lang="en-US" dirty="0" smtClean="0">
                <a:solidFill>
                  <a:srgbClr val="FFFF00"/>
                </a:solidFill>
              </a:rPr>
              <a:t> </a:t>
            </a:r>
            <a:r>
              <a:rPr lang="en-US" dirty="0" err="1" smtClean="0">
                <a:solidFill>
                  <a:srgbClr val="FFFF00"/>
                </a:solidFill>
              </a:rPr>
              <a:t>ke</a:t>
            </a:r>
            <a:r>
              <a:rPr lang="id-ID" dirty="0" smtClean="0">
                <a:solidFill>
                  <a:srgbClr val="FFFF00"/>
                </a:solidFill>
              </a:rPr>
              <a:t>e</a:t>
            </a:r>
            <a:r>
              <a:rPr lang="en-US" dirty="0" err="1" smtClean="0">
                <a:solidFill>
                  <a:srgbClr val="FFFF00"/>
                </a:solidFill>
              </a:rPr>
              <a:t>fektifan</a:t>
            </a:r>
            <a:r>
              <a:rPr lang="en-US" dirty="0" smtClean="0">
                <a:solidFill>
                  <a:srgbClr val="FFFF00"/>
                </a:solidFill>
              </a:rPr>
              <a:t> proses </a:t>
            </a:r>
            <a:r>
              <a:rPr lang="en-US" dirty="0" err="1" smtClean="0">
                <a:solidFill>
                  <a:srgbClr val="FFFF00"/>
                </a:solidFill>
              </a:rPr>
              <a:t>pelacakan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pemberdayaan</a:t>
            </a:r>
            <a:r>
              <a:rPr lang="en-US" dirty="0" smtClean="0">
                <a:solidFill>
                  <a:srgbClr val="FFFF00"/>
                </a:solidFill>
              </a:rPr>
              <a:t> </a:t>
            </a:r>
            <a:r>
              <a:rPr lang="en-US" dirty="0" err="1" smtClean="0">
                <a:solidFill>
                  <a:srgbClr val="FFFF00"/>
                </a:solidFill>
              </a:rPr>
              <a:t>lulusan</a:t>
            </a:r>
            <a:r>
              <a:rPr lang="en-US" dirty="0" smtClean="0">
                <a:solidFill>
                  <a:srgbClr val="FFFF00"/>
                </a:solidFill>
              </a:rPr>
              <a:t>,</a:t>
            </a:r>
          </a:p>
          <a:p>
            <a:pPr marL="1435100" indent="-520700">
              <a:spcBef>
                <a:spcPts val="600"/>
              </a:spcBef>
              <a:buAutoNum type="arabicPeriod"/>
              <a:tabLst>
                <a:tab pos="1371600" algn="l"/>
              </a:tabLst>
            </a:pPr>
            <a:r>
              <a:rPr lang="en-US" dirty="0" err="1">
                <a:solidFill>
                  <a:srgbClr val="FFFF00"/>
                </a:solidFill>
              </a:rPr>
              <a:t>T</a:t>
            </a:r>
            <a:r>
              <a:rPr lang="en-US" dirty="0" err="1" smtClean="0">
                <a:solidFill>
                  <a:srgbClr val="FFFF00"/>
                </a:solidFill>
              </a:rPr>
              <a:t>indak</a:t>
            </a:r>
            <a:r>
              <a:rPr lang="en-US" dirty="0" smtClean="0">
                <a:solidFill>
                  <a:srgbClr val="FFFF00"/>
                </a:solidFill>
              </a:rPr>
              <a:t> </a:t>
            </a:r>
            <a:r>
              <a:rPr lang="en-US" dirty="0" err="1" smtClean="0">
                <a:solidFill>
                  <a:srgbClr val="FFFF00"/>
                </a:solidFill>
              </a:rPr>
              <a:t>lanjut</a:t>
            </a:r>
            <a:r>
              <a:rPr lang="en-US" dirty="0" smtClean="0">
                <a:solidFill>
                  <a:srgbClr val="FFFF00"/>
                </a:solidFill>
              </a:rPr>
              <a:t> </a:t>
            </a:r>
            <a:r>
              <a:rPr lang="en-US" dirty="0" err="1" smtClean="0">
                <a:solidFill>
                  <a:srgbClr val="FFFF00"/>
                </a:solidFill>
              </a:rPr>
              <a:t>utk</a:t>
            </a:r>
            <a:r>
              <a:rPr lang="en-US" dirty="0" smtClean="0">
                <a:solidFill>
                  <a:srgbClr val="FFFF00"/>
                </a:solidFill>
              </a:rPr>
              <a:t> </a:t>
            </a:r>
            <a:r>
              <a:rPr lang="en-US" dirty="0" err="1" smtClean="0">
                <a:solidFill>
                  <a:srgbClr val="FFFF00"/>
                </a:solidFill>
              </a:rPr>
              <a:t>mencapai</a:t>
            </a:r>
            <a:r>
              <a:rPr lang="en-US" dirty="0" smtClean="0">
                <a:solidFill>
                  <a:srgbClr val="FFFF00"/>
                </a:solidFill>
              </a:rPr>
              <a:t> </a:t>
            </a:r>
            <a:r>
              <a:rPr lang="en-US" dirty="0" err="1" smtClean="0">
                <a:solidFill>
                  <a:srgbClr val="FFFF00"/>
                </a:solidFill>
              </a:rPr>
              <a:t>sasaran</a:t>
            </a:r>
            <a:r>
              <a:rPr lang="en-US" dirty="0" smtClean="0">
                <a:solidFill>
                  <a:srgbClr val="FFFF00"/>
                </a:solidFill>
              </a:rPr>
              <a:t> yang </a:t>
            </a:r>
            <a:r>
              <a:rPr lang="en-US" dirty="0" err="1" smtClean="0">
                <a:solidFill>
                  <a:srgbClr val="FFFF00"/>
                </a:solidFill>
              </a:rPr>
              <a:t>ditetapkan</a:t>
            </a:r>
            <a:endParaRPr lang="en-US" dirty="0" smtClean="0">
              <a:solidFill>
                <a:srgbClr val="FFFF00"/>
              </a:solidFill>
            </a:endParaRPr>
          </a:p>
          <a:p>
            <a:pPr marL="977900" indent="-977900">
              <a:buFont typeface="Arial" panose="020B0604020202020204" pitchFamily="34" charset="0"/>
              <a:buNone/>
            </a:pPr>
            <a:endParaRPr lang="en-US" dirty="0"/>
          </a:p>
        </p:txBody>
      </p:sp>
      <p:sp>
        <p:nvSpPr>
          <p:cNvPr id="5" name="Slide Number Placeholder 4"/>
          <p:cNvSpPr>
            <a:spLocks noGrp="1"/>
          </p:cNvSpPr>
          <p:nvPr>
            <p:ph type="sldNum" sz="quarter" idx="12"/>
          </p:nvPr>
        </p:nvSpPr>
        <p:spPr/>
        <p:txBody>
          <a:bodyPr/>
          <a:lstStyle/>
          <a:p>
            <a:fld id="{F173A9D0-1A36-4B24-B117-D76BD841B7CF}" type="slidenum">
              <a:rPr lang="en-US" smtClean="0"/>
              <a:pPr/>
              <a:t>37</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Date Placeholder 6"/>
          <p:cNvSpPr>
            <a:spLocks noGrp="1"/>
          </p:cNvSpPr>
          <p:nvPr>
            <p:ph type="dt" sz="half" idx="10"/>
          </p:nvPr>
        </p:nvSpPr>
        <p:spPr/>
        <p:txBody>
          <a:bodyPr/>
          <a:lstStyle/>
          <a:p>
            <a:fld id="{7735F843-09E7-48B7-8F7F-B0334B9EF2AE}" type="datetime1">
              <a:rPr lang="id-ID" smtClean="0"/>
              <a:pPr/>
              <a:t>12/01/2017</a:t>
            </a:fld>
            <a:endParaRPr lang="en-US"/>
          </a:p>
        </p:txBody>
      </p:sp>
    </p:spTree>
    <p:extLst>
      <p:ext uri="{BB962C8B-B14F-4D97-AF65-F5344CB8AC3E}">
        <p14:creationId xmlns="" xmlns:p14="http://schemas.microsoft.com/office/powerpoint/2010/main" val="28364834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98717"/>
            <a:ext cx="11281063" cy="4248591"/>
          </a:xfrm>
        </p:spPr>
        <p:txBody>
          <a:bodyPr/>
          <a:lstStyle/>
          <a:p>
            <a:pPr marL="803275" lvl="0" indent="-803275"/>
            <a:r>
              <a:rPr lang="id-ID" sz="2400" dirty="0" smtClean="0"/>
              <a:t>3.2.4</a:t>
            </a:r>
            <a:r>
              <a:rPr lang="en-US" sz="2400" dirty="0" smtClean="0"/>
              <a:t> </a:t>
            </a:r>
            <a:r>
              <a:rPr lang="id-ID" sz="2400" dirty="0" smtClean="0"/>
              <a:t>Jelaskan pelaksanaan studi pelacakan, hasil evaluasi dalam lima tahun terakhir, dan tindak lanjut dari evaluasi terhadap peningkatan mutu lulusan </a:t>
            </a:r>
            <a:br>
              <a:rPr lang="id-ID" sz="2400" dirty="0" smtClean="0"/>
            </a:br>
            <a:r>
              <a:rPr lang="id-ID" sz="2400" dirty="0" smtClean="0">
                <a:solidFill>
                  <a:srgbClr val="FFFF00"/>
                </a:solidFill>
              </a:rPr>
              <a:t>a.  M</a:t>
            </a:r>
            <a:r>
              <a:rPr lang="en-US" sz="2400" dirty="0" err="1" smtClean="0">
                <a:solidFill>
                  <a:srgbClr val="FFFF00"/>
                </a:solidFill>
              </a:rPr>
              <a:t>ekanisme</a:t>
            </a:r>
            <a:r>
              <a:rPr lang="en-US" sz="2400" dirty="0" smtClean="0">
                <a:solidFill>
                  <a:srgbClr val="FFFF00"/>
                </a:solidFill>
              </a:rPr>
              <a:t> </a:t>
            </a:r>
            <a:r>
              <a:rPr lang="id-ID" sz="2400" dirty="0" smtClean="0">
                <a:solidFill>
                  <a:srgbClr val="FFFF00"/>
                </a:solidFill>
              </a:rPr>
              <a:t>pelaksanaan studi pelacakan,</a:t>
            </a:r>
            <a:br>
              <a:rPr lang="id-ID" sz="2400" dirty="0" smtClean="0">
                <a:solidFill>
                  <a:srgbClr val="FFFF00"/>
                </a:solidFill>
              </a:rPr>
            </a:br>
            <a:r>
              <a:rPr lang="id-ID" sz="2400" dirty="0" smtClean="0">
                <a:solidFill>
                  <a:srgbClr val="FFFF00"/>
                </a:solidFill>
              </a:rPr>
              <a:t>b.  Hasil evaluasi dalam 5 tahun terakhir, dan </a:t>
            </a:r>
            <a:br>
              <a:rPr lang="id-ID" sz="2400" dirty="0" smtClean="0">
                <a:solidFill>
                  <a:srgbClr val="FFFF00"/>
                </a:solidFill>
              </a:rPr>
            </a:br>
            <a:r>
              <a:rPr lang="id-ID" sz="2400" dirty="0" smtClean="0">
                <a:solidFill>
                  <a:srgbClr val="FFFF00"/>
                </a:solidFill>
              </a:rPr>
              <a:t>c.  Tindak lanjut dari evaluasi terhadap peningkatan mutu lulusan </a:t>
            </a:r>
            <a:br>
              <a:rPr lang="id-ID" sz="2400" dirty="0" smtClean="0">
                <a:solidFill>
                  <a:srgbClr val="FFFF00"/>
                </a:solidFill>
              </a:rPr>
            </a:br>
            <a:endParaRPr lang="en-US" sz="2800"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470090152"/>
              </p:ext>
            </p:extLst>
          </p:nvPr>
        </p:nvGraphicFramePr>
        <p:xfrm>
          <a:off x="1308100" y="2595008"/>
          <a:ext cx="9436100" cy="3625683"/>
        </p:xfrm>
        <a:graphic>
          <a:graphicData uri="http://schemas.openxmlformats.org/drawingml/2006/table">
            <a:tbl>
              <a:tblPr firstRow="1" firstCol="1" bandRow="1">
                <a:tableStyleId>{5C22544A-7EE6-4342-B048-85BDC9FD1C3A}</a:tableStyleId>
              </a:tblPr>
              <a:tblGrid>
                <a:gridCol w="752880"/>
                <a:gridCol w="2070170"/>
                <a:gridCol w="3450953"/>
                <a:gridCol w="3162097"/>
              </a:tblGrid>
              <a:tr h="752423">
                <a:tc>
                  <a:txBody>
                    <a:bodyPr/>
                    <a:lstStyle/>
                    <a:p>
                      <a:pPr marL="0" marR="0" algn="ctr">
                        <a:spcBef>
                          <a:spcPts val="0"/>
                        </a:spcBef>
                        <a:spcAft>
                          <a:spcPts val="0"/>
                        </a:spcAft>
                      </a:pPr>
                      <a:r>
                        <a:rPr lang="id-ID" sz="1600" b="1" dirty="0">
                          <a:effectLst/>
                        </a:rPr>
                        <a:t>No.</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dirty="0">
                          <a:effectLst/>
                        </a:rPr>
                        <a:t>Tahun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Jumlah Lulusan</a:t>
                      </a:r>
                      <a:endParaRPr lang="en-US" sz="1600" b="1">
                        <a:effectLst/>
                      </a:endParaRPr>
                    </a:p>
                    <a:p>
                      <a:pPr marL="0" marR="0" algn="ctr">
                        <a:spcBef>
                          <a:spcPts val="0"/>
                        </a:spcBef>
                        <a:spcAft>
                          <a:spcPts val="0"/>
                        </a:spcAft>
                      </a:pPr>
                      <a:r>
                        <a:rPr lang="id-ID" sz="1600" b="1">
                          <a:effectLst/>
                        </a:rPr>
                        <a:t>pada Tahun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Jumlah Lulusan yang Memberi Respon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453119">
                <a:tc>
                  <a:txBody>
                    <a:bodyPr/>
                    <a:lstStyle/>
                    <a:p>
                      <a:pPr marL="0" marR="0" algn="ctr">
                        <a:spcBef>
                          <a:spcPts val="0"/>
                        </a:spcBef>
                        <a:spcAft>
                          <a:spcPts val="0"/>
                        </a:spcAft>
                      </a:pP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81599">
                <a:tc>
                  <a:txBody>
                    <a:bodyPr/>
                    <a:lstStyle/>
                    <a:p>
                      <a:pPr marL="0" marR="0" algn="ctr">
                        <a:spcBef>
                          <a:spcPts val="0"/>
                        </a:spcBef>
                        <a:spcAft>
                          <a:spcPts val="0"/>
                        </a:spcAft>
                      </a:pPr>
                      <a:r>
                        <a:rPr lang="id-ID" sz="1600" b="1" dirty="0">
                          <a:effectLst/>
                        </a:rPr>
                        <a:t>1</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TS-4</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64454">
                <a:tc>
                  <a:txBody>
                    <a:bodyPr/>
                    <a:lstStyle/>
                    <a:p>
                      <a:pPr marL="0" marR="0" algn="ctr">
                        <a:spcBef>
                          <a:spcPts val="0"/>
                        </a:spcBef>
                        <a:spcAft>
                          <a:spcPts val="0"/>
                        </a:spcAft>
                      </a:pPr>
                      <a:r>
                        <a:rPr lang="id-ID" sz="1600" b="1" dirty="0">
                          <a:effectLst/>
                        </a:rPr>
                        <a:t>2</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TS-3</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99724">
                <a:tc>
                  <a:txBody>
                    <a:bodyPr/>
                    <a:lstStyle/>
                    <a:p>
                      <a:pPr marL="0" marR="0" algn="ctr">
                        <a:spcBef>
                          <a:spcPts val="0"/>
                        </a:spcBef>
                        <a:spcAft>
                          <a:spcPts val="0"/>
                        </a:spcAft>
                      </a:pPr>
                      <a:r>
                        <a:rPr lang="id-ID" sz="1600" b="1" dirty="0">
                          <a:effectLst/>
                        </a:rPr>
                        <a:t>3</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TS-2</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99724">
                <a:tc>
                  <a:txBody>
                    <a:bodyPr/>
                    <a:lstStyle/>
                    <a:p>
                      <a:pPr marL="0" marR="0" algn="ctr">
                        <a:spcBef>
                          <a:spcPts val="0"/>
                        </a:spcBef>
                        <a:spcAft>
                          <a:spcPts val="0"/>
                        </a:spcAft>
                      </a:pPr>
                      <a:r>
                        <a:rPr lang="id-ID" sz="1600" b="1" dirty="0">
                          <a:effectLst/>
                        </a:rPr>
                        <a:t>4</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TS-1</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76210">
                <a:tc>
                  <a:txBody>
                    <a:bodyPr/>
                    <a:lstStyle/>
                    <a:p>
                      <a:pPr marL="0" marR="0" algn="ctr">
                        <a:spcBef>
                          <a:spcPts val="0"/>
                        </a:spcBef>
                        <a:spcAft>
                          <a:spcPts val="0"/>
                        </a:spcAft>
                      </a:pPr>
                      <a:r>
                        <a:rPr lang="id-ID" sz="1600" b="1" dirty="0">
                          <a:effectLst/>
                        </a:rPr>
                        <a:t>5</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dirty="0">
                          <a:effectLst/>
                        </a:rPr>
                        <a:t>TS</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98430">
                <a:tc grid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38</a:t>
            </a:fld>
            <a:endParaRPr lang="en-US"/>
          </a:p>
        </p:txBody>
      </p:sp>
      <p:sp>
        <p:nvSpPr>
          <p:cNvPr id="8" name="Footer Placeholder 7"/>
          <p:cNvSpPr>
            <a:spLocks noGrp="1"/>
          </p:cNvSpPr>
          <p:nvPr>
            <p:ph type="ftr" sz="quarter" idx="11"/>
          </p:nvPr>
        </p:nvSpPr>
        <p:spPr/>
        <p:txBody>
          <a:bodyPr/>
          <a:lstStyle/>
          <a:p>
            <a:r>
              <a:rPr lang="en-US" dirty="0" err="1" smtClean="0"/>
              <a:t>Pendampingan</a:t>
            </a:r>
            <a:r>
              <a:rPr lang="en-US" dirty="0" smtClean="0"/>
              <a:t> </a:t>
            </a:r>
            <a:r>
              <a:rPr lang="en-US" dirty="0" err="1" smtClean="0"/>
              <a:t>Pengisian</a:t>
            </a:r>
            <a:r>
              <a:rPr lang="en-US" dirty="0" smtClean="0"/>
              <a:t> </a:t>
            </a:r>
            <a:r>
              <a:rPr lang="en-US" dirty="0" err="1" smtClean="0"/>
              <a:t>Borang</a:t>
            </a:r>
            <a:r>
              <a:rPr lang="en-US" dirty="0" smtClean="0"/>
              <a:t> AIPT KEMENKES 2016</a:t>
            </a:r>
            <a:endParaRPr lang="en-US" dirty="0"/>
          </a:p>
        </p:txBody>
      </p:sp>
      <p:sp>
        <p:nvSpPr>
          <p:cNvPr id="9" name="Date Placeholder 8"/>
          <p:cNvSpPr>
            <a:spLocks noGrp="1"/>
          </p:cNvSpPr>
          <p:nvPr>
            <p:ph type="dt" sz="half" idx="10"/>
          </p:nvPr>
        </p:nvSpPr>
        <p:spPr/>
        <p:txBody>
          <a:bodyPr/>
          <a:lstStyle/>
          <a:p>
            <a:fld id="{E5C477A2-3DE5-471E-BF1C-D41F51818AAB}" type="datetime1">
              <a:rPr lang="id-ID" smtClean="0"/>
              <a:pPr/>
              <a:t>12/01/2017</a:t>
            </a:fld>
            <a:endParaRPr lang="en-US"/>
          </a:p>
        </p:txBody>
      </p:sp>
    </p:spTree>
    <p:extLst>
      <p:ext uri="{BB962C8B-B14F-4D97-AF65-F5344CB8AC3E}">
        <p14:creationId xmlns="" xmlns:p14="http://schemas.microsoft.com/office/powerpoint/2010/main" val="4237427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6900" y="775855"/>
            <a:ext cx="10629900" cy="4401205"/>
          </a:xfrm>
          <a:prstGeom prst="rect">
            <a:avLst/>
          </a:prstGeom>
        </p:spPr>
        <p:txBody>
          <a:bodyPr wrap="square">
            <a:spAutoFit/>
          </a:bodyPr>
          <a:lstStyle/>
          <a:p>
            <a:pPr marL="977900" indent="-977900"/>
            <a:r>
              <a:rPr lang="en-US" sz="2800" dirty="0"/>
              <a:t>3.2.5.	</a:t>
            </a:r>
            <a:r>
              <a:rPr lang="fi-FI" sz="2800" dirty="0" smtClean="0"/>
              <a:t>Jelaskan apakah lulusan memiliki himpunan alumni di tingkat institusi perguruan tinggi.</a:t>
            </a:r>
            <a:endParaRPr lang="id-ID" sz="2800" dirty="0" smtClean="0"/>
          </a:p>
          <a:p>
            <a:pPr marL="977900" indent="-977900">
              <a:buFont typeface="Arial" panose="020B0604020202020204" pitchFamily="34" charset="0"/>
              <a:buNone/>
            </a:pPr>
            <a:endParaRPr lang="id-ID" sz="2800" dirty="0" smtClean="0"/>
          </a:p>
          <a:p>
            <a:pPr marL="984250"/>
            <a:r>
              <a:rPr lang="en-US" sz="2800" dirty="0" err="1" smtClean="0">
                <a:solidFill>
                  <a:srgbClr val="FFFF00"/>
                </a:solidFill>
              </a:rPr>
              <a:t>Partisipasi</a:t>
            </a:r>
            <a:r>
              <a:rPr lang="en-US" sz="2800" dirty="0" smtClean="0">
                <a:solidFill>
                  <a:srgbClr val="FFFF00"/>
                </a:solidFill>
              </a:rPr>
              <a:t> alumni:</a:t>
            </a:r>
            <a:endParaRPr lang="id-ID" sz="2800" dirty="0" smtClean="0">
              <a:solidFill>
                <a:srgbClr val="FFFF00"/>
              </a:solidFill>
            </a:endParaRPr>
          </a:p>
          <a:p>
            <a:pPr marL="1524000" lvl="0" indent="-539750">
              <a:buFont typeface="+mj-lt"/>
              <a:buAutoNum type="alphaLcPeriod"/>
            </a:pPr>
            <a:r>
              <a:rPr lang="en-US" sz="2800" dirty="0" err="1" smtClean="0">
                <a:solidFill>
                  <a:srgbClr val="FFFF00"/>
                </a:solidFill>
              </a:rPr>
              <a:t>sumbangan</a:t>
            </a:r>
            <a:r>
              <a:rPr lang="en-US" sz="2800" dirty="0" smtClean="0">
                <a:solidFill>
                  <a:srgbClr val="FFFF00"/>
                </a:solidFill>
              </a:rPr>
              <a:t> </a:t>
            </a:r>
            <a:r>
              <a:rPr lang="en-US" sz="2800" dirty="0" err="1" smtClean="0">
                <a:solidFill>
                  <a:srgbClr val="FFFF00"/>
                </a:solidFill>
              </a:rPr>
              <a:t>dana</a:t>
            </a:r>
            <a:r>
              <a:rPr lang="en-US" sz="2800" dirty="0" smtClean="0">
                <a:solidFill>
                  <a:srgbClr val="FFFF00"/>
                </a:solidFill>
              </a:rPr>
              <a:t>,</a:t>
            </a:r>
            <a:endParaRPr lang="id-ID" sz="2800" dirty="0" smtClean="0">
              <a:solidFill>
                <a:srgbClr val="FFFF00"/>
              </a:solidFill>
            </a:endParaRPr>
          </a:p>
          <a:p>
            <a:pPr marL="1524000" lvl="0" indent="-539750">
              <a:buFont typeface="+mj-lt"/>
              <a:buAutoNum type="alphaLcPeriod"/>
            </a:pPr>
            <a:r>
              <a:rPr lang="en-US" sz="2800" dirty="0" err="1" smtClean="0">
                <a:solidFill>
                  <a:srgbClr val="FFFF00"/>
                </a:solidFill>
              </a:rPr>
              <a:t>sumbangan</a:t>
            </a:r>
            <a:r>
              <a:rPr lang="en-US" sz="2800" dirty="0" smtClean="0">
                <a:solidFill>
                  <a:srgbClr val="FFFF00"/>
                </a:solidFill>
              </a:rPr>
              <a:t> </a:t>
            </a:r>
            <a:r>
              <a:rPr lang="en-US" sz="2800" dirty="0" err="1" smtClean="0">
                <a:solidFill>
                  <a:srgbClr val="FFFF00"/>
                </a:solidFill>
              </a:rPr>
              <a:t>fasilitas</a:t>
            </a:r>
            <a:r>
              <a:rPr lang="en-US" sz="2800" dirty="0" smtClean="0">
                <a:solidFill>
                  <a:srgbClr val="FFFF00"/>
                </a:solidFill>
              </a:rPr>
              <a:t>,</a:t>
            </a:r>
            <a:endParaRPr lang="id-ID" sz="2800" dirty="0" smtClean="0">
              <a:solidFill>
                <a:srgbClr val="FFFF00"/>
              </a:solidFill>
            </a:endParaRPr>
          </a:p>
          <a:p>
            <a:pPr marL="1524000" lvl="0" indent="-539750">
              <a:buFont typeface="+mj-lt"/>
              <a:buAutoNum type="alphaLcPeriod"/>
            </a:pPr>
            <a:r>
              <a:rPr lang="en-US" sz="2800" dirty="0" smtClean="0">
                <a:solidFill>
                  <a:srgbClr val="FFFF00"/>
                </a:solidFill>
              </a:rPr>
              <a:t>input </a:t>
            </a:r>
            <a:r>
              <a:rPr lang="en-US" sz="2800" dirty="0" err="1" smtClean="0">
                <a:solidFill>
                  <a:srgbClr val="FFFF00"/>
                </a:solidFill>
              </a:rPr>
              <a:t>perbaikan</a:t>
            </a:r>
            <a:r>
              <a:rPr lang="en-US" sz="2800" dirty="0" smtClean="0">
                <a:solidFill>
                  <a:srgbClr val="FFFF00"/>
                </a:solidFill>
              </a:rPr>
              <a:t> PBM,</a:t>
            </a:r>
            <a:endParaRPr lang="id-ID" sz="2800" dirty="0" smtClean="0">
              <a:solidFill>
                <a:srgbClr val="FFFF00"/>
              </a:solidFill>
            </a:endParaRPr>
          </a:p>
          <a:p>
            <a:pPr marL="1524000" lvl="0" indent="-539750">
              <a:buFont typeface="+mj-lt"/>
              <a:buAutoNum type="alphaLcPeriod"/>
            </a:pPr>
            <a:r>
              <a:rPr lang="en-US" sz="2800" dirty="0" err="1" smtClean="0">
                <a:solidFill>
                  <a:srgbClr val="FFFF00"/>
                </a:solidFill>
              </a:rPr>
              <a:t>pengembangan</a:t>
            </a:r>
            <a:r>
              <a:rPr lang="en-US" sz="2800" dirty="0" smtClean="0">
                <a:solidFill>
                  <a:srgbClr val="FFFF00"/>
                </a:solidFill>
              </a:rPr>
              <a:t> </a:t>
            </a:r>
            <a:r>
              <a:rPr lang="en-US" sz="2800" dirty="0" err="1" smtClean="0">
                <a:solidFill>
                  <a:srgbClr val="FFFF00"/>
                </a:solidFill>
              </a:rPr>
              <a:t>jejaring</a:t>
            </a:r>
            <a:endParaRPr lang="id-ID" sz="2800" dirty="0" smtClean="0">
              <a:solidFill>
                <a:srgbClr val="FFFF00"/>
              </a:solidFill>
            </a:endParaRPr>
          </a:p>
          <a:p>
            <a:pPr marL="984250" lvl="0"/>
            <a:r>
              <a:rPr lang="id-ID" sz="2800" dirty="0" smtClean="0">
                <a:solidFill>
                  <a:srgbClr val="FF0000"/>
                </a:solidFill>
              </a:rPr>
              <a:t>sebaiknya dipisah partisipasi alumni untuk </a:t>
            </a:r>
            <a:r>
              <a:rPr lang="fi-FI" sz="2800" dirty="0" smtClean="0">
                <a:solidFill>
                  <a:srgbClr val="FF0000"/>
                </a:solidFill>
              </a:rPr>
              <a:t>kegiatan akademik dan non akademik</a:t>
            </a:r>
            <a:endParaRPr lang="id-ID" sz="2800" dirty="0">
              <a:solidFill>
                <a:srgbClr val="FF0000"/>
              </a:solidFill>
            </a:endParaRPr>
          </a:p>
        </p:txBody>
      </p:sp>
      <p:sp>
        <p:nvSpPr>
          <p:cNvPr id="5" name="Slide Number Placeholder 4"/>
          <p:cNvSpPr>
            <a:spLocks noGrp="1"/>
          </p:cNvSpPr>
          <p:nvPr>
            <p:ph type="sldNum" sz="quarter" idx="12"/>
          </p:nvPr>
        </p:nvSpPr>
        <p:spPr/>
        <p:txBody>
          <a:bodyPr/>
          <a:lstStyle/>
          <a:p>
            <a:fld id="{F173A9D0-1A36-4B24-B117-D76BD841B7CF}" type="slidenum">
              <a:rPr lang="en-US" smtClean="0"/>
              <a:pPr/>
              <a:t>39</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a:p>
        </p:txBody>
      </p:sp>
      <p:sp>
        <p:nvSpPr>
          <p:cNvPr id="7" name="Date Placeholder 6"/>
          <p:cNvSpPr>
            <a:spLocks noGrp="1"/>
          </p:cNvSpPr>
          <p:nvPr>
            <p:ph type="dt" sz="half" idx="10"/>
          </p:nvPr>
        </p:nvSpPr>
        <p:spPr/>
        <p:txBody>
          <a:bodyPr/>
          <a:lstStyle/>
          <a:p>
            <a:fld id="{8C59175D-8D38-413F-B026-0828C7AADF90}" type="datetime1">
              <a:rPr lang="id-ID" smtClean="0"/>
              <a:pPr/>
              <a:t>12/01/2017</a:t>
            </a:fld>
            <a:endParaRPr lang="en-US"/>
          </a:p>
        </p:txBody>
      </p:sp>
    </p:spTree>
    <p:extLst>
      <p:ext uri="{BB962C8B-B14F-4D97-AF65-F5344CB8AC3E}">
        <p14:creationId xmlns="" xmlns:p14="http://schemas.microsoft.com/office/powerpoint/2010/main" val="2032837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509"/>
            <a:ext cx="11526982" cy="6525491"/>
          </a:xfrm>
        </p:spPr>
        <p:txBody>
          <a:bodyPr>
            <a:normAutofit/>
          </a:bodyPr>
          <a:lstStyle/>
          <a:p>
            <a:pPr marL="1163638" indent="-1163638">
              <a:buNone/>
              <a:tabLst>
                <a:tab pos="1163638" algn="l"/>
              </a:tabLst>
            </a:pPr>
            <a:r>
              <a:rPr lang="en-US" sz="2800" dirty="0" smtClean="0"/>
              <a:t>1.3.1. 	</a:t>
            </a:r>
            <a:r>
              <a:rPr lang="id-ID" sz="2800" dirty="0" smtClean="0"/>
              <a:t>Uraikan sosialisasi visi, misi, tujuan, dan sasaran PT agar dipahami seluruh pemangku kepentingan (sivitas akademika, tenaga kependidikan, pengguna lulusan, dan masyarakat)</a:t>
            </a:r>
          </a:p>
          <a:p>
            <a:pPr marL="1163638" indent="-1163638">
              <a:buNone/>
              <a:tabLst>
                <a:tab pos="1163638" algn="l"/>
              </a:tabLst>
            </a:pPr>
            <a:endParaRPr lang="id-ID" sz="2800" dirty="0" smtClean="0">
              <a:solidFill>
                <a:srgbClr val="FFFF00"/>
              </a:solidFill>
            </a:endParaRPr>
          </a:p>
          <a:p>
            <a:pPr marL="1620838" lvl="0" indent="-457200">
              <a:buFont typeface="+mj-lt"/>
              <a:buAutoNum type="alphaLcPeriod"/>
            </a:pPr>
            <a:r>
              <a:rPr lang="en-US" sz="2800" dirty="0" err="1" smtClean="0">
                <a:solidFill>
                  <a:srgbClr val="FFFF00"/>
                </a:solidFill>
              </a:rPr>
              <a:t>Sosialisasi</a:t>
            </a:r>
            <a:r>
              <a:rPr lang="en-US" sz="2800" dirty="0" smtClean="0">
                <a:solidFill>
                  <a:srgbClr val="FFFF00"/>
                </a:solidFill>
              </a:rPr>
              <a:t> </a:t>
            </a:r>
            <a:r>
              <a:rPr lang="en-US" sz="2800" dirty="0" err="1" smtClean="0">
                <a:solidFill>
                  <a:srgbClr val="FFFF00"/>
                </a:solidFill>
              </a:rPr>
              <a:t>dilaksanakan</a:t>
            </a:r>
            <a:r>
              <a:rPr lang="en-US" sz="2800" dirty="0" smtClean="0">
                <a:solidFill>
                  <a:srgbClr val="FFFF00"/>
                </a:solidFill>
              </a:rPr>
              <a:t> </a:t>
            </a:r>
            <a:r>
              <a:rPr lang="en-US" sz="2800" dirty="0" err="1" smtClean="0">
                <a:solidFill>
                  <a:srgbClr val="FFFF00"/>
                </a:solidFill>
              </a:rPr>
              <a:t>secara</a:t>
            </a:r>
            <a:r>
              <a:rPr lang="en-US" sz="2800" dirty="0" smtClean="0">
                <a:solidFill>
                  <a:srgbClr val="FFFF00"/>
                </a:solidFill>
              </a:rPr>
              <a:t> </a:t>
            </a:r>
            <a:r>
              <a:rPr lang="en-US" sz="2800" dirty="0" err="1" smtClean="0">
                <a:solidFill>
                  <a:srgbClr val="FFFF00"/>
                </a:solidFill>
              </a:rPr>
              <a:t>sistematik</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berkelanjutan</a:t>
            </a:r>
            <a:r>
              <a:rPr lang="en-US" sz="2800" dirty="0" smtClean="0">
                <a:solidFill>
                  <a:srgbClr val="FFFF00"/>
                </a:solidFill>
              </a:rPr>
              <a:t>,</a:t>
            </a:r>
            <a:endParaRPr lang="id-ID" sz="2800" dirty="0" smtClean="0">
              <a:solidFill>
                <a:srgbClr val="FFFF00"/>
              </a:solidFill>
            </a:endParaRPr>
          </a:p>
          <a:p>
            <a:pPr marL="1620838" lvl="0" indent="-457200">
              <a:buFont typeface="+mj-lt"/>
              <a:buAutoNum type="alphaLcPeriod"/>
            </a:pPr>
            <a:r>
              <a:rPr lang="en-US" sz="2800" dirty="0" smtClean="0">
                <a:solidFill>
                  <a:srgbClr val="FFFF00"/>
                </a:solidFill>
              </a:rPr>
              <a:t>Target internal (</a:t>
            </a:r>
            <a:r>
              <a:rPr lang="en-US" sz="2800" dirty="0" err="1" smtClean="0">
                <a:solidFill>
                  <a:srgbClr val="FFFF00"/>
                </a:solidFill>
              </a:rPr>
              <a:t>sivitas</a:t>
            </a:r>
            <a:r>
              <a:rPr lang="en-US" sz="2800" dirty="0" smtClean="0">
                <a:solidFill>
                  <a:srgbClr val="FFFF00"/>
                </a:solidFill>
              </a:rPr>
              <a:t> </a:t>
            </a:r>
            <a:r>
              <a:rPr lang="en-US" sz="2800" dirty="0" err="1" smtClean="0">
                <a:solidFill>
                  <a:srgbClr val="FFFF00"/>
                </a:solidFill>
              </a:rPr>
              <a:t>akademika</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tenaga</a:t>
            </a:r>
            <a:r>
              <a:rPr lang="en-US" sz="2800" dirty="0" smtClean="0">
                <a:solidFill>
                  <a:srgbClr val="FFFF00"/>
                </a:solidFill>
              </a:rPr>
              <a:t> </a:t>
            </a:r>
            <a:r>
              <a:rPr lang="en-US" sz="2800" dirty="0" err="1" smtClean="0">
                <a:solidFill>
                  <a:srgbClr val="FFFF00"/>
                </a:solidFill>
              </a:rPr>
              <a:t>kependidikan</a:t>
            </a:r>
            <a:r>
              <a:rPr lang="en-US" sz="2800" dirty="0" smtClean="0">
                <a:solidFill>
                  <a:srgbClr val="FFFF00"/>
                </a:solidFill>
              </a:rPr>
              <a:t>)</a:t>
            </a:r>
            <a:endParaRPr lang="id-ID" sz="2800" dirty="0" smtClean="0">
              <a:solidFill>
                <a:srgbClr val="FFFF00"/>
              </a:solidFill>
            </a:endParaRPr>
          </a:p>
          <a:p>
            <a:pPr marL="1620838" lvl="0" indent="-457200">
              <a:buFont typeface="+mj-lt"/>
              <a:buAutoNum type="alphaLcPeriod"/>
            </a:pPr>
            <a:r>
              <a:rPr lang="en-US" sz="2800" dirty="0" smtClean="0">
                <a:solidFill>
                  <a:srgbClr val="FFFF00"/>
                </a:solidFill>
              </a:rPr>
              <a:t>Target </a:t>
            </a:r>
            <a:r>
              <a:rPr lang="en-US" sz="2800" dirty="0" err="1" smtClean="0">
                <a:solidFill>
                  <a:srgbClr val="FFFF00"/>
                </a:solidFill>
              </a:rPr>
              <a:t>eksternal</a:t>
            </a:r>
            <a:r>
              <a:rPr lang="en-US" sz="2800" dirty="0" smtClean="0">
                <a:solidFill>
                  <a:srgbClr val="FFFF00"/>
                </a:solidFill>
              </a:rPr>
              <a:t> (</a:t>
            </a:r>
            <a:r>
              <a:rPr lang="id-ID" sz="2800" dirty="0" smtClean="0">
                <a:solidFill>
                  <a:srgbClr val="FFFF00"/>
                </a:solidFill>
              </a:rPr>
              <a:t>pengguna lulusan, dan masyarakat</a:t>
            </a:r>
            <a:r>
              <a:rPr lang="en-US" sz="2800" dirty="0" smtClean="0">
                <a:solidFill>
                  <a:srgbClr val="FFFF00"/>
                </a:solidFill>
              </a:rPr>
              <a:t>)</a:t>
            </a:r>
            <a:endParaRPr lang="id-ID" sz="2800" dirty="0" smtClean="0">
              <a:solidFill>
                <a:srgbClr val="FFFF00"/>
              </a:solidFill>
            </a:endParaRPr>
          </a:p>
          <a:p>
            <a:pPr marL="1620838" lvl="0" indent="-457200">
              <a:buFont typeface="+mj-lt"/>
              <a:buAutoNum type="alphaLcPeriod"/>
            </a:pPr>
            <a:r>
              <a:rPr lang="id-ID" sz="2800" dirty="0" smtClean="0">
                <a:solidFill>
                  <a:srgbClr val="FFFF00"/>
                </a:solidFill>
              </a:rPr>
              <a:t>Evaluasi sosialisasi?</a:t>
            </a:r>
          </a:p>
          <a:p>
            <a:pPr marL="914400" indent="-914400">
              <a:buNone/>
            </a:pPr>
            <a:endParaRPr lang="en-US" dirty="0" smtClean="0">
              <a:solidFill>
                <a:srgbClr val="FFFF00"/>
              </a:solidFill>
            </a:endParaRPr>
          </a:p>
          <a:p>
            <a:endParaRPr lang="id-ID"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8D32CFCE-C7F3-486D-A211-B9B4E51F184F}" type="datetime1">
              <a:rPr lang="id-ID" smtClean="0"/>
              <a:pPr/>
              <a:t>12/01/2017</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29755" y="1106055"/>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23888" indent="-623888">
              <a:buNone/>
              <a:tabLst>
                <a:tab pos="749300" algn="l"/>
              </a:tabLst>
            </a:pPr>
            <a:r>
              <a:rPr lang="en-US" sz="2400" dirty="0" smtClean="0"/>
              <a:t>4.1. 	J</a:t>
            </a:r>
            <a:r>
              <a:rPr lang="id-ID" sz="2400" dirty="0" smtClean="0"/>
              <a:t>elaskan sistem pengelolaan sumber daya manusia yang meliputi perencanaan seleksi/perekrutan, penempatan, pengembangan, retensi, dan pemberhentian dosen dan tenaga kependidikan untuk menjamin mutu penyelenggaraan program akademik, serta </a:t>
            </a:r>
            <a:r>
              <a:rPr lang="en-US" sz="2400" dirty="0" err="1" smtClean="0"/>
              <a:t>remunerasi</a:t>
            </a:r>
            <a:r>
              <a:rPr lang="en-US" sz="2400" dirty="0" smtClean="0"/>
              <a:t>, </a:t>
            </a:r>
            <a:r>
              <a:rPr lang="en-US" sz="2400" dirty="0" err="1" smtClean="0"/>
              <a:t>penghargaan</a:t>
            </a:r>
            <a:r>
              <a:rPr lang="en-US" sz="2400" dirty="0" smtClean="0"/>
              <a:t>, </a:t>
            </a:r>
            <a:r>
              <a:rPr lang="en-US" sz="2400" dirty="0" err="1" smtClean="0"/>
              <a:t>dan</a:t>
            </a:r>
            <a:r>
              <a:rPr lang="en-US" sz="2400" dirty="0" smtClean="0"/>
              <a:t> </a:t>
            </a:r>
            <a:r>
              <a:rPr lang="en-US" sz="2400" dirty="0" err="1" smtClean="0"/>
              <a:t>sanksi</a:t>
            </a:r>
            <a:r>
              <a:rPr lang="id-ID" sz="2400" dirty="0" smtClean="0"/>
              <a:t>, termasuk informasi tentang ketersediaan pedoman tertulis dan konsistensi pelaksanaannya</a:t>
            </a:r>
          </a:p>
          <a:p>
            <a:pPr marL="977900" indent="-977900">
              <a:buNone/>
              <a:tabLst>
                <a:tab pos="749300" algn="l"/>
              </a:tabLst>
            </a:pPr>
            <a:r>
              <a:rPr lang="id-ID" sz="2400" b="1" dirty="0" smtClean="0">
                <a:solidFill>
                  <a:srgbClr val="FFFF00"/>
                </a:solidFill>
              </a:rPr>
              <a:t>	</a:t>
            </a:r>
            <a:r>
              <a:rPr lang="en-US" sz="2400" b="1" dirty="0" err="1" smtClean="0">
                <a:solidFill>
                  <a:srgbClr val="FFFF00"/>
                </a:solidFill>
              </a:rPr>
              <a:t>Sistem</a:t>
            </a:r>
            <a:r>
              <a:rPr lang="en-US" sz="2400" b="1" dirty="0" smtClean="0">
                <a:solidFill>
                  <a:srgbClr val="FFFF00"/>
                </a:solidFill>
              </a:rPr>
              <a:t> </a:t>
            </a:r>
            <a:r>
              <a:rPr lang="en-US" sz="2400" b="1" dirty="0" err="1" smtClean="0">
                <a:solidFill>
                  <a:srgbClr val="FFFF00"/>
                </a:solidFill>
              </a:rPr>
              <a:t>pengelolaan</a:t>
            </a:r>
            <a:r>
              <a:rPr lang="en-US" sz="2400" b="1" dirty="0" smtClean="0">
                <a:solidFill>
                  <a:srgbClr val="FFFF00"/>
                </a:solidFill>
              </a:rPr>
              <a:t> SDM (</a:t>
            </a:r>
            <a:r>
              <a:rPr lang="en-US" sz="2400" b="1" dirty="0" err="1" smtClean="0">
                <a:solidFill>
                  <a:srgbClr val="FFFF00"/>
                </a:solidFill>
              </a:rPr>
              <a:t>lengkap</a:t>
            </a:r>
            <a:r>
              <a:rPr lang="en-US" sz="2400" b="1" dirty="0" smtClean="0">
                <a:solidFill>
                  <a:srgbClr val="FFFF00"/>
                </a:solidFill>
              </a:rPr>
              <a:t>, </a:t>
            </a:r>
            <a:r>
              <a:rPr lang="en-US" sz="2400" b="1" dirty="0" err="1" smtClean="0">
                <a:solidFill>
                  <a:srgbClr val="FFFF00"/>
                </a:solidFill>
              </a:rPr>
              <a:t>transparan</a:t>
            </a:r>
            <a:r>
              <a:rPr lang="en-US" sz="2400" b="1" dirty="0" smtClean="0">
                <a:solidFill>
                  <a:srgbClr val="FFFF00"/>
                </a:solidFill>
              </a:rPr>
              <a:t>, </a:t>
            </a:r>
            <a:r>
              <a:rPr lang="en-US" sz="2400" b="1" dirty="0" err="1" smtClean="0">
                <a:solidFill>
                  <a:srgbClr val="FFFF00"/>
                </a:solidFill>
              </a:rPr>
              <a:t>akuntabel</a:t>
            </a:r>
            <a:r>
              <a:rPr lang="en-US" sz="2400" b="1" dirty="0" smtClean="0">
                <a:solidFill>
                  <a:srgbClr val="FFFF00"/>
                </a:solidFill>
              </a:rPr>
              <a:t>):</a:t>
            </a:r>
          </a:p>
          <a:p>
            <a:pPr marL="1320800" indent="-406400">
              <a:buAutoNum type="arabicPeriod"/>
              <a:tabLst>
                <a:tab pos="749300" algn="l"/>
                <a:tab pos="977900" algn="l"/>
              </a:tabLst>
            </a:pPr>
            <a:r>
              <a:rPr lang="en-US" sz="2400" dirty="0" err="1" smtClean="0">
                <a:solidFill>
                  <a:srgbClr val="FFFF00"/>
                </a:solidFill>
              </a:rPr>
              <a:t>perencanaan</a:t>
            </a:r>
            <a:r>
              <a:rPr lang="en-US" sz="2400" dirty="0" smtClean="0">
                <a:solidFill>
                  <a:srgbClr val="FFFF00"/>
                </a:solidFill>
              </a:rPr>
              <a:t>, </a:t>
            </a:r>
          </a:p>
          <a:p>
            <a:pPr marL="1320800" indent="-406400">
              <a:buAutoNum type="arabicPeriod"/>
              <a:tabLst>
                <a:tab pos="749300" algn="l"/>
                <a:tab pos="977900" algn="l"/>
              </a:tabLst>
            </a:pPr>
            <a:r>
              <a:rPr lang="en-US" sz="2400" dirty="0" err="1" smtClean="0">
                <a:solidFill>
                  <a:srgbClr val="FFFF00"/>
                </a:solidFill>
              </a:rPr>
              <a:t>rekrutmen</a:t>
            </a:r>
            <a:r>
              <a:rPr lang="en-US" sz="2400" dirty="0" smtClean="0">
                <a:solidFill>
                  <a:srgbClr val="FFFF00"/>
                </a:solidFill>
              </a:rPr>
              <a:t>, </a:t>
            </a:r>
            <a:r>
              <a:rPr lang="en-US" sz="2400" dirty="0" err="1" smtClean="0">
                <a:solidFill>
                  <a:srgbClr val="FFFF00"/>
                </a:solidFill>
              </a:rPr>
              <a:t>seleksi</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pemberhentian</a:t>
            </a:r>
            <a:r>
              <a:rPr lang="en-US" sz="2400" dirty="0" smtClean="0">
                <a:solidFill>
                  <a:srgbClr val="FFFF00"/>
                </a:solidFill>
              </a:rPr>
              <a:t> </a:t>
            </a:r>
            <a:r>
              <a:rPr lang="en-US" sz="2400" dirty="0" err="1" smtClean="0">
                <a:solidFill>
                  <a:srgbClr val="FFFF00"/>
                </a:solidFill>
              </a:rPr>
              <a:t>pegawai</a:t>
            </a:r>
            <a:r>
              <a:rPr lang="en-US" sz="2400" dirty="0" smtClean="0">
                <a:solidFill>
                  <a:srgbClr val="FFFF00"/>
                </a:solidFill>
              </a:rPr>
              <a:t>, </a:t>
            </a:r>
          </a:p>
          <a:p>
            <a:pPr marL="1320800" indent="-406400">
              <a:buAutoNum type="arabicPeriod"/>
              <a:tabLst>
                <a:tab pos="749300" algn="l"/>
                <a:tab pos="977900" algn="l"/>
              </a:tabLst>
            </a:pPr>
            <a:r>
              <a:rPr lang="en-US" sz="2400" dirty="0" err="1" smtClean="0">
                <a:solidFill>
                  <a:srgbClr val="FFFF00"/>
                </a:solidFill>
              </a:rPr>
              <a:t>orientasi</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penempatan</a:t>
            </a:r>
            <a:r>
              <a:rPr lang="en-US" sz="2400" dirty="0" smtClean="0">
                <a:solidFill>
                  <a:srgbClr val="FFFF00"/>
                </a:solidFill>
              </a:rPr>
              <a:t> </a:t>
            </a:r>
            <a:r>
              <a:rPr lang="en-US" sz="2400" dirty="0" err="1" smtClean="0">
                <a:solidFill>
                  <a:srgbClr val="FFFF00"/>
                </a:solidFill>
              </a:rPr>
              <a:t>pegawai</a:t>
            </a:r>
            <a:r>
              <a:rPr lang="en-US" sz="2400" dirty="0" smtClean="0">
                <a:solidFill>
                  <a:srgbClr val="FFFF00"/>
                </a:solidFill>
              </a:rPr>
              <a:t>, </a:t>
            </a:r>
          </a:p>
          <a:p>
            <a:pPr marL="1320800" indent="-406400">
              <a:buAutoNum type="arabicPeriod"/>
              <a:tabLst>
                <a:tab pos="749300" algn="l"/>
                <a:tab pos="977900" algn="l"/>
              </a:tabLst>
            </a:pPr>
            <a:r>
              <a:rPr lang="en-US" sz="2400" dirty="0" err="1" smtClean="0">
                <a:solidFill>
                  <a:srgbClr val="FFFF00"/>
                </a:solidFill>
              </a:rPr>
              <a:t>pengembangan</a:t>
            </a:r>
            <a:r>
              <a:rPr lang="en-US" sz="2400" dirty="0" smtClean="0">
                <a:solidFill>
                  <a:srgbClr val="FFFF00"/>
                </a:solidFill>
              </a:rPr>
              <a:t> </a:t>
            </a:r>
            <a:r>
              <a:rPr lang="en-US" sz="2400" dirty="0" err="1" smtClean="0">
                <a:solidFill>
                  <a:srgbClr val="FFFF00"/>
                </a:solidFill>
              </a:rPr>
              <a:t>karier</a:t>
            </a:r>
            <a:r>
              <a:rPr lang="en-US" sz="2400" dirty="0" smtClean="0">
                <a:solidFill>
                  <a:srgbClr val="FFFF00"/>
                </a:solidFill>
              </a:rPr>
              <a:t>, </a:t>
            </a:r>
          </a:p>
          <a:p>
            <a:pPr marL="1320800" indent="-406400">
              <a:buAutoNum type="arabicPeriod"/>
              <a:tabLst>
                <a:tab pos="749300" algn="l"/>
                <a:tab pos="977900" algn="l"/>
              </a:tabLst>
            </a:pPr>
            <a:r>
              <a:rPr lang="en-US" sz="2400" dirty="0" err="1" smtClean="0">
                <a:solidFill>
                  <a:srgbClr val="FFFF00"/>
                </a:solidFill>
              </a:rPr>
              <a:t>renumerasi</a:t>
            </a:r>
            <a:r>
              <a:rPr lang="en-US" sz="2400" dirty="0" smtClean="0">
                <a:solidFill>
                  <a:srgbClr val="FFFF00"/>
                </a:solidFill>
              </a:rPr>
              <a:t>, </a:t>
            </a:r>
            <a:r>
              <a:rPr lang="en-US" sz="2400" dirty="0" err="1" smtClean="0">
                <a:solidFill>
                  <a:srgbClr val="FFFF00"/>
                </a:solidFill>
              </a:rPr>
              <a:t>penghargaan</a:t>
            </a:r>
            <a:r>
              <a:rPr lang="en-US" sz="2400" dirty="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sanksi</a:t>
            </a:r>
            <a:r>
              <a:rPr lang="en-US" sz="2400" dirty="0">
                <a:solidFill>
                  <a:srgbClr val="FFFF00"/>
                </a:solidFill>
              </a:rPr>
              <a:t> </a:t>
            </a:r>
            <a:r>
              <a:rPr lang="en-US" sz="2400" dirty="0" err="1" smtClean="0">
                <a:solidFill>
                  <a:srgbClr val="FFFF00"/>
                </a:solidFill>
              </a:rPr>
              <a:t>dilaksanakan</a:t>
            </a:r>
            <a:r>
              <a:rPr lang="en-US" sz="2400" dirty="0" smtClean="0">
                <a:solidFill>
                  <a:srgbClr val="FFFF00"/>
                </a:solidFill>
              </a:rPr>
              <a:t> </a:t>
            </a:r>
            <a:r>
              <a:rPr lang="en-US" sz="2400" dirty="0" err="1" smtClean="0">
                <a:solidFill>
                  <a:srgbClr val="FFFF00"/>
                </a:solidFill>
              </a:rPr>
              <a:t>dengan</a:t>
            </a:r>
            <a:r>
              <a:rPr lang="en-US" sz="2400" dirty="0" smtClean="0">
                <a:solidFill>
                  <a:srgbClr val="FFFF00"/>
                </a:solidFill>
              </a:rPr>
              <a:t> </a:t>
            </a:r>
            <a:r>
              <a:rPr lang="en-US" sz="2400" dirty="0" err="1" smtClean="0">
                <a:solidFill>
                  <a:srgbClr val="FFFF00"/>
                </a:solidFill>
              </a:rPr>
              <a:t>transparan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akuntabel</a:t>
            </a:r>
            <a:endParaRPr lang="en-US" sz="2400" dirty="0" smtClean="0">
              <a:solidFill>
                <a:srgbClr val="FFFF00"/>
              </a:solidFill>
            </a:endParaRPr>
          </a:p>
        </p:txBody>
      </p:sp>
      <p:sp>
        <p:nvSpPr>
          <p:cNvPr id="3" name="Title 1"/>
          <p:cNvSpPr txBox="1">
            <a:spLocks/>
          </p:cNvSpPr>
          <p:nvPr/>
        </p:nvSpPr>
        <p:spPr>
          <a:xfrm>
            <a:off x="293254" y="377825"/>
            <a:ext cx="10515600" cy="4603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err="1" smtClean="0"/>
              <a:t>Standar</a:t>
            </a:r>
            <a:r>
              <a:rPr lang="en-US" sz="4000" b="1" dirty="0" smtClean="0"/>
              <a:t> 4. </a:t>
            </a:r>
            <a:r>
              <a:rPr lang="en-US" sz="4000" b="1" dirty="0" err="1" smtClean="0"/>
              <a:t>Sumber</a:t>
            </a:r>
            <a:r>
              <a:rPr lang="en-US" sz="4000" b="1" dirty="0" smtClean="0"/>
              <a:t> </a:t>
            </a:r>
            <a:r>
              <a:rPr lang="en-US" sz="4000" b="1" dirty="0" err="1" smtClean="0"/>
              <a:t>Daya</a:t>
            </a:r>
            <a:r>
              <a:rPr lang="en-US" sz="4000" b="1" dirty="0" smtClean="0"/>
              <a:t> </a:t>
            </a:r>
            <a:r>
              <a:rPr lang="en-US" sz="4000" b="1" dirty="0" err="1" smtClean="0"/>
              <a:t>Manusia</a:t>
            </a:r>
            <a:endParaRPr lang="en-US" sz="4000" b="1"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40</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66CC7BEF-8F6C-45ED-B404-8B24D9F04415}" type="datetime1">
              <a:rPr lang="id-ID" smtClean="0"/>
              <a:pPr/>
              <a:t>12/01/2017</a:t>
            </a:fld>
            <a:endParaRPr lang="en-US"/>
          </a:p>
        </p:txBody>
      </p:sp>
    </p:spTree>
    <p:extLst>
      <p:ext uri="{BB962C8B-B14F-4D97-AF65-F5344CB8AC3E}">
        <p14:creationId xmlns="" xmlns:p14="http://schemas.microsoft.com/office/powerpoint/2010/main" val="212212536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500" y="635000"/>
            <a:ext cx="9732353" cy="5613399"/>
          </a:xfrm>
        </p:spPr>
        <p:txBody>
          <a:bodyPr>
            <a:normAutofit fontScale="92500" lnSpcReduction="10000"/>
          </a:bodyPr>
          <a:lstStyle/>
          <a:p>
            <a:pPr marL="623888" indent="-623888">
              <a:buFont typeface="Arial" panose="020B0604020202020204" pitchFamily="34" charset="0"/>
              <a:buNone/>
              <a:tabLst>
                <a:tab pos="623888" algn="l"/>
              </a:tabLst>
            </a:pPr>
            <a:r>
              <a:rPr lang="en-US" sz="2600" dirty="0" smtClean="0"/>
              <a:t>4.2. </a:t>
            </a:r>
            <a:r>
              <a:rPr lang="id-ID" sz="2600" dirty="0" smtClean="0"/>
              <a:t>Jelaskan sistem monitoring dan evaluasi, serta rekam jejak kinerja akademik dosen  dan kinerja tenaga kependidikan (termasuk informasi tentang </a:t>
            </a:r>
            <a:r>
              <a:rPr lang="id-ID" sz="2600" b="1" dirty="0" smtClean="0"/>
              <a:t>4.2.1. ketersediaan pedoman  tertulis</a:t>
            </a:r>
            <a:r>
              <a:rPr lang="id-ID" sz="2600" dirty="0" smtClean="0"/>
              <a:t>, </a:t>
            </a:r>
            <a:r>
              <a:rPr lang="en-US" sz="2600" dirty="0" err="1" smtClean="0"/>
              <a:t>serta</a:t>
            </a:r>
            <a:r>
              <a:rPr lang="id-ID" sz="2600" dirty="0" smtClean="0"/>
              <a:t> monitoring dan </a:t>
            </a:r>
            <a:r>
              <a:rPr lang="id-ID" sz="2600" b="1" dirty="0" smtClean="0"/>
              <a:t>4.2.2.</a:t>
            </a:r>
            <a:r>
              <a:rPr lang="id-ID" sz="2600" dirty="0" smtClean="0"/>
              <a:t> </a:t>
            </a:r>
            <a:r>
              <a:rPr lang="id-ID" sz="2600" b="1" dirty="0" smtClean="0"/>
              <a:t>evaluasi kinerja dosen </a:t>
            </a:r>
            <a:r>
              <a:rPr lang="id-ID" sz="2600" dirty="0" smtClean="0"/>
              <a:t>dalam tridarma serta  dokumentasinya)</a:t>
            </a:r>
          </a:p>
          <a:p>
            <a:pPr marL="977900" indent="-977900">
              <a:buFont typeface="Arial" panose="020B0604020202020204" pitchFamily="34" charset="0"/>
              <a:buNone/>
            </a:pPr>
            <a:endParaRPr lang="id-ID" sz="2600" dirty="0" smtClean="0"/>
          </a:p>
          <a:p>
            <a:pPr marL="900113" indent="-900113">
              <a:buFont typeface="Arial" panose="020B0604020202020204" pitchFamily="34" charset="0"/>
              <a:buNone/>
            </a:pPr>
            <a:r>
              <a:rPr lang="en-US" sz="2600" dirty="0" smtClean="0">
                <a:solidFill>
                  <a:srgbClr val="FFFF00"/>
                </a:solidFill>
              </a:rPr>
              <a:t>4.2.1.</a:t>
            </a:r>
            <a:r>
              <a:rPr lang="en-US" sz="2600" dirty="0" smtClean="0"/>
              <a:t> </a:t>
            </a:r>
            <a:r>
              <a:rPr lang="id-ID" sz="2600" dirty="0" smtClean="0"/>
              <a:t> </a:t>
            </a:r>
            <a:r>
              <a:rPr lang="en-US" sz="2600" dirty="0" err="1" smtClean="0">
                <a:solidFill>
                  <a:srgbClr val="FFFF00"/>
                </a:solidFill>
              </a:rPr>
              <a:t>Ada</a:t>
            </a:r>
            <a:r>
              <a:rPr lang="en-US" sz="2600" dirty="0" smtClean="0">
                <a:solidFill>
                  <a:srgbClr val="FFFF00"/>
                </a:solidFill>
              </a:rPr>
              <a:t> </a:t>
            </a:r>
            <a:r>
              <a:rPr lang="en-US" sz="2600" dirty="0" err="1">
                <a:solidFill>
                  <a:srgbClr val="FFFF00"/>
                </a:solidFill>
              </a:rPr>
              <a:t>pedoman</a:t>
            </a:r>
            <a:r>
              <a:rPr lang="en-US" sz="2600" dirty="0">
                <a:solidFill>
                  <a:srgbClr val="FFFF00"/>
                </a:solidFill>
              </a:rPr>
              <a:t> formal yang </a:t>
            </a:r>
            <a:r>
              <a:rPr lang="en-US" sz="2600" dirty="0" err="1">
                <a:solidFill>
                  <a:srgbClr val="FFFF00"/>
                </a:solidFill>
              </a:rPr>
              <a:t>lengkap</a:t>
            </a:r>
            <a:r>
              <a:rPr lang="en-US" sz="2600" dirty="0">
                <a:solidFill>
                  <a:srgbClr val="FFFF00"/>
                </a:solidFill>
              </a:rPr>
              <a:t> </a:t>
            </a:r>
            <a:r>
              <a:rPr lang="en-US" sz="2600" dirty="0" err="1">
                <a:solidFill>
                  <a:srgbClr val="FFFF00"/>
                </a:solidFill>
              </a:rPr>
              <a:t>disertai</a:t>
            </a:r>
            <a:r>
              <a:rPr lang="en-US" sz="2600" dirty="0">
                <a:solidFill>
                  <a:srgbClr val="FFFF00"/>
                </a:solidFill>
              </a:rPr>
              <a:t> </a:t>
            </a:r>
            <a:r>
              <a:rPr lang="en-US" sz="2600" dirty="0" err="1">
                <a:solidFill>
                  <a:srgbClr val="FFFF00"/>
                </a:solidFill>
              </a:rPr>
              <a:t>bukti</a:t>
            </a:r>
            <a:r>
              <a:rPr lang="en-US" sz="2600" dirty="0">
                <a:solidFill>
                  <a:srgbClr val="FFFF00"/>
                </a:solidFill>
              </a:rPr>
              <a:t> </a:t>
            </a:r>
            <a:r>
              <a:rPr lang="en-US" sz="2600" dirty="0" err="1">
                <a:solidFill>
                  <a:srgbClr val="FFFF00"/>
                </a:solidFill>
              </a:rPr>
              <a:t>dilaksanakan</a:t>
            </a:r>
            <a:r>
              <a:rPr lang="en-US" sz="2600" dirty="0">
                <a:solidFill>
                  <a:srgbClr val="FFFF00"/>
                </a:solidFill>
              </a:rPr>
              <a:t> </a:t>
            </a:r>
            <a:r>
              <a:rPr lang="en-US" sz="2600" dirty="0" err="1">
                <a:solidFill>
                  <a:srgbClr val="FFFF00"/>
                </a:solidFill>
              </a:rPr>
              <a:t>secara</a:t>
            </a:r>
            <a:r>
              <a:rPr lang="en-US" sz="2600" dirty="0">
                <a:solidFill>
                  <a:srgbClr val="FFFF00"/>
                </a:solidFill>
              </a:rPr>
              <a:t> </a:t>
            </a:r>
            <a:r>
              <a:rPr lang="en-US" sz="2600" dirty="0" err="1">
                <a:solidFill>
                  <a:srgbClr val="FFFF00"/>
                </a:solidFill>
              </a:rPr>
              <a:t>konsisten</a:t>
            </a:r>
            <a:r>
              <a:rPr lang="en-US" sz="2600" dirty="0">
                <a:solidFill>
                  <a:srgbClr val="FFFF00"/>
                </a:solidFill>
              </a:rPr>
              <a:t> </a:t>
            </a:r>
            <a:r>
              <a:rPr lang="en-US" sz="2600" dirty="0" err="1">
                <a:solidFill>
                  <a:srgbClr val="FFFF00"/>
                </a:solidFill>
              </a:rPr>
              <a:t>ttg</a:t>
            </a:r>
            <a:r>
              <a:rPr lang="en-US" sz="2600" dirty="0">
                <a:solidFill>
                  <a:srgbClr val="FFFF00"/>
                </a:solidFill>
              </a:rPr>
              <a:t> </a:t>
            </a:r>
            <a:r>
              <a:rPr lang="en-US" sz="2600" dirty="0" err="1">
                <a:solidFill>
                  <a:srgbClr val="FFFF00"/>
                </a:solidFill>
              </a:rPr>
              <a:t>sistem</a:t>
            </a:r>
            <a:r>
              <a:rPr lang="en-US" sz="2600" dirty="0">
                <a:solidFill>
                  <a:srgbClr val="FFFF00"/>
                </a:solidFill>
              </a:rPr>
              <a:t> MONEV </a:t>
            </a:r>
            <a:r>
              <a:rPr lang="en-US" sz="2600" dirty="0" err="1">
                <a:solidFill>
                  <a:srgbClr val="FFFF00"/>
                </a:solidFill>
              </a:rPr>
              <a:t>dan</a:t>
            </a:r>
            <a:r>
              <a:rPr lang="en-US" sz="2600" dirty="0">
                <a:solidFill>
                  <a:srgbClr val="FFFF00"/>
                </a:solidFill>
              </a:rPr>
              <a:t> </a:t>
            </a:r>
            <a:r>
              <a:rPr lang="en-US" sz="2600" dirty="0" err="1">
                <a:solidFill>
                  <a:srgbClr val="FFFF00"/>
                </a:solidFill>
              </a:rPr>
              <a:t>rekam</a:t>
            </a:r>
            <a:r>
              <a:rPr lang="en-US" sz="2600" dirty="0">
                <a:solidFill>
                  <a:srgbClr val="FFFF00"/>
                </a:solidFill>
              </a:rPr>
              <a:t> </a:t>
            </a:r>
            <a:r>
              <a:rPr lang="en-US" sz="2600" dirty="0" err="1">
                <a:solidFill>
                  <a:srgbClr val="FFFF00"/>
                </a:solidFill>
              </a:rPr>
              <a:t>jejak</a:t>
            </a:r>
            <a:r>
              <a:rPr lang="en-US" sz="2600" dirty="0">
                <a:solidFill>
                  <a:srgbClr val="FFFF00"/>
                </a:solidFill>
              </a:rPr>
              <a:t> </a:t>
            </a:r>
            <a:r>
              <a:rPr lang="en-US" sz="2600" dirty="0" err="1">
                <a:solidFill>
                  <a:srgbClr val="FFFF00"/>
                </a:solidFill>
              </a:rPr>
              <a:t>kinerja</a:t>
            </a:r>
            <a:r>
              <a:rPr lang="en-US" sz="2600" dirty="0">
                <a:solidFill>
                  <a:srgbClr val="FFFF00"/>
                </a:solidFill>
              </a:rPr>
              <a:t> </a:t>
            </a:r>
            <a:r>
              <a:rPr lang="en-US" sz="2600" dirty="0" err="1">
                <a:solidFill>
                  <a:srgbClr val="FFFF00"/>
                </a:solidFill>
              </a:rPr>
              <a:t>dosen</a:t>
            </a:r>
            <a:r>
              <a:rPr lang="en-US" sz="2600" dirty="0">
                <a:solidFill>
                  <a:srgbClr val="FFFF00"/>
                </a:solidFill>
              </a:rPr>
              <a:t> </a:t>
            </a:r>
            <a:r>
              <a:rPr lang="en-US" sz="2600" dirty="0" err="1">
                <a:solidFill>
                  <a:srgbClr val="FFFF00"/>
                </a:solidFill>
              </a:rPr>
              <a:t>dan</a:t>
            </a:r>
            <a:r>
              <a:rPr lang="en-US" sz="2600" dirty="0">
                <a:solidFill>
                  <a:srgbClr val="FFFF00"/>
                </a:solidFill>
              </a:rPr>
              <a:t> </a:t>
            </a:r>
            <a:r>
              <a:rPr lang="en-US" sz="2600" dirty="0" err="1" smtClean="0">
                <a:solidFill>
                  <a:srgbClr val="FFFF00"/>
                </a:solidFill>
              </a:rPr>
              <a:t>pegawai</a:t>
            </a:r>
            <a:endParaRPr lang="id-ID" sz="2600" dirty="0" smtClean="0">
              <a:solidFill>
                <a:srgbClr val="FFFF00"/>
              </a:solidFill>
            </a:endParaRPr>
          </a:p>
          <a:p>
            <a:pPr marL="977900" indent="-977900">
              <a:buFont typeface="Arial" panose="020B0604020202020204" pitchFamily="34" charset="0"/>
              <a:buNone/>
            </a:pPr>
            <a:r>
              <a:rPr lang="en-US" sz="2800" dirty="0" smtClean="0">
                <a:solidFill>
                  <a:srgbClr val="FFFF00"/>
                </a:solidFill>
              </a:rPr>
              <a:t>4.2.2</a:t>
            </a:r>
            <a:r>
              <a:rPr lang="en-US" sz="2800" dirty="0">
                <a:solidFill>
                  <a:srgbClr val="FFFF00"/>
                </a:solidFill>
              </a:rPr>
              <a:t>. Ada </a:t>
            </a:r>
            <a:r>
              <a:rPr lang="en-US" sz="2800" dirty="0" err="1">
                <a:solidFill>
                  <a:srgbClr val="FFFF00"/>
                </a:solidFill>
              </a:rPr>
              <a:t>monev</a:t>
            </a:r>
            <a:r>
              <a:rPr lang="en-US" sz="2800" dirty="0">
                <a:solidFill>
                  <a:srgbClr val="FFFF00"/>
                </a:solidFill>
              </a:rPr>
              <a:t> </a:t>
            </a:r>
            <a:r>
              <a:rPr lang="en-US" sz="2800" dirty="0" err="1">
                <a:solidFill>
                  <a:srgbClr val="FFFF00"/>
                </a:solidFill>
              </a:rPr>
              <a:t>kinerja</a:t>
            </a:r>
            <a:r>
              <a:rPr lang="en-US" sz="2800" dirty="0">
                <a:solidFill>
                  <a:srgbClr val="FFFF00"/>
                </a:solidFill>
              </a:rPr>
              <a:t> </a:t>
            </a:r>
            <a:r>
              <a:rPr lang="en-US" sz="2800" dirty="0" err="1">
                <a:solidFill>
                  <a:srgbClr val="FFFF00"/>
                </a:solidFill>
              </a:rPr>
              <a:t>dosen</a:t>
            </a:r>
            <a:r>
              <a:rPr lang="en-US" sz="2800" dirty="0">
                <a:solidFill>
                  <a:srgbClr val="FFFF00"/>
                </a:solidFill>
              </a:rPr>
              <a:t> yang </a:t>
            </a:r>
            <a:r>
              <a:rPr lang="en-US" sz="2800" dirty="0" err="1">
                <a:solidFill>
                  <a:srgbClr val="FFFF00"/>
                </a:solidFill>
              </a:rPr>
              <a:t>terdomumentasi</a:t>
            </a:r>
            <a:r>
              <a:rPr lang="en-US" sz="2800" dirty="0">
                <a:solidFill>
                  <a:srgbClr val="FFFF00"/>
                </a:solidFill>
              </a:rPr>
              <a:t> </a:t>
            </a:r>
            <a:r>
              <a:rPr lang="en-US" sz="2800" dirty="0" err="1">
                <a:solidFill>
                  <a:srgbClr val="FFFF00"/>
                </a:solidFill>
              </a:rPr>
              <a:t>dengan</a:t>
            </a:r>
            <a:r>
              <a:rPr lang="en-US" sz="2800" dirty="0">
                <a:solidFill>
                  <a:srgbClr val="FFFF00"/>
                </a:solidFill>
              </a:rPr>
              <a:t> </a:t>
            </a:r>
            <a:r>
              <a:rPr lang="en-US" sz="2800" dirty="0" err="1">
                <a:solidFill>
                  <a:srgbClr val="FFFF00"/>
                </a:solidFill>
              </a:rPr>
              <a:t>baik</a:t>
            </a:r>
            <a:r>
              <a:rPr lang="en-US" sz="2800" dirty="0">
                <a:solidFill>
                  <a:srgbClr val="FFFF00"/>
                </a:solidFill>
              </a:rPr>
              <a:t> </a:t>
            </a:r>
            <a:r>
              <a:rPr lang="en-US" sz="2800" dirty="0" err="1">
                <a:solidFill>
                  <a:srgbClr val="FFFF00"/>
                </a:solidFill>
              </a:rPr>
              <a:t>dalam</a:t>
            </a:r>
            <a:r>
              <a:rPr lang="en-US" sz="2800" dirty="0">
                <a:solidFill>
                  <a:srgbClr val="FFFF00"/>
                </a:solidFill>
              </a:rPr>
              <a:t> </a:t>
            </a:r>
            <a:r>
              <a:rPr lang="en-US" sz="2800" dirty="0" err="1">
                <a:solidFill>
                  <a:srgbClr val="FFFF00"/>
                </a:solidFill>
              </a:rPr>
              <a:t>bidang</a:t>
            </a:r>
            <a:r>
              <a:rPr lang="en-US" sz="2800" dirty="0">
                <a:solidFill>
                  <a:srgbClr val="FFFF00"/>
                </a:solidFill>
              </a:rPr>
              <a:t>: </a:t>
            </a:r>
            <a:endParaRPr lang="en-US" sz="2800" dirty="0" smtClean="0">
              <a:solidFill>
                <a:srgbClr val="FFFF00"/>
              </a:solidFill>
            </a:endParaRPr>
          </a:p>
          <a:p>
            <a:pPr marL="1320800" indent="-406400">
              <a:buFont typeface="Arial" panose="020B0604020202020204" pitchFamily="34" charset="0"/>
              <a:buAutoNum type="arabicPeriod"/>
              <a:tabLst>
                <a:tab pos="977900" algn="l"/>
              </a:tabLst>
            </a:pPr>
            <a:r>
              <a:rPr lang="en-US" sz="2800" dirty="0" err="1" smtClean="0">
                <a:solidFill>
                  <a:srgbClr val="FFFF00"/>
                </a:solidFill>
              </a:rPr>
              <a:t>pendidikan</a:t>
            </a:r>
            <a:r>
              <a:rPr lang="en-US" sz="2800" dirty="0">
                <a:solidFill>
                  <a:srgbClr val="FFFF00"/>
                </a:solidFill>
              </a:rPr>
              <a:t>, </a:t>
            </a:r>
            <a:endParaRPr lang="en-US" sz="2800" dirty="0" smtClean="0">
              <a:solidFill>
                <a:srgbClr val="FFFF00"/>
              </a:solidFill>
            </a:endParaRPr>
          </a:p>
          <a:p>
            <a:pPr marL="1320800" indent="-406400">
              <a:buFont typeface="Arial" panose="020B0604020202020204" pitchFamily="34" charset="0"/>
              <a:buAutoNum type="arabicPeriod"/>
              <a:tabLst>
                <a:tab pos="977900" algn="l"/>
              </a:tabLst>
            </a:pPr>
            <a:r>
              <a:rPr lang="en-US" sz="2800" dirty="0" err="1" smtClean="0">
                <a:solidFill>
                  <a:srgbClr val="FFFF00"/>
                </a:solidFill>
              </a:rPr>
              <a:t>penelitian</a:t>
            </a:r>
            <a:r>
              <a:rPr lang="en-US" sz="2800" dirty="0" smtClean="0">
                <a:solidFill>
                  <a:srgbClr val="FFFF00"/>
                </a:solidFill>
              </a:rPr>
              <a:t>,</a:t>
            </a:r>
          </a:p>
          <a:p>
            <a:pPr marL="1320800" indent="-406400">
              <a:buFont typeface="Arial" panose="020B0604020202020204" pitchFamily="34" charset="0"/>
              <a:buAutoNum type="arabicPeriod"/>
              <a:tabLst>
                <a:tab pos="977900" algn="l"/>
              </a:tabLst>
            </a:pPr>
            <a:r>
              <a:rPr lang="en-US" sz="2800" dirty="0" err="1" smtClean="0">
                <a:solidFill>
                  <a:srgbClr val="FFFF00"/>
                </a:solidFill>
              </a:rPr>
              <a:t>PkM</a:t>
            </a:r>
            <a:endParaRPr lang="en-US" sz="2800" dirty="0">
              <a:solidFill>
                <a:srgbClr val="FFFF00"/>
              </a:solidFill>
            </a:endParaRPr>
          </a:p>
          <a:p>
            <a:endParaRPr lang="en-US" sz="28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41</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58CE4F0B-0719-44DE-BCF8-1D28CC8EDA41}" type="datetime1">
              <a:rPr lang="id-ID" smtClean="0"/>
              <a:pPr/>
              <a:t>12/01/2017</a:t>
            </a:fld>
            <a:endParaRPr lang="en-US"/>
          </a:p>
        </p:txBody>
      </p:sp>
    </p:spTree>
    <p:extLst>
      <p:ext uri="{BB962C8B-B14F-4D97-AF65-F5344CB8AC3E}">
        <p14:creationId xmlns="" xmlns:p14="http://schemas.microsoft.com/office/powerpoint/2010/main" val="8981802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19" y="249518"/>
            <a:ext cx="9733334" cy="715682"/>
          </a:xfrm>
        </p:spPr>
        <p:txBody>
          <a:bodyPr/>
          <a:lstStyle/>
          <a:p>
            <a:r>
              <a:rPr lang="en-US" sz="2800" dirty="0"/>
              <a:t>4.3.1 </a:t>
            </a:r>
            <a:r>
              <a:rPr lang="id-ID" sz="2800" dirty="0"/>
              <a:t>Dosen tetap</a:t>
            </a:r>
            <a:r>
              <a:rPr lang="en-US" sz="2800" dirty="0"/>
              <a:t/>
            </a:r>
            <a:br>
              <a:rPr lang="en-US" sz="2800" dirty="0"/>
            </a:br>
            <a:endParaRPr lang="en-US" sz="28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926034830"/>
              </p:ext>
            </p:extLst>
          </p:nvPr>
        </p:nvGraphicFramePr>
        <p:xfrm>
          <a:off x="469902" y="1104899"/>
          <a:ext cx="11163298" cy="4601412"/>
        </p:xfrm>
        <a:graphic>
          <a:graphicData uri="http://schemas.openxmlformats.org/drawingml/2006/table">
            <a:tbl>
              <a:tblPr firstRow="1" firstCol="1" bandRow="1">
                <a:tableStyleId>{5C22544A-7EE6-4342-B048-85BDC9FD1C3A}</a:tableStyleId>
              </a:tblPr>
              <a:tblGrid>
                <a:gridCol w="1466546"/>
                <a:gridCol w="1467672"/>
                <a:gridCol w="1466546"/>
                <a:gridCol w="1341710"/>
                <a:gridCol w="1275356"/>
                <a:gridCol w="1435056"/>
                <a:gridCol w="1435056"/>
                <a:gridCol w="1275356"/>
              </a:tblGrid>
              <a:tr h="534737">
                <a:tc rowSpan="2">
                  <a:txBody>
                    <a:bodyPr/>
                    <a:lstStyle/>
                    <a:p>
                      <a:pPr marL="0" marR="0" algn="ctr">
                        <a:spcBef>
                          <a:spcPts val="0"/>
                        </a:spcBef>
                        <a:spcAft>
                          <a:spcPts val="0"/>
                        </a:spcAft>
                      </a:pPr>
                      <a:r>
                        <a:rPr lang="en-US" sz="1800">
                          <a:effectLst/>
                        </a:rPr>
                        <a:t>No.</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800">
                          <a:effectLst/>
                        </a:rPr>
                        <a:t>Pendidikan</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5">
                  <a:txBody>
                    <a:bodyPr/>
                    <a:lstStyle/>
                    <a:p>
                      <a:pPr marL="0" marR="0" algn="ctr">
                        <a:spcBef>
                          <a:spcPts val="0"/>
                        </a:spcBef>
                        <a:spcAft>
                          <a:spcPts val="0"/>
                        </a:spcAft>
                      </a:pPr>
                      <a:r>
                        <a:rPr lang="en-US" sz="1800">
                          <a:effectLst/>
                        </a:rPr>
                        <a:t>Gelar Akademik</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en-US" sz="1800">
                          <a:effectLst/>
                        </a:rPr>
                        <a:t>Total</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1069474">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800">
                          <a:effectLst/>
                        </a:rPr>
                        <a:t>Guru Besar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Lektor </a:t>
                      </a:r>
                      <a:r>
                        <a:rPr lang="id-ID" sz="1800">
                          <a:effectLst/>
                        </a:rPr>
                        <a:t>K</a:t>
                      </a:r>
                      <a:r>
                        <a:rPr lang="en-US" sz="1800">
                          <a:effectLst/>
                        </a:rPr>
                        <a:t>epala</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Lektor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Asisten</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Tenaga Pengajar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534737">
                <a:tc>
                  <a:txBody>
                    <a:bodyPr/>
                    <a:lstStyle/>
                    <a:p>
                      <a:pPr marL="0" marR="0" algn="ctr">
                        <a:spcBef>
                          <a:spcPts val="0"/>
                        </a:spcBef>
                        <a:spcAft>
                          <a:spcPts val="0"/>
                        </a:spcAft>
                      </a:pPr>
                      <a:r>
                        <a:rPr lang="en-US" sz="1800">
                          <a:effectLst/>
                        </a:rPr>
                        <a:t>(1)</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(2)</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(3)</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(4)</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(5)</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(6)</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(7)</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(8)</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88211">
                <a:tc>
                  <a:txBody>
                    <a:bodyPr/>
                    <a:lstStyle/>
                    <a:p>
                      <a:pPr marL="0" marR="0" algn="ctr">
                        <a:spcBef>
                          <a:spcPts val="0"/>
                        </a:spcBef>
                        <a:spcAft>
                          <a:spcPts val="0"/>
                        </a:spcAft>
                      </a:pPr>
                      <a:r>
                        <a:rPr lang="en-US" sz="1800" dirty="0">
                          <a:effectLst/>
                        </a:rPr>
                        <a:t>1</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dirty="0">
                          <a:effectLst/>
                        </a:rPr>
                        <a:t>S</a:t>
                      </a:r>
                      <a:r>
                        <a:rPr lang="id-ID" sz="1800" dirty="0">
                          <a:effectLst/>
                        </a:rPr>
                        <a:t>-</a:t>
                      </a:r>
                      <a:r>
                        <a:rPr lang="en-US" sz="1800" dirty="0">
                          <a:effectLst/>
                        </a:rPr>
                        <a:t>3</a:t>
                      </a:r>
                      <a:r>
                        <a:rPr lang="id-ID" sz="1800" dirty="0">
                          <a:effectLst/>
                        </a:rPr>
                        <a:t>/Sp-2</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88211">
                <a:tc>
                  <a:txBody>
                    <a:bodyPr/>
                    <a:lstStyle/>
                    <a:p>
                      <a:pPr marL="0" marR="0" algn="ctr">
                        <a:spcBef>
                          <a:spcPts val="0"/>
                        </a:spcBef>
                        <a:spcAft>
                          <a:spcPts val="0"/>
                        </a:spcAft>
                      </a:pPr>
                      <a:r>
                        <a:rPr lang="en-US" sz="1800">
                          <a:effectLst/>
                        </a:rPr>
                        <a:t>2</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dirty="0">
                          <a:effectLst/>
                        </a:rPr>
                        <a:t>S</a:t>
                      </a:r>
                      <a:r>
                        <a:rPr lang="id-ID" sz="1800" dirty="0">
                          <a:effectLst/>
                        </a:rPr>
                        <a:t>-</a:t>
                      </a:r>
                      <a:r>
                        <a:rPr lang="en-US" sz="1800" dirty="0">
                          <a:effectLst/>
                        </a:rPr>
                        <a:t>2</a:t>
                      </a:r>
                      <a:r>
                        <a:rPr lang="id-ID" sz="1800" dirty="0">
                          <a:effectLst/>
                        </a:rPr>
                        <a:t>/Sp-1</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a:effectLst/>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97831">
                <a:tc>
                  <a:txBody>
                    <a:bodyPr/>
                    <a:lstStyle/>
                    <a:p>
                      <a:pPr marL="0" marR="0" algn="ctr">
                        <a:spcBef>
                          <a:spcPts val="0"/>
                        </a:spcBef>
                        <a:spcAft>
                          <a:spcPts val="0"/>
                        </a:spcAft>
                      </a:pPr>
                      <a:r>
                        <a:rPr lang="id-ID" sz="1800">
                          <a:effectLst/>
                        </a:rPr>
                        <a:t>3</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800" dirty="0">
                          <a:effectLst/>
                        </a:rPr>
                        <a:t>Profesi/ </a:t>
                      </a:r>
                      <a:endParaRPr lang="en-US" sz="1800" dirty="0">
                        <a:effectLst/>
                      </a:endParaRPr>
                    </a:p>
                    <a:p>
                      <a:pPr marL="0" marR="0" algn="l">
                        <a:spcBef>
                          <a:spcPts val="0"/>
                        </a:spcBef>
                        <a:spcAft>
                          <a:spcPts val="0"/>
                        </a:spcAft>
                      </a:pPr>
                      <a:r>
                        <a:rPr lang="id-ID" sz="1800" dirty="0">
                          <a:effectLst/>
                        </a:rPr>
                        <a:t>S-1/D-4*</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a:effectLst/>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88211">
                <a:tc gridSpan="2">
                  <a:txBody>
                    <a:bodyPr/>
                    <a:lstStyle/>
                    <a:p>
                      <a:pPr marL="0" marR="0" algn="ctr">
                        <a:spcBef>
                          <a:spcPts val="0"/>
                        </a:spcBef>
                        <a:spcAft>
                          <a:spcPts val="0"/>
                        </a:spcAft>
                      </a:pPr>
                      <a:r>
                        <a:rPr lang="en-US" sz="1800">
                          <a:effectLst/>
                        </a:rPr>
                        <a:t>Total</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a:effectLst/>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42</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AA14D08E-85EE-425F-85DC-3C4416B252A3}" type="datetime1">
              <a:rPr lang="id-ID" smtClean="0"/>
              <a:pPr/>
              <a:t>12/01/2017</a:t>
            </a:fld>
            <a:endParaRPr lang="en-US"/>
          </a:p>
        </p:txBody>
      </p:sp>
    </p:spTree>
    <p:extLst>
      <p:ext uri="{BB962C8B-B14F-4D97-AF65-F5344CB8AC3E}">
        <p14:creationId xmlns="" xmlns:p14="http://schemas.microsoft.com/office/powerpoint/2010/main" val="35470118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19" y="224118"/>
            <a:ext cx="9733334" cy="677582"/>
          </a:xfrm>
        </p:spPr>
        <p:txBody>
          <a:bodyPr/>
          <a:lstStyle/>
          <a:p>
            <a:r>
              <a:rPr lang="id-ID" sz="2800" dirty="0"/>
              <a:t>4.3.2 Dosen tidak tetap</a:t>
            </a:r>
            <a:r>
              <a:rPr lang="en-US" sz="2800" dirty="0"/>
              <a:t/>
            </a:r>
            <a:br>
              <a:rPr lang="en-US" sz="2800" dirty="0"/>
            </a:br>
            <a:endParaRPr lang="en-US" sz="28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799756144"/>
              </p:ext>
            </p:extLst>
          </p:nvPr>
        </p:nvGraphicFramePr>
        <p:xfrm>
          <a:off x="622302" y="1206501"/>
          <a:ext cx="10909298" cy="4031977"/>
        </p:xfrm>
        <a:graphic>
          <a:graphicData uri="http://schemas.openxmlformats.org/drawingml/2006/table">
            <a:tbl>
              <a:tblPr firstRow="1" firstCol="1" bandRow="1">
                <a:tableStyleId>{5C22544A-7EE6-4342-B048-85BDC9FD1C3A}</a:tableStyleId>
              </a:tblPr>
              <a:tblGrid>
                <a:gridCol w="1433177"/>
                <a:gridCol w="1434278"/>
                <a:gridCol w="1433177"/>
                <a:gridCol w="1311182"/>
                <a:gridCol w="1246338"/>
                <a:gridCol w="1402404"/>
                <a:gridCol w="1402404"/>
                <a:gridCol w="1246338"/>
              </a:tblGrid>
              <a:tr h="421162">
                <a:tc rowSpan="2">
                  <a:txBody>
                    <a:bodyPr/>
                    <a:lstStyle/>
                    <a:p>
                      <a:pPr marL="0" marR="0" algn="ctr">
                        <a:spcBef>
                          <a:spcPts val="0"/>
                        </a:spcBef>
                        <a:spcAft>
                          <a:spcPts val="0"/>
                        </a:spcAft>
                      </a:pPr>
                      <a:r>
                        <a:rPr lang="en-US" sz="1800">
                          <a:effectLst/>
                        </a:rPr>
                        <a:t>No.</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800">
                          <a:effectLst/>
                        </a:rPr>
                        <a:t>Pendidikan</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5">
                  <a:txBody>
                    <a:bodyPr/>
                    <a:lstStyle/>
                    <a:p>
                      <a:pPr marL="0" marR="0" algn="ctr">
                        <a:spcBef>
                          <a:spcPts val="0"/>
                        </a:spcBef>
                        <a:spcAft>
                          <a:spcPts val="0"/>
                        </a:spcAft>
                      </a:pPr>
                      <a:r>
                        <a:rPr lang="en-US" sz="1800">
                          <a:effectLst/>
                        </a:rPr>
                        <a:t>Gelar Akademik</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en-US" sz="1800">
                          <a:effectLst/>
                        </a:rPr>
                        <a:t>Total</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842326">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800">
                          <a:effectLst/>
                        </a:rPr>
                        <a:t>Guru Besar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Lektor kepala</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Lektor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Asisten</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Tenaga Pengajar</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421162">
                <a:tc>
                  <a:txBody>
                    <a:bodyPr/>
                    <a:lstStyle/>
                    <a:p>
                      <a:pPr marL="0" marR="0" algn="ctr">
                        <a:spcBef>
                          <a:spcPts val="0"/>
                        </a:spcBef>
                        <a:spcAft>
                          <a:spcPts val="0"/>
                        </a:spcAft>
                      </a:pPr>
                      <a:r>
                        <a:rPr lang="en-US" sz="1800">
                          <a:effectLst/>
                        </a:rPr>
                        <a:t>(1)</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(2)</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(3)</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(4)</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(5)</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(6)</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(7)</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(8)</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63278">
                <a:tc>
                  <a:txBody>
                    <a:bodyPr/>
                    <a:lstStyle/>
                    <a:p>
                      <a:pPr marL="0" marR="0" algn="ctr">
                        <a:spcBef>
                          <a:spcPts val="0"/>
                        </a:spcBef>
                        <a:spcAft>
                          <a:spcPts val="0"/>
                        </a:spcAft>
                      </a:pPr>
                      <a:r>
                        <a:rPr lang="en-US" sz="1800">
                          <a:effectLst/>
                        </a:rPr>
                        <a:t>1</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a:effectLst/>
                        </a:rPr>
                        <a:t>S</a:t>
                      </a:r>
                      <a:r>
                        <a:rPr lang="id-ID" sz="1800">
                          <a:effectLst/>
                        </a:rPr>
                        <a:t>-</a:t>
                      </a:r>
                      <a:r>
                        <a:rPr lang="en-US" sz="1800">
                          <a:effectLst/>
                        </a:rPr>
                        <a:t>3</a:t>
                      </a:r>
                      <a:r>
                        <a:rPr lang="id-ID" sz="1800">
                          <a:effectLst/>
                        </a:rPr>
                        <a:t>/Sp-2</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63278">
                <a:tc>
                  <a:txBody>
                    <a:bodyPr/>
                    <a:lstStyle/>
                    <a:p>
                      <a:pPr marL="0" marR="0" algn="ctr">
                        <a:spcBef>
                          <a:spcPts val="0"/>
                        </a:spcBef>
                        <a:spcAft>
                          <a:spcPts val="0"/>
                        </a:spcAft>
                      </a:pPr>
                      <a:r>
                        <a:rPr lang="en-US" sz="1800">
                          <a:effectLst/>
                        </a:rPr>
                        <a:t>2</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a:effectLst/>
                        </a:rPr>
                        <a:t>S</a:t>
                      </a:r>
                      <a:r>
                        <a:rPr lang="id-ID" sz="1800">
                          <a:effectLst/>
                        </a:rPr>
                        <a:t>-</a:t>
                      </a:r>
                      <a:r>
                        <a:rPr lang="en-US" sz="1800">
                          <a:effectLst/>
                        </a:rPr>
                        <a:t>2</a:t>
                      </a:r>
                      <a:r>
                        <a:rPr lang="id-ID" sz="1800">
                          <a:effectLst/>
                        </a:rPr>
                        <a:t>/Sp-1</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957493">
                <a:tc>
                  <a:txBody>
                    <a:bodyPr/>
                    <a:lstStyle/>
                    <a:p>
                      <a:pPr marL="0" marR="0" algn="ctr">
                        <a:spcBef>
                          <a:spcPts val="0"/>
                        </a:spcBef>
                        <a:spcAft>
                          <a:spcPts val="0"/>
                        </a:spcAft>
                      </a:pPr>
                      <a:r>
                        <a:rPr lang="en-US" sz="1800">
                          <a:effectLst/>
                        </a:rPr>
                        <a:t>3</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800" dirty="0">
                          <a:effectLst/>
                        </a:rPr>
                        <a:t>Profesi/</a:t>
                      </a:r>
                      <a:endParaRPr lang="en-US" sz="1800" dirty="0">
                        <a:effectLst/>
                      </a:endParaRPr>
                    </a:p>
                    <a:p>
                      <a:pPr marL="0" marR="0" algn="l">
                        <a:spcBef>
                          <a:spcPts val="0"/>
                        </a:spcBef>
                        <a:spcAft>
                          <a:spcPts val="0"/>
                        </a:spcAft>
                      </a:pPr>
                      <a:r>
                        <a:rPr lang="en-US" sz="1800" dirty="0">
                          <a:effectLst/>
                        </a:rPr>
                        <a:t>S</a:t>
                      </a:r>
                      <a:r>
                        <a:rPr lang="id-ID" sz="1800" dirty="0">
                          <a:effectLst/>
                        </a:rPr>
                        <a:t>-1/D-4/Lainnya*</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63278">
                <a:tc gridSpan="2">
                  <a:txBody>
                    <a:bodyPr/>
                    <a:lstStyle/>
                    <a:p>
                      <a:pPr marL="0" marR="0" algn="ctr">
                        <a:spcBef>
                          <a:spcPts val="0"/>
                        </a:spcBef>
                        <a:spcAft>
                          <a:spcPts val="0"/>
                        </a:spcAft>
                      </a:pPr>
                      <a:r>
                        <a:rPr lang="en-US" sz="1800">
                          <a:effectLst/>
                        </a:rPr>
                        <a:t>Total</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a:effectLst/>
                        </a:rPr>
                        <a:t> </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800" dirty="0">
                          <a:effectLst/>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43</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B6381489-35A7-4148-AAC3-0F2389A3D0C3}" type="datetime1">
              <a:rPr lang="id-ID" smtClean="0"/>
              <a:pPr/>
              <a:t>12/01/2017</a:t>
            </a:fld>
            <a:endParaRPr lang="en-US"/>
          </a:p>
        </p:txBody>
      </p:sp>
    </p:spTree>
    <p:extLst>
      <p:ext uri="{BB962C8B-B14F-4D97-AF65-F5344CB8AC3E}">
        <p14:creationId xmlns="" xmlns:p14="http://schemas.microsoft.com/office/powerpoint/2010/main" val="34528831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254000"/>
            <a:ext cx="11264899" cy="1219200"/>
          </a:xfrm>
        </p:spPr>
        <p:txBody>
          <a:bodyPr/>
          <a:lstStyle/>
          <a:p>
            <a:pPr marL="685800" indent="-685800"/>
            <a:r>
              <a:rPr lang="en-US" sz="2800" dirty="0"/>
              <a:t>4.</a:t>
            </a:r>
            <a:r>
              <a:rPr lang="id-ID" sz="2800" dirty="0"/>
              <a:t>4  Kegiatan p</a:t>
            </a:r>
            <a:r>
              <a:rPr lang="en-US" sz="2800" dirty="0" err="1"/>
              <a:t>eningkatan</a:t>
            </a:r>
            <a:r>
              <a:rPr lang="en-US" sz="2800" dirty="0"/>
              <a:t> </a:t>
            </a:r>
            <a:r>
              <a:rPr lang="id-ID" sz="2800" dirty="0"/>
              <a:t>s</a:t>
            </a:r>
            <a:r>
              <a:rPr lang="en-US" sz="2800" dirty="0"/>
              <a:t>umber </a:t>
            </a:r>
            <a:r>
              <a:rPr lang="id-ID" sz="2800" dirty="0"/>
              <a:t>d</a:t>
            </a:r>
            <a:r>
              <a:rPr lang="en-US" sz="2800" dirty="0" err="1"/>
              <a:t>aya</a:t>
            </a:r>
            <a:r>
              <a:rPr lang="en-US" sz="2800" dirty="0"/>
              <a:t> </a:t>
            </a:r>
            <a:r>
              <a:rPr lang="id-ID" sz="2800" dirty="0"/>
              <a:t>m</a:t>
            </a:r>
            <a:r>
              <a:rPr lang="en-US" sz="2800" dirty="0" err="1"/>
              <a:t>anusia</a:t>
            </a:r>
            <a:r>
              <a:rPr lang="en-US" sz="2800" dirty="0"/>
              <a:t> (</a:t>
            </a:r>
            <a:r>
              <a:rPr lang="id-ID" sz="2800" dirty="0"/>
              <a:t>dosen</a:t>
            </a:r>
            <a:r>
              <a:rPr lang="en-US" sz="2800" dirty="0"/>
              <a:t>) </a:t>
            </a:r>
            <a:r>
              <a:rPr lang="en-US" sz="2800" dirty="0" err="1"/>
              <a:t>dalam</a:t>
            </a:r>
            <a:r>
              <a:rPr lang="en-US" sz="2800" dirty="0"/>
              <a:t> </a:t>
            </a:r>
            <a:r>
              <a:rPr lang="en-US" sz="2800" dirty="0" err="1"/>
              <a:t>tiga</a:t>
            </a:r>
            <a:r>
              <a:rPr lang="en-US" sz="2800" dirty="0"/>
              <a:t> </a:t>
            </a:r>
            <a:r>
              <a:rPr lang="en-US" sz="2800" dirty="0" err="1"/>
              <a:t>tahun</a:t>
            </a:r>
            <a:r>
              <a:rPr lang="en-US" sz="2800" dirty="0"/>
              <a:t> </a:t>
            </a:r>
            <a:r>
              <a:rPr lang="en-US" sz="2800" dirty="0" err="1"/>
              <a:t>terakhir</a:t>
            </a:r>
            <a:r>
              <a:rPr lang="en-US" sz="2800" dirty="0"/>
              <a:t/>
            </a:r>
            <a:br>
              <a:rPr lang="en-US" sz="2800" dirty="0"/>
            </a:br>
            <a:endParaRPr lang="en-US" sz="28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733958107"/>
              </p:ext>
            </p:extLst>
          </p:nvPr>
        </p:nvGraphicFramePr>
        <p:xfrm>
          <a:off x="635000" y="1612901"/>
          <a:ext cx="10617199" cy="4583351"/>
        </p:xfrm>
        <a:graphic>
          <a:graphicData uri="http://schemas.openxmlformats.org/drawingml/2006/table">
            <a:tbl>
              <a:tblPr firstRow="1" firstCol="1" bandRow="1">
                <a:tableStyleId>{5C22544A-7EE6-4342-B048-85BDC9FD1C3A}</a:tableStyleId>
              </a:tblPr>
              <a:tblGrid>
                <a:gridCol w="1487840"/>
                <a:gridCol w="2539217"/>
                <a:gridCol w="1487840"/>
                <a:gridCol w="1450331"/>
                <a:gridCol w="1450331"/>
                <a:gridCol w="2201640"/>
              </a:tblGrid>
              <a:tr h="794753">
                <a:tc rowSpan="2">
                  <a:txBody>
                    <a:bodyPr/>
                    <a:lstStyle/>
                    <a:p>
                      <a:pPr marL="0" marR="0" algn="ctr">
                        <a:spcBef>
                          <a:spcPts val="0"/>
                        </a:spcBef>
                        <a:spcAft>
                          <a:spcPts val="0"/>
                        </a:spcAft>
                      </a:pPr>
                      <a:r>
                        <a:rPr lang="id-ID" sz="2800">
                          <a:effectLst/>
                        </a:rPr>
                        <a:t>No.</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2800">
                          <a:effectLst/>
                        </a:rPr>
                        <a:t>Kegiatan Peningkatan Kompetensi</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2800">
                          <a:effectLst/>
                        </a:rPr>
                        <a:t>Jumlah yang Ditugaskan pada</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2800">
                          <a:effectLst/>
                        </a:rPr>
                        <a:t>Jumlah</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1008084">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2800">
                          <a:effectLst/>
                        </a:rPr>
                        <a:t>TS-2</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TS-1</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TS</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504043">
                <a:tc>
                  <a:txBody>
                    <a:bodyPr/>
                    <a:lstStyle/>
                    <a:p>
                      <a:pPr marL="0" marR="0" algn="ctr">
                        <a:spcBef>
                          <a:spcPts val="0"/>
                        </a:spcBef>
                        <a:spcAft>
                          <a:spcPts val="0"/>
                        </a:spcAft>
                      </a:pPr>
                      <a:r>
                        <a:rPr lang="id-ID" sz="2800">
                          <a:effectLst/>
                        </a:rPr>
                        <a:t>(1)</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(2)</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(3)</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(4)</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(5)</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2800">
                          <a:effectLst/>
                        </a:rPr>
                        <a:t>(6)</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54446">
                <a:tc>
                  <a:txBody>
                    <a:bodyPr/>
                    <a:lstStyle/>
                    <a:p>
                      <a:pPr marL="0" marR="0" algn="ctr">
                        <a:spcBef>
                          <a:spcPts val="0"/>
                        </a:spcBef>
                        <a:spcAft>
                          <a:spcPts val="0"/>
                        </a:spcAft>
                      </a:pPr>
                      <a:r>
                        <a:rPr lang="id-ID" sz="2800">
                          <a:effectLst/>
                        </a:rPr>
                        <a:t>1</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2800">
                          <a:effectLst/>
                        </a:rPr>
                        <a:t>Tanpa gelar</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54446">
                <a:tc>
                  <a:txBody>
                    <a:bodyPr/>
                    <a:lstStyle/>
                    <a:p>
                      <a:pPr marL="0" marR="0" algn="ctr">
                        <a:spcBef>
                          <a:spcPts val="0"/>
                        </a:spcBef>
                        <a:spcAft>
                          <a:spcPts val="0"/>
                        </a:spcAft>
                      </a:pPr>
                      <a:r>
                        <a:rPr lang="id-ID" sz="2800">
                          <a:effectLst/>
                        </a:rPr>
                        <a:t>2</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2800">
                          <a:effectLst/>
                        </a:rPr>
                        <a:t>S-2/Sp-1</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54446">
                <a:tc>
                  <a:txBody>
                    <a:bodyPr/>
                    <a:lstStyle/>
                    <a:p>
                      <a:pPr marL="0" marR="0" algn="ctr">
                        <a:spcBef>
                          <a:spcPts val="0"/>
                        </a:spcBef>
                        <a:spcAft>
                          <a:spcPts val="0"/>
                        </a:spcAft>
                      </a:pPr>
                      <a:r>
                        <a:rPr lang="id-ID" sz="2800">
                          <a:effectLst/>
                        </a:rPr>
                        <a:t>3</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2800">
                          <a:effectLst/>
                        </a:rPr>
                        <a:t>S-3/Sp-2</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54446">
                <a:tc gridSpan="2">
                  <a:txBody>
                    <a:bodyPr/>
                    <a:lstStyle/>
                    <a:p>
                      <a:pPr marL="0" marR="0" algn="ctr">
                        <a:spcBef>
                          <a:spcPts val="0"/>
                        </a:spcBef>
                        <a:spcAft>
                          <a:spcPts val="0"/>
                        </a:spcAft>
                      </a:pPr>
                      <a:r>
                        <a:rPr lang="id-ID" sz="2800">
                          <a:effectLst/>
                        </a:rPr>
                        <a:t>Total</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a:effectLst/>
                        </a:rPr>
                        <a:t> </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2800" dirty="0">
                          <a:effectLst/>
                        </a:rPr>
                        <a:t> </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44</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ADA1B4F0-C58D-4554-BB07-6DB2939729F2}" type="datetime1">
              <a:rPr lang="id-ID" smtClean="0"/>
              <a:pPr/>
              <a:t>12/01/2017</a:t>
            </a:fld>
            <a:endParaRPr lang="en-US"/>
          </a:p>
        </p:txBody>
      </p:sp>
    </p:spTree>
    <p:extLst>
      <p:ext uri="{BB962C8B-B14F-4D97-AF65-F5344CB8AC3E}">
        <p14:creationId xmlns="" xmlns:p14="http://schemas.microsoft.com/office/powerpoint/2010/main" val="79929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160618"/>
            <a:ext cx="11493500" cy="1096682"/>
          </a:xfrm>
        </p:spPr>
        <p:txBody>
          <a:bodyPr/>
          <a:lstStyle/>
          <a:p>
            <a:pPr marL="800100" indent="-800100"/>
            <a:r>
              <a:rPr lang="en-US" sz="2600" dirty="0"/>
              <a:t>4.</a:t>
            </a:r>
            <a:r>
              <a:rPr lang="id-ID" sz="2600" dirty="0"/>
              <a:t>5</a:t>
            </a:r>
            <a:r>
              <a:rPr lang="en-US" sz="2600" dirty="0"/>
              <a:t>.1 </a:t>
            </a:r>
            <a:r>
              <a:rPr lang="en-US" sz="2600" dirty="0" err="1"/>
              <a:t>Tuliskan</a:t>
            </a:r>
            <a:r>
              <a:rPr lang="en-US" sz="2600" dirty="0"/>
              <a:t> data </a:t>
            </a:r>
            <a:r>
              <a:rPr lang="en-US" sz="2600" dirty="0" err="1"/>
              <a:t>tenaga</a:t>
            </a:r>
            <a:r>
              <a:rPr lang="en-US" sz="2600" dirty="0"/>
              <a:t> </a:t>
            </a:r>
            <a:r>
              <a:rPr lang="en-US" sz="2600" dirty="0" err="1"/>
              <a:t>kependidikan</a:t>
            </a:r>
            <a:r>
              <a:rPr lang="en-US" sz="2600" dirty="0"/>
              <a:t> yang </a:t>
            </a:r>
            <a:r>
              <a:rPr lang="en-US" sz="2600" dirty="0" err="1"/>
              <a:t>ada</a:t>
            </a:r>
            <a:r>
              <a:rPr lang="en-US" sz="2600" dirty="0"/>
              <a:t> di </a:t>
            </a:r>
            <a:r>
              <a:rPr lang="en-US" sz="2600" dirty="0" err="1"/>
              <a:t>institusi</a:t>
            </a:r>
            <a:r>
              <a:rPr lang="en-US" sz="2600" dirty="0"/>
              <a:t> yang </a:t>
            </a:r>
            <a:r>
              <a:rPr lang="en-US" sz="2600" dirty="0" err="1"/>
              <a:t>melayani</a:t>
            </a:r>
            <a:r>
              <a:rPr lang="en-US" sz="2600" dirty="0"/>
              <a:t> </a:t>
            </a:r>
            <a:r>
              <a:rPr lang="en-US" sz="2600" dirty="0" err="1"/>
              <a:t>mahasiswa</a:t>
            </a:r>
            <a:r>
              <a:rPr lang="en-US" sz="2600" dirty="0"/>
              <a:t> </a:t>
            </a:r>
            <a:r>
              <a:rPr lang="en-US" sz="2600" dirty="0" err="1"/>
              <a:t>dengan</a:t>
            </a:r>
            <a:r>
              <a:rPr lang="en-US" sz="2600" dirty="0"/>
              <a:t> </a:t>
            </a:r>
            <a:r>
              <a:rPr lang="en-US" sz="2600" dirty="0" err="1"/>
              <a:t>mengikuti</a:t>
            </a:r>
            <a:r>
              <a:rPr lang="en-US" sz="2600" dirty="0"/>
              <a:t> format </a:t>
            </a:r>
            <a:r>
              <a:rPr lang="en-US" sz="2600" dirty="0" err="1"/>
              <a:t>tabel</a:t>
            </a:r>
            <a:r>
              <a:rPr lang="en-US" sz="2600" dirty="0"/>
              <a:t> </a:t>
            </a:r>
            <a:r>
              <a:rPr lang="en-US" sz="2600" dirty="0" err="1"/>
              <a:t>berikut</a:t>
            </a:r>
            <a:r>
              <a:rPr lang="en-US" sz="2600" dirty="0"/>
              <a:t>.</a:t>
            </a:r>
            <a:br>
              <a:rPr lang="en-US" sz="2600" dirty="0"/>
            </a:br>
            <a:endParaRPr lang="en-US" sz="26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309760270"/>
              </p:ext>
            </p:extLst>
          </p:nvPr>
        </p:nvGraphicFramePr>
        <p:xfrm>
          <a:off x="1108366" y="1188027"/>
          <a:ext cx="9878291" cy="4492335"/>
        </p:xfrm>
        <a:graphic>
          <a:graphicData uri="http://schemas.openxmlformats.org/drawingml/2006/table">
            <a:tbl>
              <a:tblPr firstRow="1" firstCol="1" lastRow="1" lastCol="1" bandRow="1" bandCol="1">
                <a:tableStyleId>{5C22544A-7EE6-4342-B048-85BDC9FD1C3A}</a:tableStyleId>
              </a:tblPr>
              <a:tblGrid>
                <a:gridCol w="614047"/>
                <a:gridCol w="1677522"/>
                <a:gridCol w="572640"/>
                <a:gridCol w="572640"/>
                <a:gridCol w="572640"/>
                <a:gridCol w="572640"/>
                <a:gridCol w="572640"/>
                <a:gridCol w="572640"/>
                <a:gridCol w="1145280"/>
                <a:gridCol w="1145280"/>
                <a:gridCol w="1860322"/>
              </a:tblGrid>
              <a:tr h="677078">
                <a:tc rowSpan="2">
                  <a:txBody>
                    <a:bodyPr/>
                    <a:lstStyle/>
                    <a:p>
                      <a:pPr marL="0" marR="0" algn="ctr">
                        <a:spcBef>
                          <a:spcPts val="0"/>
                        </a:spcBef>
                        <a:spcAft>
                          <a:spcPts val="0"/>
                        </a:spcAft>
                      </a:pPr>
                      <a:r>
                        <a:rPr lang="en-US" sz="1400" dirty="0">
                          <a:effectLst/>
                        </a:rPr>
                        <a:t>No.</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400">
                          <a:effectLst/>
                        </a:rPr>
                        <a:t>Jenis Tenaga Kependidikan</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8">
                  <a:txBody>
                    <a:bodyPr/>
                    <a:lstStyle/>
                    <a:p>
                      <a:pPr marL="0" marR="0" algn="ctr">
                        <a:spcBef>
                          <a:spcPts val="0"/>
                        </a:spcBef>
                        <a:spcAft>
                          <a:spcPts val="0"/>
                        </a:spcAft>
                      </a:pPr>
                      <a:r>
                        <a:rPr lang="nb-NO" sz="1400">
                          <a:effectLst/>
                        </a:rPr>
                        <a:t>Jumlah Tenaga Kependidikan dengan </a:t>
                      </a:r>
                      <a:endParaRPr lang="en-US" sz="1400">
                        <a:effectLst/>
                      </a:endParaRPr>
                    </a:p>
                    <a:p>
                      <a:pPr marL="0" marR="0" algn="ctr">
                        <a:spcBef>
                          <a:spcPts val="0"/>
                        </a:spcBef>
                        <a:spcAft>
                          <a:spcPts val="0"/>
                        </a:spcAft>
                      </a:pPr>
                      <a:r>
                        <a:rPr lang="nb-NO" sz="1400">
                          <a:effectLst/>
                        </a:rPr>
                        <a:t>Pendidikan Terakhir</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400">
                          <a:effectLst/>
                        </a:rPr>
                        <a:t>Jumlah</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429866">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400">
                          <a:effectLst/>
                        </a:rPr>
                        <a:t>S</a:t>
                      </a:r>
                      <a:r>
                        <a:rPr lang="id-ID" sz="1400">
                          <a:effectLst/>
                        </a:rPr>
                        <a:t>-</a:t>
                      </a:r>
                      <a:r>
                        <a:rPr lang="en-US" sz="14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S</a:t>
                      </a:r>
                      <a:r>
                        <a:rPr lang="id-ID" sz="1400">
                          <a:effectLst/>
                        </a:rPr>
                        <a:t>-</a:t>
                      </a:r>
                      <a:r>
                        <a:rPr lang="en-US" sz="14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S</a:t>
                      </a:r>
                      <a:r>
                        <a:rPr lang="id-ID" sz="1400">
                          <a:effectLst/>
                        </a:rPr>
                        <a:t>-</a:t>
                      </a: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D</a:t>
                      </a:r>
                      <a:r>
                        <a:rPr lang="id-ID" sz="1400">
                          <a:effectLst/>
                        </a:rPr>
                        <a:t>-</a:t>
                      </a:r>
                      <a:r>
                        <a:rPr lang="en-US" sz="14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D</a:t>
                      </a:r>
                      <a:r>
                        <a:rPr lang="id-ID" sz="1400">
                          <a:effectLst/>
                        </a:rPr>
                        <a:t>-</a:t>
                      </a:r>
                      <a:r>
                        <a:rPr lang="en-US" sz="14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D</a:t>
                      </a:r>
                      <a:r>
                        <a:rPr lang="id-ID" sz="1400">
                          <a:effectLst/>
                        </a:rPr>
                        <a:t>-</a:t>
                      </a:r>
                      <a:r>
                        <a:rPr lang="en-US" sz="14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D</a:t>
                      </a:r>
                      <a:r>
                        <a:rPr lang="id-ID" sz="1400">
                          <a:effectLst/>
                        </a:rPr>
                        <a:t>-</a:t>
                      </a: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SMA/SMK</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US"/>
                    </a:p>
                  </a:txBody>
                  <a:tcPr/>
                </a:tc>
              </a:tr>
              <a:tr h="338539">
                <a:tc>
                  <a:txBody>
                    <a:bodyPr/>
                    <a:lstStyle/>
                    <a:p>
                      <a:pPr marL="0" marR="0" algn="ctr">
                        <a:spcBef>
                          <a:spcPts val="0"/>
                        </a:spcBef>
                        <a:spcAft>
                          <a:spcPts val="0"/>
                        </a:spcAft>
                      </a:pP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(8)</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(9)</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(10)</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(11)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38539">
                <a:tc>
                  <a:txBody>
                    <a:bodyPr/>
                    <a:lstStyle/>
                    <a:p>
                      <a:pPr marL="0" marR="0" algn="ctr">
                        <a:spcBef>
                          <a:spcPts val="0"/>
                        </a:spcBef>
                        <a:spcAft>
                          <a:spcPts val="0"/>
                        </a:spcAft>
                      </a:pP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Pustakawan*</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blipFill>
                      <a:blip r:embed="rId2"/>
                      <a:tile tx="0" ty="0" sx="100000" sy="100000" flip="none" algn="tl"/>
                    </a:blipFill>
                  </a:tcPr>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354157">
                <a:tc>
                  <a:txBody>
                    <a:bodyPr/>
                    <a:lstStyle/>
                    <a:p>
                      <a:pPr marL="0" marR="0" algn="ctr">
                        <a:spcBef>
                          <a:spcPts val="0"/>
                        </a:spcBef>
                        <a:spcAft>
                          <a:spcPts val="0"/>
                        </a:spcAft>
                      </a:pPr>
                      <a:r>
                        <a:rPr lang="en-US" sz="1400" dirty="0">
                          <a:effectLst/>
                        </a:rPr>
                        <a:t>2</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dirty="0">
                          <a:effectLst/>
                        </a:rPr>
                        <a:t>Laboran/ Teknisi/ Analis/ Operator/ Programer</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nb-NO"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38539">
                <a:tc>
                  <a:txBody>
                    <a:bodyPr/>
                    <a:lstStyle/>
                    <a:p>
                      <a:pPr marL="0" marR="0" algn="ctr">
                        <a:spcBef>
                          <a:spcPts val="0"/>
                        </a:spcBef>
                        <a:spcAft>
                          <a:spcPts val="0"/>
                        </a:spcAft>
                      </a:pPr>
                      <a:r>
                        <a:rPr lang="en-US" sz="14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Administrasi</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38539">
                <a:tc>
                  <a:txBody>
                    <a:bodyPr/>
                    <a:lstStyle/>
                    <a:p>
                      <a:pPr marL="0" marR="0" algn="ctr">
                        <a:spcBef>
                          <a:spcPts val="0"/>
                        </a:spcBef>
                        <a:spcAft>
                          <a:spcPts val="0"/>
                        </a:spcAft>
                      </a:pPr>
                      <a:r>
                        <a:rPr lang="en-US" sz="14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Lainnya :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38539">
                <a:tc gridSpan="2">
                  <a:txBody>
                    <a:bodyPr/>
                    <a:lstStyle/>
                    <a:p>
                      <a:pPr marL="0" marR="0" algn="ctr">
                        <a:spcBef>
                          <a:spcPts val="0"/>
                        </a:spcBef>
                        <a:spcAft>
                          <a:spcPts val="0"/>
                        </a:spcAft>
                      </a:pPr>
                      <a:r>
                        <a:rPr lang="en-US" sz="1400">
                          <a:effectLst/>
                        </a:rPr>
                        <a:t>Total</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38539">
                <a:tc gridSpan="11">
                  <a:txBody>
                    <a:bodyPr/>
                    <a:lstStyle/>
                    <a:p>
                      <a:pPr marL="0" marR="0" algn="just">
                        <a:spcBef>
                          <a:spcPts val="0"/>
                        </a:spcBef>
                        <a:spcAft>
                          <a:spcPts val="0"/>
                        </a:spcAft>
                      </a:pPr>
                      <a:r>
                        <a:rPr lang="id-ID" sz="1400" dirty="0">
                          <a:effectLst/>
                        </a:rPr>
                        <a:t>Jumlah l</a:t>
                      </a:r>
                      <a:r>
                        <a:rPr lang="nb-NO" sz="1400" dirty="0">
                          <a:effectLst/>
                        </a:rPr>
                        <a:t>aboran/</a:t>
                      </a:r>
                      <a:r>
                        <a:rPr lang="id-ID" sz="1400" dirty="0">
                          <a:effectLst/>
                        </a:rPr>
                        <a:t>t</a:t>
                      </a:r>
                      <a:r>
                        <a:rPr lang="nb-NO" sz="1400" dirty="0">
                          <a:effectLst/>
                        </a:rPr>
                        <a:t>eknisi/</a:t>
                      </a:r>
                      <a:r>
                        <a:rPr lang="id-ID" sz="1400" dirty="0">
                          <a:effectLst/>
                        </a:rPr>
                        <a:t>a</a:t>
                      </a:r>
                      <a:r>
                        <a:rPr lang="nb-NO" sz="1400" dirty="0">
                          <a:effectLst/>
                        </a:rPr>
                        <a:t>nalis/</a:t>
                      </a:r>
                      <a:r>
                        <a:rPr lang="id-ID" sz="1400" dirty="0">
                          <a:effectLst/>
                        </a:rPr>
                        <a:t>o</a:t>
                      </a:r>
                      <a:r>
                        <a:rPr lang="nb-NO" sz="1400" dirty="0">
                          <a:effectLst/>
                        </a:rPr>
                        <a:t>perator/</a:t>
                      </a:r>
                      <a:r>
                        <a:rPr lang="id-ID" sz="1400" dirty="0">
                          <a:effectLst/>
                        </a:rPr>
                        <a:t>p</a:t>
                      </a:r>
                      <a:r>
                        <a:rPr lang="nb-NO" sz="1400" dirty="0">
                          <a:effectLst/>
                        </a:rPr>
                        <a:t>rogramer</a:t>
                      </a:r>
                      <a:r>
                        <a:rPr lang="id-ID" sz="1400" dirty="0">
                          <a:effectLst/>
                        </a:rPr>
                        <a:t>  yang memiliki sertifikat : </a:t>
                      </a:r>
                      <a:r>
                        <a:rPr lang="en-US" sz="1400" dirty="0" smtClean="0">
                          <a:solidFill>
                            <a:srgbClr val="3333FF"/>
                          </a:solidFill>
                          <a:effectLst/>
                        </a:rPr>
                        <a:t>????</a:t>
                      </a:r>
                      <a:r>
                        <a:rPr lang="id-ID" sz="1400" dirty="0" smtClean="0">
                          <a:solidFill>
                            <a:srgbClr val="3333FF"/>
                          </a:solidFill>
                          <a:effectLst/>
                        </a:rPr>
                        <a:t> </a:t>
                      </a:r>
                      <a:r>
                        <a:rPr lang="id-ID" sz="1400" dirty="0">
                          <a:solidFill>
                            <a:srgbClr val="3333FF"/>
                          </a:solidFill>
                          <a:effectLst/>
                        </a:rPr>
                        <a:t>orang</a:t>
                      </a:r>
                      <a:endParaRPr lang="en-US" sz="1400" dirty="0">
                        <a:solidFill>
                          <a:srgbClr val="3333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Rectangle 5"/>
          <p:cNvSpPr/>
          <p:nvPr/>
        </p:nvSpPr>
        <p:spPr>
          <a:xfrm>
            <a:off x="751609" y="5887135"/>
            <a:ext cx="9750136" cy="461665"/>
          </a:xfrm>
          <a:prstGeom prst="rect">
            <a:avLst/>
          </a:prstGeom>
        </p:spPr>
        <p:txBody>
          <a:bodyPr wrap="square">
            <a:spAutoFit/>
          </a:bodyPr>
          <a:lstStyle/>
          <a:p>
            <a:pPr marL="292100" lvl="0" indent="-292100" algn="just" eaLnBrk="0" fontAlgn="base" hangingPunct="0">
              <a:spcBef>
                <a:spcPct val="0"/>
              </a:spcBef>
              <a:spcAft>
                <a:spcPct val="0"/>
              </a:spcAft>
            </a:pPr>
            <a:r>
              <a:rPr lang="id-ID" sz="1600" b="1"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a:t>
            </a:r>
            <a:r>
              <a:rPr lang="nb-NO" sz="1600" b="1"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nb-NO"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Hanya yang memiliki pendidikan formal dalam bidang perpustakaan</a:t>
            </a:r>
            <a:endParaRPr lang="nb-NO" sz="2400" dirty="0">
              <a:solidFill>
                <a:srgbClr val="FFFF00"/>
              </a:solidFill>
              <a:latin typeface="Arial" panose="020B0604020202020204" pitchFamily="34"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45</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99366062-B6BA-4FD3-ABA5-25A9B5409B36}" type="datetime1">
              <a:rPr lang="id-ID" smtClean="0"/>
              <a:pPr/>
              <a:t>12/01/2017</a:t>
            </a:fld>
            <a:endParaRPr lang="en-US"/>
          </a:p>
        </p:txBody>
      </p:sp>
    </p:spTree>
    <p:extLst>
      <p:ext uri="{BB962C8B-B14F-4D97-AF65-F5344CB8AC3E}">
        <p14:creationId xmlns="" xmlns:p14="http://schemas.microsoft.com/office/powerpoint/2010/main" val="4260846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1028700"/>
            <a:ext cx="11214100" cy="55626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600" dirty="0" smtClean="0"/>
              <a:t>4.5.2. </a:t>
            </a:r>
            <a:r>
              <a:rPr lang="id-ID" sz="2400" dirty="0" smtClean="0"/>
              <a:t>Jelaskan upaya yang telah dilakukan institusi dalam meningkatkan kualifikasi dan kompetensi tenaga kependidikan, dalam hal pemberian kesempatan belajar/ pelatihan, studi banding, pemberian fasilitas termasuk dana, dan jenjang karir</a:t>
            </a:r>
          </a:p>
          <a:p>
            <a:pPr marL="914400" indent="-914400">
              <a:buNone/>
            </a:pPr>
            <a:endParaRPr lang="id-ID" sz="2600" dirty="0" smtClean="0"/>
          </a:p>
          <a:p>
            <a:pPr marL="914400" indent="-914400">
              <a:buNone/>
            </a:pPr>
            <a:r>
              <a:rPr lang="id-ID" sz="2600" dirty="0" smtClean="0"/>
              <a:t>	</a:t>
            </a:r>
            <a:r>
              <a:rPr lang="en-US" sz="2600" dirty="0" err="1" smtClean="0">
                <a:solidFill>
                  <a:srgbClr val="FFFF00"/>
                </a:solidFill>
              </a:rPr>
              <a:t>Upaya</a:t>
            </a:r>
            <a:r>
              <a:rPr lang="en-US" sz="2600" dirty="0" smtClean="0">
                <a:solidFill>
                  <a:srgbClr val="FFFF00"/>
                </a:solidFill>
              </a:rPr>
              <a:t> PT </a:t>
            </a:r>
            <a:r>
              <a:rPr lang="en-US" sz="2600" dirty="0" err="1" smtClean="0">
                <a:solidFill>
                  <a:srgbClr val="FFFF00"/>
                </a:solidFill>
              </a:rPr>
              <a:t>dlm</a:t>
            </a:r>
            <a:r>
              <a:rPr lang="en-US" sz="2600" dirty="0" smtClean="0">
                <a:solidFill>
                  <a:srgbClr val="FFFF00"/>
                </a:solidFill>
              </a:rPr>
              <a:t> </a:t>
            </a:r>
            <a:r>
              <a:rPr lang="en-US" sz="2600" dirty="0" err="1" smtClean="0">
                <a:solidFill>
                  <a:srgbClr val="FFFF00"/>
                </a:solidFill>
              </a:rPr>
              <a:t>peningkatan</a:t>
            </a:r>
            <a:r>
              <a:rPr lang="en-US" sz="2600" dirty="0" smtClean="0">
                <a:solidFill>
                  <a:srgbClr val="FFFF00"/>
                </a:solidFill>
              </a:rPr>
              <a:t> </a:t>
            </a:r>
            <a:r>
              <a:rPr lang="en-US" sz="2600" dirty="0" err="1" smtClean="0">
                <a:solidFill>
                  <a:srgbClr val="FFFF00"/>
                </a:solidFill>
              </a:rPr>
              <a:t>kualitas</a:t>
            </a:r>
            <a:r>
              <a:rPr lang="en-US" sz="2600" dirty="0" smtClean="0">
                <a:solidFill>
                  <a:srgbClr val="FFFF00"/>
                </a:solidFill>
              </a:rPr>
              <a:t> </a:t>
            </a:r>
            <a:r>
              <a:rPr lang="en-US" sz="2600" dirty="0" err="1" smtClean="0">
                <a:solidFill>
                  <a:srgbClr val="FFFF00"/>
                </a:solidFill>
              </a:rPr>
              <a:t>dan</a:t>
            </a:r>
            <a:r>
              <a:rPr lang="en-US" sz="2600" dirty="0" smtClean="0">
                <a:solidFill>
                  <a:srgbClr val="FFFF00"/>
                </a:solidFill>
              </a:rPr>
              <a:t> </a:t>
            </a:r>
            <a:r>
              <a:rPr lang="en-US" sz="2600" dirty="0" err="1" smtClean="0">
                <a:solidFill>
                  <a:srgbClr val="FFFF00"/>
                </a:solidFill>
              </a:rPr>
              <a:t>komptensi</a:t>
            </a:r>
            <a:r>
              <a:rPr lang="en-US" sz="2600" dirty="0" smtClean="0">
                <a:solidFill>
                  <a:srgbClr val="FFFF00"/>
                </a:solidFill>
              </a:rPr>
              <a:t> </a:t>
            </a:r>
            <a:r>
              <a:rPr lang="en-US" sz="2600" dirty="0" err="1" smtClean="0">
                <a:solidFill>
                  <a:srgbClr val="FFFF00"/>
                </a:solidFill>
              </a:rPr>
              <a:t>pegawai</a:t>
            </a:r>
            <a:r>
              <a:rPr lang="en-US" sz="2600" dirty="0" smtClean="0">
                <a:solidFill>
                  <a:srgbClr val="FFFF00"/>
                </a:solidFill>
              </a:rPr>
              <a:t>:</a:t>
            </a:r>
          </a:p>
          <a:p>
            <a:pPr marL="1441450" lvl="0" indent="-457200">
              <a:buFont typeface="+mj-lt"/>
              <a:buAutoNum type="alphaLcPeriod"/>
            </a:pPr>
            <a:r>
              <a:rPr lang="id-ID" sz="2400" dirty="0" err="1" smtClean="0">
                <a:solidFill>
                  <a:srgbClr val="FFFF00"/>
                </a:solidFill>
              </a:rPr>
              <a:t>K</a:t>
            </a:r>
            <a:r>
              <a:rPr lang="en-US" sz="2400" dirty="0" err="1" smtClean="0">
                <a:solidFill>
                  <a:srgbClr val="FFFF00"/>
                </a:solidFill>
              </a:rPr>
              <a:t>esempatan</a:t>
            </a:r>
            <a:r>
              <a:rPr lang="en-US" sz="2400" dirty="0" smtClean="0">
                <a:solidFill>
                  <a:srgbClr val="FFFF00"/>
                </a:solidFill>
              </a:rPr>
              <a:t> </a:t>
            </a:r>
            <a:r>
              <a:rPr lang="en-US" sz="2400" dirty="0" err="1" smtClean="0">
                <a:solidFill>
                  <a:srgbClr val="FFFF00"/>
                </a:solidFill>
              </a:rPr>
              <a:t>belajar</a:t>
            </a:r>
            <a:r>
              <a:rPr lang="en-US" sz="2400" dirty="0" smtClean="0">
                <a:solidFill>
                  <a:srgbClr val="FFFF00"/>
                </a:solidFill>
              </a:rPr>
              <a:t>/</a:t>
            </a:r>
            <a:r>
              <a:rPr lang="en-US" sz="2400" dirty="0" err="1" smtClean="0">
                <a:solidFill>
                  <a:srgbClr val="FFFF00"/>
                </a:solidFill>
              </a:rPr>
              <a:t>pelatihan</a:t>
            </a:r>
            <a:r>
              <a:rPr lang="en-US" sz="2400" dirty="0" smtClean="0">
                <a:solidFill>
                  <a:srgbClr val="FFFF00"/>
                </a:solidFill>
              </a:rPr>
              <a:t>, </a:t>
            </a:r>
            <a:endParaRPr lang="id-ID" sz="2400" dirty="0" smtClean="0">
              <a:solidFill>
                <a:srgbClr val="FFFF00"/>
              </a:solidFill>
            </a:endParaRPr>
          </a:p>
          <a:p>
            <a:pPr marL="1441450" lvl="0" indent="-457200">
              <a:buFont typeface="+mj-lt"/>
              <a:buAutoNum type="alphaLcPeriod"/>
            </a:pPr>
            <a:r>
              <a:rPr lang="id-ID" sz="2400" dirty="0" err="1" smtClean="0">
                <a:solidFill>
                  <a:srgbClr val="FFFF00"/>
                </a:solidFill>
              </a:rPr>
              <a:t>P</a:t>
            </a:r>
            <a:r>
              <a:rPr lang="en-US" sz="2400" dirty="0" err="1" smtClean="0">
                <a:solidFill>
                  <a:srgbClr val="FFFF00"/>
                </a:solidFill>
              </a:rPr>
              <a:t>emberian</a:t>
            </a:r>
            <a:r>
              <a:rPr lang="en-US" sz="2400" dirty="0" smtClean="0">
                <a:solidFill>
                  <a:srgbClr val="FFFF00"/>
                </a:solidFill>
              </a:rPr>
              <a:t> </a:t>
            </a:r>
            <a:r>
              <a:rPr lang="en-US" sz="2400" dirty="0" err="1" smtClean="0">
                <a:solidFill>
                  <a:srgbClr val="FFFF00"/>
                </a:solidFill>
              </a:rPr>
              <a:t>fasilitas</a:t>
            </a:r>
            <a:r>
              <a:rPr lang="en-US" sz="2400" dirty="0" smtClean="0">
                <a:solidFill>
                  <a:srgbClr val="FFFF00"/>
                </a:solidFill>
              </a:rPr>
              <a:t> </a:t>
            </a:r>
            <a:r>
              <a:rPr lang="en-US" sz="2400" dirty="0" err="1" smtClean="0">
                <a:solidFill>
                  <a:srgbClr val="FFFF00"/>
                </a:solidFill>
              </a:rPr>
              <a:t>termasuk</a:t>
            </a:r>
            <a:r>
              <a:rPr lang="en-US" sz="2400" dirty="0" smtClean="0">
                <a:solidFill>
                  <a:srgbClr val="FFFF00"/>
                </a:solidFill>
              </a:rPr>
              <a:t> </a:t>
            </a:r>
            <a:r>
              <a:rPr lang="en-US" sz="2400" dirty="0" err="1" smtClean="0">
                <a:solidFill>
                  <a:srgbClr val="FFFF00"/>
                </a:solidFill>
              </a:rPr>
              <a:t>dana</a:t>
            </a:r>
            <a:r>
              <a:rPr lang="en-US" sz="2400" dirty="0" smtClean="0">
                <a:solidFill>
                  <a:srgbClr val="FFFF00"/>
                </a:solidFill>
              </a:rPr>
              <a:t>, </a:t>
            </a:r>
            <a:endParaRPr lang="id-ID" sz="2400" dirty="0" smtClean="0">
              <a:solidFill>
                <a:srgbClr val="FFFF00"/>
              </a:solidFill>
            </a:endParaRPr>
          </a:p>
          <a:p>
            <a:pPr marL="1441450" lvl="0" indent="-457200">
              <a:buFont typeface="+mj-lt"/>
              <a:buAutoNum type="alphaLcPeriod"/>
            </a:pPr>
            <a:r>
              <a:rPr lang="id-ID" sz="2400" dirty="0" err="1" smtClean="0">
                <a:solidFill>
                  <a:srgbClr val="FFFF00"/>
                </a:solidFill>
              </a:rPr>
              <a:t>J</a:t>
            </a:r>
            <a:r>
              <a:rPr lang="en-US" sz="2400" dirty="0" err="1" smtClean="0">
                <a:solidFill>
                  <a:srgbClr val="FFFF00"/>
                </a:solidFill>
              </a:rPr>
              <a:t>enjang</a:t>
            </a:r>
            <a:r>
              <a:rPr lang="en-US" sz="2400" dirty="0" smtClean="0">
                <a:solidFill>
                  <a:srgbClr val="FFFF00"/>
                </a:solidFill>
              </a:rPr>
              <a:t> </a:t>
            </a:r>
            <a:r>
              <a:rPr lang="en-US" sz="2400" dirty="0" err="1" smtClean="0">
                <a:solidFill>
                  <a:srgbClr val="FFFF00"/>
                </a:solidFill>
              </a:rPr>
              <a:t>karier</a:t>
            </a:r>
            <a:r>
              <a:rPr lang="en-US" sz="2400" dirty="0" smtClean="0">
                <a:solidFill>
                  <a:srgbClr val="FFFF00"/>
                </a:solidFill>
              </a:rPr>
              <a:t> yang </a:t>
            </a:r>
            <a:r>
              <a:rPr lang="en-US" sz="2400" dirty="0" err="1" smtClean="0">
                <a:solidFill>
                  <a:srgbClr val="FFFF00"/>
                </a:solidFill>
              </a:rPr>
              <a:t>jelas</a:t>
            </a:r>
            <a:r>
              <a:rPr lang="en-US" sz="2400" dirty="0" smtClean="0">
                <a:solidFill>
                  <a:srgbClr val="FFFF00"/>
                </a:solidFill>
              </a:rPr>
              <a:t>,</a:t>
            </a:r>
            <a:endParaRPr lang="id-ID" sz="2400" dirty="0" smtClean="0">
              <a:solidFill>
                <a:srgbClr val="FFFF00"/>
              </a:solidFill>
            </a:endParaRPr>
          </a:p>
          <a:p>
            <a:pPr marL="1441450" lvl="0" indent="-457200">
              <a:buFont typeface="+mj-lt"/>
              <a:buAutoNum type="alphaLcPeriod"/>
            </a:pPr>
            <a:r>
              <a:rPr lang="id-ID" sz="2400" dirty="0" err="1" smtClean="0">
                <a:solidFill>
                  <a:srgbClr val="FFFF00"/>
                </a:solidFill>
              </a:rPr>
              <a:t>S</a:t>
            </a:r>
            <a:r>
              <a:rPr lang="en-US" sz="2400" dirty="0" err="1" smtClean="0">
                <a:solidFill>
                  <a:srgbClr val="FFFF00"/>
                </a:solidFill>
              </a:rPr>
              <a:t>tudi</a:t>
            </a:r>
            <a:r>
              <a:rPr lang="en-US" sz="2400" dirty="0" smtClean="0">
                <a:solidFill>
                  <a:srgbClr val="FFFF00"/>
                </a:solidFill>
              </a:rPr>
              <a:t> banding</a:t>
            </a:r>
            <a:endParaRPr lang="id-ID" sz="2400" dirty="0" smtClean="0">
              <a:solidFill>
                <a:srgbClr val="FFFF00"/>
              </a:solidFill>
            </a:endParaRPr>
          </a:p>
          <a:p>
            <a:pPr marL="1441450" lvl="0" indent="-457200">
              <a:buFont typeface="+mj-lt"/>
              <a:buAutoNum type="alphaLcPeriod"/>
            </a:pPr>
            <a:r>
              <a:rPr lang="id-ID" sz="2400" dirty="0" smtClean="0">
                <a:solidFill>
                  <a:srgbClr val="FFFF00"/>
                </a:solidFill>
              </a:rPr>
              <a:t>Ada baiknya ditambahkan tabel tentang kegiatan yg telah dilakukan untuk peningkatan kualifikasi dan kompetensi tendik</a:t>
            </a:r>
            <a:endParaRPr lang="id-ID" sz="2400" dirty="0">
              <a:solidFill>
                <a:srgbClr val="FFFF00"/>
              </a:solidFill>
            </a:endParaRPr>
          </a:p>
        </p:txBody>
      </p:sp>
      <p:sp>
        <p:nvSpPr>
          <p:cNvPr id="3" name="Title 1"/>
          <p:cNvSpPr txBox="1">
            <a:spLocks/>
          </p:cNvSpPr>
          <p:nvPr/>
        </p:nvSpPr>
        <p:spPr>
          <a:xfrm>
            <a:off x="279400" y="4667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4.</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46</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3711CF9-0F9B-4E13-A177-E982241E69A2}" type="datetime1">
              <a:rPr lang="id-ID" smtClean="0"/>
              <a:pPr/>
              <a:t>12/01/2017</a:t>
            </a:fld>
            <a:endParaRPr lang="en-US"/>
          </a:p>
        </p:txBody>
      </p:sp>
    </p:spTree>
    <p:extLst>
      <p:ext uri="{BB962C8B-B14F-4D97-AF65-F5344CB8AC3E}">
        <p14:creationId xmlns="" xmlns:p14="http://schemas.microsoft.com/office/powerpoint/2010/main" val="29449558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15900" y="1028700"/>
            <a:ext cx="11214100" cy="55626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600" dirty="0" smtClean="0"/>
              <a:t>4.6.1. </a:t>
            </a:r>
            <a:r>
              <a:rPr lang="id-ID" sz="2400" dirty="0" smtClean="0"/>
              <a:t>Jelaskan instrumen yang digunakan untuk mengetahui tingkat kepuasan dosen dan tenaga kependidikan terhadap sistem dan praktek pengelolaan sumber daya manusia di institusi ini</a:t>
            </a:r>
            <a:endParaRPr lang="id-ID" sz="2600" dirty="0" smtClean="0"/>
          </a:p>
          <a:p>
            <a:pPr marL="914400" indent="-914400">
              <a:buFont typeface="Arial" panose="020B0604020202020204" pitchFamily="34" charset="0"/>
              <a:buNone/>
            </a:pPr>
            <a:endParaRPr lang="id-ID" sz="2600" dirty="0" smtClean="0"/>
          </a:p>
          <a:p>
            <a:pPr marL="914400" indent="-914400">
              <a:buFont typeface="Arial" panose="020B0604020202020204" pitchFamily="34" charset="0"/>
              <a:buNone/>
            </a:pPr>
            <a:r>
              <a:rPr lang="id-ID" sz="2600" dirty="0" smtClean="0">
                <a:solidFill>
                  <a:srgbClr val="FFFF00"/>
                </a:solidFill>
              </a:rPr>
              <a:t>	</a:t>
            </a:r>
            <a:r>
              <a:rPr lang="en-US" sz="2600" dirty="0" err="1" smtClean="0">
                <a:solidFill>
                  <a:srgbClr val="FFFF00"/>
                </a:solidFill>
              </a:rPr>
              <a:t>Instrumen</a:t>
            </a:r>
            <a:r>
              <a:rPr lang="en-US" sz="2600" dirty="0" smtClean="0">
                <a:solidFill>
                  <a:srgbClr val="FFFF00"/>
                </a:solidFill>
              </a:rPr>
              <a:t> survey </a:t>
            </a:r>
            <a:r>
              <a:rPr lang="en-US" sz="2600" dirty="0" err="1" smtClean="0">
                <a:solidFill>
                  <a:srgbClr val="FFFF00"/>
                </a:solidFill>
              </a:rPr>
              <a:t>kepuasan</a:t>
            </a:r>
            <a:r>
              <a:rPr lang="en-US" sz="2600" dirty="0" smtClean="0">
                <a:solidFill>
                  <a:srgbClr val="FFFF00"/>
                </a:solidFill>
              </a:rPr>
              <a:t> </a:t>
            </a:r>
            <a:r>
              <a:rPr lang="en-US" sz="2600" dirty="0" err="1" smtClean="0">
                <a:solidFill>
                  <a:srgbClr val="FFFF00"/>
                </a:solidFill>
              </a:rPr>
              <a:t>dosen</a:t>
            </a:r>
            <a:r>
              <a:rPr lang="en-US" sz="2600" dirty="0" smtClean="0">
                <a:solidFill>
                  <a:srgbClr val="FFFF00"/>
                </a:solidFill>
              </a:rPr>
              <a:t>, </a:t>
            </a:r>
            <a:r>
              <a:rPr lang="en-US" sz="2600" dirty="0" err="1" smtClean="0">
                <a:solidFill>
                  <a:srgbClr val="FFFF00"/>
                </a:solidFill>
              </a:rPr>
              <a:t>pegawai</a:t>
            </a:r>
            <a:r>
              <a:rPr lang="en-US" sz="2600" dirty="0" smtClean="0">
                <a:solidFill>
                  <a:srgbClr val="FFFF00"/>
                </a:solidFill>
              </a:rPr>
              <a:t> </a:t>
            </a:r>
            <a:r>
              <a:rPr lang="en-US" sz="2600" dirty="0" err="1" smtClean="0">
                <a:solidFill>
                  <a:srgbClr val="FFFF00"/>
                </a:solidFill>
              </a:rPr>
              <a:t>terhadap</a:t>
            </a:r>
            <a:r>
              <a:rPr lang="en-US" sz="2600" dirty="0" smtClean="0">
                <a:solidFill>
                  <a:srgbClr val="FFFF00"/>
                </a:solidFill>
              </a:rPr>
              <a:t> system </a:t>
            </a:r>
            <a:r>
              <a:rPr lang="en-US" sz="2600" dirty="0" err="1" smtClean="0">
                <a:solidFill>
                  <a:srgbClr val="FFFF00"/>
                </a:solidFill>
              </a:rPr>
              <a:t>pengelolaan</a:t>
            </a:r>
            <a:r>
              <a:rPr lang="en-US" sz="2600" dirty="0" smtClean="0">
                <a:solidFill>
                  <a:srgbClr val="FFFF00"/>
                </a:solidFill>
              </a:rPr>
              <a:t> SDM, </a:t>
            </a:r>
            <a:r>
              <a:rPr lang="en-US" sz="2600" dirty="0" err="1" smtClean="0">
                <a:solidFill>
                  <a:srgbClr val="FFFF00"/>
                </a:solidFill>
              </a:rPr>
              <a:t>memiliki</a:t>
            </a:r>
            <a:r>
              <a:rPr lang="en-US" sz="2600" dirty="0" smtClean="0">
                <a:solidFill>
                  <a:srgbClr val="FFFF00"/>
                </a:solidFill>
              </a:rPr>
              <a:t>:</a:t>
            </a:r>
          </a:p>
          <a:p>
            <a:pPr marL="1371600" indent="-457200">
              <a:buFont typeface="Arial" panose="020B0604020202020204" pitchFamily="34" charset="0"/>
              <a:buNone/>
            </a:pPr>
            <a:r>
              <a:rPr lang="en-US" sz="2600" dirty="0" smtClean="0">
                <a:solidFill>
                  <a:srgbClr val="FFFF00"/>
                </a:solidFill>
              </a:rPr>
              <a:t>1. </a:t>
            </a:r>
            <a:r>
              <a:rPr lang="en-US" sz="2600" dirty="0" err="1" smtClean="0">
                <a:solidFill>
                  <a:srgbClr val="FFFF00"/>
                </a:solidFill>
              </a:rPr>
              <a:t>validitas</a:t>
            </a:r>
            <a:r>
              <a:rPr lang="en-US" sz="2600" dirty="0" smtClean="0">
                <a:solidFill>
                  <a:srgbClr val="FFFF00"/>
                </a:solidFill>
              </a:rPr>
              <a:t>,</a:t>
            </a:r>
          </a:p>
          <a:p>
            <a:pPr marL="1371600" indent="-457200">
              <a:buFont typeface="Arial" panose="020B0604020202020204" pitchFamily="34" charset="0"/>
              <a:buNone/>
            </a:pPr>
            <a:r>
              <a:rPr lang="en-US" sz="2600" dirty="0" smtClean="0">
                <a:solidFill>
                  <a:srgbClr val="FFFF00"/>
                </a:solidFill>
              </a:rPr>
              <a:t>2. </a:t>
            </a:r>
            <a:r>
              <a:rPr lang="en-US" sz="2600" dirty="0" err="1" smtClean="0">
                <a:solidFill>
                  <a:srgbClr val="FFFF00"/>
                </a:solidFill>
              </a:rPr>
              <a:t>reliabilitas</a:t>
            </a:r>
            <a:r>
              <a:rPr lang="en-US" sz="2600" dirty="0" smtClean="0">
                <a:solidFill>
                  <a:srgbClr val="FFFF00"/>
                </a:solidFill>
              </a:rPr>
              <a:t>, </a:t>
            </a:r>
          </a:p>
          <a:p>
            <a:pPr marL="1371600" indent="-457200">
              <a:buFont typeface="Arial" panose="020B0604020202020204" pitchFamily="34" charset="0"/>
              <a:buNone/>
            </a:pPr>
            <a:r>
              <a:rPr lang="en-US" sz="2600" dirty="0" smtClean="0">
                <a:solidFill>
                  <a:srgbClr val="FFFF00"/>
                </a:solidFill>
              </a:rPr>
              <a:t>3. </a:t>
            </a:r>
            <a:r>
              <a:rPr lang="en-US" sz="2600" dirty="0" err="1" smtClean="0">
                <a:solidFill>
                  <a:srgbClr val="FFFF00"/>
                </a:solidFill>
              </a:rPr>
              <a:t>mudah</a:t>
            </a:r>
            <a:r>
              <a:rPr lang="en-US" sz="2600" dirty="0" smtClean="0">
                <a:solidFill>
                  <a:srgbClr val="FFFF00"/>
                </a:solidFill>
              </a:rPr>
              <a:t> </a:t>
            </a:r>
            <a:r>
              <a:rPr lang="en-US" sz="2600" dirty="0" err="1" smtClean="0">
                <a:solidFill>
                  <a:srgbClr val="FFFF00"/>
                </a:solidFill>
              </a:rPr>
              <a:t>digunakan</a:t>
            </a:r>
            <a:endParaRPr lang="en-US" sz="2600" dirty="0" smtClean="0">
              <a:solidFill>
                <a:srgbClr val="FFFF00"/>
              </a:solidFill>
            </a:endParaRPr>
          </a:p>
        </p:txBody>
      </p:sp>
      <p:sp>
        <p:nvSpPr>
          <p:cNvPr id="3" name="Title 1"/>
          <p:cNvSpPr txBox="1">
            <a:spLocks/>
          </p:cNvSpPr>
          <p:nvPr/>
        </p:nvSpPr>
        <p:spPr>
          <a:xfrm>
            <a:off x="279400" y="4667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4.</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47</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CC418EED-962D-4F53-9248-416FD2D13527}" type="datetime1">
              <a:rPr lang="id-ID" smtClean="0"/>
              <a:pPr/>
              <a:t>12/01/2017</a:t>
            </a:fld>
            <a:endParaRPr lang="en-US"/>
          </a:p>
        </p:txBody>
      </p:sp>
    </p:spTree>
    <p:extLst>
      <p:ext uri="{BB962C8B-B14F-4D97-AF65-F5344CB8AC3E}">
        <p14:creationId xmlns="" xmlns:p14="http://schemas.microsoft.com/office/powerpoint/2010/main" val="29449558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31800"/>
            <a:ext cx="9364053" cy="5816599"/>
          </a:xfrm>
        </p:spPr>
        <p:txBody>
          <a:bodyPr>
            <a:normAutofit fontScale="92500" lnSpcReduction="10000"/>
          </a:bodyPr>
          <a:lstStyle/>
          <a:p>
            <a:pPr marL="914400" indent="-914400">
              <a:buFont typeface="Arial" panose="020B0604020202020204" pitchFamily="34" charset="0"/>
              <a:buNone/>
            </a:pPr>
            <a:r>
              <a:rPr lang="en-US" sz="2400" dirty="0"/>
              <a:t>4.6.2. </a:t>
            </a:r>
            <a:r>
              <a:rPr lang="id-ID" sz="2400" dirty="0" smtClean="0"/>
              <a:t>Jelaskan pelaksanaan survei kepuasan dosen, pustakawan, laboran, teknisi, dan tenaga administrasi terhadap sistem pengelolaan sumber daya manusia</a:t>
            </a:r>
          </a:p>
          <a:p>
            <a:pPr marL="914400" indent="-914400">
              <a:buFont typeface="Arial" panose="020B0604020202020204" pitchFamily="34" charset="0"/>
              <a:buNone/>
            </a:pPr>
            <a:r>
              <a:rPr lang="id-ID" sz="2400" dirty="0" smtClean="0"/>
              <a:t>	</a:t>
            </a:r>
            <a:r>
              <a:rPr lang="id-ID" sz="2400" dirty="0" smtClean="0">
                <a:solidFill>
                  <a:srgbClr val="FFFF00"/>
                </a:solidFill>
              </a:rPr>
              <a:t>Hasil </a:t>
            </a:r>
            <a:r>
              <a:rPr lang="en-US" sz="2400" dirty="0" smtClean="0">
                <a:solidFill>
                  <a:srgbClr val="FFFF00"/>
                </a:solidFill>
              </a:rPr>
              <a:t>survey </a:t>
            </a:r>
            <a:r>
              <a:rPr lang="en-US" sz="2400" dirty="0" err="1">
                <a:solidFill>
                  <a:srgbClr val="FFFF00"/>
                </a:solidFill>
              </a:rPr>
              <a:t>kepuasan</a:t>
            </a:r>
            <a:r>
              <a:rPr lang="en-US" sz="2400" dirty="0">
                <a:solidFill>
                  <a:srgbClr val="FFFF00"/>
                </a:solidFill>
              </a:rPr>
              <a:t> </a:t>
            </a:r>
            <a:r>
              <a:rPr lang="en-US" sz="2400" dirty="0" err="1">
                <a:solidFill>
                  <a:srgbClr val="FFFF00"/>
                </a:solidFill>
              </a:rPr>
              <a:t>dosen</a:t>
            </a:r>
            <a:r>
              <a:rPr lang="en-US" sz="2400" dirty="0">
                <a:solidFill>
                  <a:srgbClr val="FFFF00"/>
                </a:solidFill>
              </a:rPr>
              <a:t>, </a:t>
            </a:r>
            <a:r>
              <a:rPr lang="en-US" sz="2400" dirty="0" err="1" smtClean="0">
                <a:solidFill>
                  <a:srgbClr val="FFFF00"/>
                </a:solidFill>
              </a:rPr>
              <a:t>pegawai</a:t>
            </a:r>
            <a:r>
              <a:rPr lang="id-ID" sz="2400" dirty="0" smtClean="0">
                <a:solidFill>
                  <a:srgbClr val="FFFF00"/>
                </a:solidFill>
              </a:rPr>
              <a:t> dan hasilnya</a:t>
            </a:r>
            <a:r>
              <a:rPr lang="en-US" sz="2400" dirty="0" smtClean="0">
                <a:solidFill>
                  <a:srgbClr val="FFFF00"/>
                </a:solidFill>
              </a:rPr>
              <a:t>:</a:t>
            </a:r>
          </a:p>
          <a:p>
            <a:pPr marL="1260475" indent="-360363">
              <a:buFont typeface="Arial" panose="020B0604020202020204" pitchFamily="34" charset="0"/>
              <a:buAutoNum type="arabicPeriod"/>
            </a:pPr>
            <a:r>
              <a:rPr lang="id-ID" sz="2400" dirty="0" err="1" smtClean="0">
                <a:solidFill>
                  <a:srgbClr val="FFFF00"/>
                </a:solidFill>
              </a:rPr>
              <a:t>J</a:t>
            </a:r>
            <a:r>
              <a:rPr lang="en-US" sz="2400" dirty="0" err="1" smtClean="0">
                <a:solidFill>
                  <a:srgbClr val="FFFF00"/>
                </a:solidFill>
              </a:rPr>
              <a:t>elas</a:t>
            </a:r>
            <a:r>
              <a:rPr lang="en-US" sz="2400" dirty="0" smtClean="0">
                <a:solidFill>
                  <a:srgbClr val="FFFF00"/>
                </a:solidFill>
              </a:rPr>
              <a:t>,</a:t>
            </a:r>
          </a:p>
          <a:p>
            <a:pPr marL="1260475" indent="-360363">
              <a:buFont typeface="Arial" panose="020B0604020202020204" pitchFamily="34" charset="0"/>
              <a:buAutoNum type="arabicPeriod"/>
            </a:pPr>
            <a:r>
              <a:rPr lang="id-ID" sz="2400" dirty="0" err="1" smtClean="0">
                <a:solidFill>
                  <a:srgbClr val="FFFF00"/>
                </a:solidFill>
              </a:rPr>
              <a:t>K</a:t>
            </a:r>
            <a:r>
              <a:rPr lang="en-US" sz="2400" dirty="0" err="1" smtClean="0">
                <a:solidFill>
                  <a:srgbClr val="FFFF00"/>
                </a:solidFill>
              </a:rPr>
              <a:t>omprehensif</a:t>
            </a:r>
            <a:r>
              <a:rPr lang="en-US" sz="2400" dirty="0" smtClean="0">
                <a:solidFill>
                  <a:srgbClr val="FFFF00"/>
                </a:solidFill>
              </a:rPr>
              <a:t>,</a:t>
            </a:r>
          </a:p>
          <a:p>
            <a:pPr marL="1260475" indent="-360363">
              <a:buFont typeface="Arial" panose="020B0604020202020204" pitchFamily="34" charset="0"/>
              <a:buAutoNum type="arabicPeriod"/>
            </a:pPr>
            <a:r>
              <a:rPr lang="id-ID" sz="2400" dirty="0" err="1" smtClean="0">
                <a:solidFill>
                  <a:srgbClr val="FFFF00"/>
                </a:solidFill>
              </a:rPr>
              <a:t>M</a:t>
            </a:r>
            <a:r>
              <a:rPr lang="en-US" sz="2400" dirty="0" err="1" smtClean="0">
                <a:solidFill>
                  <a:srgbClr val="FFFF00"/>
                </a:solidFill>
              </a:rPr>
              <a:t>udah</a:t>
            </a:r>
            <a:r>
              <a:rPr lang="en-US" sz="2400" dirty="0" smtClean="0">
                <a:solidFill>
                  <a:srgbClr val="FFFF00"/>
                </a:solidFill>
              </a:rPr>
              <a:t> </a:t>
            </a:r>
            <a:r>
              <a:rPr lang="en-US" sz="2400" dirty="0" err="1">
                <a:solidFill>
                  <a:srgbClr val="FFFF00"/>
                </a:solidFill>
              </a:rPr>
              <a:t>diakses</a:t>
            </a:r>
            <a:r>
              <a:rPr lang="en-US" sz="2400" dirty="0">
                <a:solidFill>
                  <a:srgbClr val="FFFF00"/>
                </a:solidFill>
              </a:rPr>
              <a:t> </a:t>
            </a:r>
            <a:r>
              <a:rPr lang="en-US" sz="2400" dirty="0" err="1">
                <a:solidFill>
                  <a:srgbClr val="FFFF00"/>
                </a:solidFill>
              </a:rPr>
              <a:t>oleh</a:t>
            </a:r>
            <a:r>
              <a:rPr lang="en-US" sz="2400" dirty="0">
                <a:solidFill>
                  <a:srgbClr val="FFFF00"/>
                </a:solidFill>
              </a:rPr>
              <a:t> </a:t>
            </a:r>
            <a:r>
              <a:rPr lang="en-US" sz="2400" dirty="0" err="1">
                <a:solidFill>
                  <a:srgbClr val="FFFF00"/>
                </a:solidFill>
              </a:rPr>
              <a:t>pemangku</a:t>
            </a:r>
            <a:r>
              <a:rPr lang="en-US" sz="2400" dirty="0">
                <a:solidFill>
                  <a:srgbClr val="FFFF00"/>
                </a:solidFill>
              </a:rPr>
              <a:t> </a:t>
            </a:r>
            <a:r>
              <a:rPr lang="en-US" sz="2400" dirty="0" err="1">
                <a:solidFill>
                  <a:srgbClr val="FFFF00"/>
                </a:solidFill>
              </a:rPr>
              <a:t>kepentingan</a:t>
            </a:r>
            <a:endParaRPr lang="en-US" sz="2400" dirty="0">
              <a:solidFill>
                <a:srgbClr val="FFFF00"/>
              </a:solidFill>
            </a:endParaRPr>
          </a:p>
          <a:p>
            <a:pPr marL="863600" indent="-863600">
              <a:buFont typeface="Arial" panose="020B0604020202020204" pitchFamily="34" charset="0"/>
              <a:buNone/>
            </a:pPr>
            <a:r>
              <a:rPr lang="en-US" sz="2400" dirty="0"/>
              <a:t>4.6.3. </a:t>
            </a:r>
            <a:r>
              <a:rPr lang="id-ID" sz="2400" dirty="0" smtClean="0"/>
              <a:t>Jelaskan bagaimana hasil penjajagan kepuasan tersebut dan apa tindak lanjutnya</a:t>
            </a:r>
          </a:p>
          <a:p>
            <a:pPr marL="863600" indent="-863600">
              <a:buFont typeface="Arial" panose="020B0604020202020204" pitchFamily="34" charset="0"/>
              <a:buNone/>
            </a:pPr>
            <a:r>
              <a:rPr lang="id-ID" sz="2400" dirty="0" smtClean="0"/>
              <a:t>	</a:t>
            </a:r>
            <a:r>
              <a:rPr lang="en-US" sz="2400" dirty="0" err="1" smtClean="0">
                <a:solidFill>
                  <a:srgbClr val="FFFF00"/>
                </a:solidFill>
              </a:rPr>
              <a:t>Pemanfaatan</a:t>
            </a:r>
            <a:r>
              <a:rPr lang="en-US" sz="2400" dirty="0" smtClean="0">
                <a:solidFill>
                  <a:srgbClr val="FFFF00"/>
                </a:solidFill>
              </a:rPr>
              <a:t> </a:t>
            </a:r>
            <a:r>
              <a:rPr lang="en-US" sz="2400" dirty="0" err="1">
                <a:solidFill>
                  <a:srgbClr val="FFFF00"/>
                </a:solidFill>
              </a:rPr>
              <a:t>hasil</a:t>
            </a:r>
            <a:r>
              <a:rPr lang="en-US" sz="2400" dirty="0">
                <a:solidFill>
                  <a:srgbClr val="FFFF00"/>
                </a:solidFill>
              </a:rPr>
              <a:t> survey </a:t>
            </a:r>
            <a:r>
              <a:rPr lang="en-US" sz="2400" dirty="0" err="1">
                <a:solidFill>
                  <a:srgbClr val="FFFF00"/>
                </a:solidFill>
              </a:rPr>
              <a:t>dosen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pegawai</a:t>
            </a:r>
            <a:r>
              <a:rPr lang="en-US" sz="2400" dirty="0">
                <a:solidFill>
                  <a:srgbClr val="FFFF00"/>
                </a:solidFill>
              </a:rPr>
              <a:t> </a:t>
            </a:r>
            <a:r>
              <a:rPr lang="en-US" sz="2400" dirty="0" err="1">
                <a:solidFill>
                  <a:srgbClr val="FFFF00"/>
                </a:solidFill>
              </a:rPr>
              <a:t>dalam</a:t>
            </a:r>
            <a:r>
              <a:rPr lang="en-US" sz="2400" dirty="0">
                <a:solidFill>
                  <a:srgbClr val="FFFF00"/>
                </a:solidFill>
              </a:rPr>
              <a:t> </a:t>
            </a:r>
            <a:r>
              <a:rPr lang="en-US" sz="2400" dirty="0" err="1">
                <a:solidFill>
                  <a:srgbClr val="FFFF00"/>
                </a:solidFill>
              </a:rPr>
              <a:t>perbaikan</a:t>
            </a:r>
            <a:r>
              <a:rPr lang="en-US" sz="2400" dirty="0">
                <a:solidFill>
                  <a:srgbClr val="FFFF00"/>
                </a:solidFill>
              </a:rPr>
              <a:t> yang </a:t>
            </a:r>
            <a:r>
              <a:rPr lang="en-US" sz="2400" dirty="0" err="1">
                <a:solidFill>
                  <a:srgbClr val="FFFF00"/>
                </a:solidFill>
              </a:rPr>
              <a:t>berkelanjutan</a:t>
            </a:r>
            <a:r>
              <a:rPr lang="en-US" sz="2400" dirty="0">
                <a:solidFill>
                  <a:srgbClr val="FFFF00"/>
                </a:solidFill>
              </a:rPr>
              <a:t> </a:t>
            </a:r>
            <a:r>
              <a:rPr lang="en-US" sz="2400" dirty="0" err="1">
                <a:solidFill>
                  <a:srgbClr val="FFFF00"/>
                </a:solidFill>
              </a:rPr>
              <a:t>utk</a:t>
            </a:r>
            <a:r>
              <a:rPr lang="en-US" sz="2400" dirty="0">
                <a:solidFill>
                  <a:srgbClr val="FFFF00"/>
                </a:solidFill>
              </a:rPr>
              <a:t> </a:t>
            </a:r>
            <a:r>
              <a:rPr lang="en-US" sz="2400" dirty="0" err="1" smtClean="0">
                <a:solidFill>
                  <a:srgbClr val="FFFF00"/>
                </a:solidFill>
              </a:rPr>
              <a:t>mutu</a:t>
            </a:r>
            <a:r>
              <a:rPr lang="en-US" sz="2400" dirty="0" smtClean="0">
                <a:solidFill>
                  <a:srgbClr val="FFFF00"/>
                </a:solidFill>
              </a:rPr>
              <a:t>:</a:t>
            </a:r>
          </a:p>
          <a:p>
            <a:pPr marL="1260475" indent="-360363">
              <a:buFont typeface="Arial" panose="020B0604020202020204" pitchFamily="34" charset="0"/>
              <a:buAutoNum type="arabicPeriod"/>
            </a:pPr>
            <a:r>
              <a:rPr lang="id-ID" sz="2400" dirty="0" err="1" smtClean="0">
                <a:solidFill>
                  <a:srgbClr val="FFFF00"/>
                </a:solidFill>
              </a:rPr>
              <a:t>P</a:t>
            </a:r>
            <a:r>
              <a:rPr lang="en-US" sz="2400" dirty="0" err="1" smtClean="0">
                <a:solidFill>
                  <a:srgbClr val="FFFF00"/>
                </a:solidFill>
              </a:rPr>
              <a:t>engelolaan</a:t>
            </a:r>
            <a:r>
              <a:rPr lang="en-US" sz="2400" dirty="0" smtClean="0">
                <a:solidFill>
                  <a:srgbClr val="FFFF00"/>
                </a:solidFill>
              </a:rPr>
              <a:t> SDM,</a:t>
            </a:r>
          </a:p>
          <a:p>
            <a:pPr marL="1260475" indent="-360363">
              <a:buFont typeface="Arial" panose="020B0604020202020204" pitchFamily="34" charset="0"/>
              <a:buAutoNum type="arabicPeriod"/>
            </a:pPr>
            <a:r>
              <a:rPr lang="id-ID" sz="2400" dirty="0" smtClean="0">
                <a:solidFill>
                  <a:srgbClr val="FFFF00"/>
                </a:solidFill>
              </a:rPr>
              <a:t>I</a:t>
            </a:r>
            <a:r>
              <a:rPr lang="en-US" sz="2400" dirty="0" err="1" smtClean="0">
                <a:solidFill>
                  <a:srgbClr val="FFFF00"/>
                </a:solidFill>
              </a:rPr>
              <a:t>nstrument</a:t>
            </a:r>
            <a:r>
              <a:rPr lang="en-US" sz="2400" dirty="0" smtClean="0">
                <a:solidFill>
                  <a:srgbClr val="FFFF00"/>
                </a:solidFill>
              </a:rPr>
              <a:t> </a:t>
            </a:r>
            <a:r>
              <a:rPr lang="en-US" sz="2400" dirty="0" err="1">
                <a:solidFill>
                  <a:srgbClr val="FFFF00"/>
                </a:solidFill>
              </a:rPr>
              <a:t>pengukuran</a:t>
            </a:r>
            <a:r>
              <a:rPr lang="en-US" sz="2400" dirty="0">
                <a:solidFill>
                  <a:srgbClr val="FFFF00"/>
                </a:solidFill>
              </a:rPr>
              <a:t> </a:t>
            </a:r>
            <a:r>
              <a:rPr lang="en-US" sz="2400" dirty="0" err="1">
                <a:solidFill>
                  <a:srgbClr val="FFFF00"/>
                </a:solidFill>
              </a:rPr>
              <a:t>kepuasan</a:t>
            </a:r>
            <a:r>
              <a:rPr lang="en-US" sz="2400" dirty="0">
                <a:solidFill>
                  <a:srgbClr val="FFFF00"/>
                </a:solidFill>
              </a:rPr>
              <a:t> </a:t>
            </a:r>
            <a:r>
              <a:rPr lang="en-US" sz="2400" dirty="0" err="1">
                <a:solidFill>
                  <a:srgbClr val="FFFF00"/>
                </a:solidFill>
              </a:rPr>
              <a:t>dosen</a:t>
            </a:r>
            <a:r>
              <a:rPr lang="en-US" sz="2400" dirty="0">
                <a:solidFill>
                  <a:srgbClr val="FFFF00"/>
                </a:solidFill>
              </a:rPr>
              <a:t>, </a:t>
            </a:r>
            <a:r>
              <a:rPr lang="en-US" sz="2400" dirty="0" err="1" smtClean="0">
                <a:solidFill>
                  <a:srgbClr val="FFFF00"/>
                </a:solidFill>
              </a:rPr>
              <a:t>pegawai</a:t>
            </a:r>
            <a:r>
              <a:rPr lang="en-US" sz="2400" dirty="0" smtClean="0">
                <a:solidFill>
                  <a:srgbClr val="FFFF00"/>
                </a:solidFill>
              </a:rPr>
              <a:t>,</a:t>
            </a:r>
          </a:p>
          <a:p>
            <a:pPr marL="1260475" indent="-360363">
              <a:buFont typeface="Arial" panose="020B0604020202020204" pitchFamily="34" charset="0"/>
              <a:buAutoNum type="arabicPeriod"/>
            </a:pPr>
            <a:r>
              <a:rPr lang="id-ID" sz="2400" dirty="0" err="1" smtClean="0">
                <a:solidFill>
                  <a:srgbClr val="FFFF00"/>
                </a:solidFill>
              </a:rPr>
              <a:t>A</a:t>
            </a:r>
            <a:r>
              <a:rPr lang="en-US" sz="2400" dirty="0" err="1" smtClean="0">
                <a:solidFill>
                  <a:srgbClr val="FFFF00"/>
                </a:solidFill>
              </a:rPr>
              <a:t>nalisis</a:t>
            </a:r>
            <a:r>
              <a:rPr lang="en-US" sz="2400" dirty="0" smtClean="0">
                <a:solidFill>
                  <a:srgbClr val="FFFF00"/>
                </a:solidFill>
              </a:rPr>
              <a:t> </a:t>
            </a:r>
            <a:r>
              <a:rPr lang="en-US" sz="2400" dirty="0" err="1">
                <a:solidFill>
                  <a:srgbClr val="FFFF00"/>
                </a:solidFill>
              </a:rPr>
              <a:t>hasil</a:t>
            </a:r>
            <a:r>
              <a:rPr lang="en-US" sz="2400" dirty="0">
                <a:solidFill>
                  <a:srgbClr val="FFFF00"/>
                </a:solidFill>
              </a:rPr>
              <a:t> </a:t>
            </a:r>
            <a:r>
              <a:rPr lang="en-US" sz="2400" dirty="0" err="1" smtClean="0">
                <a:solidFill>
                  <a:srgbClr val="FFFF00"/>
                </a:solidFill>
              </a:rPr>
              <a:t>surve</a:t>
            </a:r>
            <a:r>
              <a:rPr lang="id-ID" sz="2400" dirty="0" smtClean="0">
                <a:solidFill>
                  <a:srgbClr val="FFFF00"/>
                </a:solidFill>
              </a:rPr>
              <a:t>y</a:t>
            </a:r>
            <a:endParaRPr lang="en-US" sz="2400" dirty="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48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D1270B98-56B4-4C67-8C94-413D983BA058}" type="datetime1">
              <a:rPr lang="id-ID" smtClean="0"/>
              <a:pPr/>
              <a:t>12/01/2017</a:t>
            </a:fld>
            <a:endParaRPr lang="en-US"/>
          </a:p>
        </p:txBody>
      </p:sp>
    </p:spTree>
    <p:extLst>
      <p:ext uri="{BB962C8B-B14F-4D97-AF65-F5344CB8AC3E}">
        <p14:creationId xmlns="" xmlns:p14="http://schemas.microsoft.com/office/powerpoint/2010/main" val="28399426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620982"/>
            <a:ext cx="11518900" cy="50084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28700" indent="-1028700">
              <a:buNone/>
            </a:pPr>
            <a:r>
              <a:rPr lang="en-US" dirty="0" smtClean="0"/>
              <a:t>5.1.1.	</a:t>
            </a:r>
            <a:r>
              <a:rPr lang="id-ID" dirty="0" smtClean="0"/>
              <a:t>Jelaskan kebijakan institusi dalam pengembangan kurikulum, bentuk dukungan  institusi dalam pengembangan kurikulum program studi, sistem monitoring dan evaluasi kurikulum, serta keberadaan dokumen</a:t>
            </a:r>
          </a:p>
          <a:p>
            <a:pPr marL="1028700" indent="-1028700">
              <a:buNone/>
            </a:pPr>
            <a:r>
              <a:rPr lang="id-ID" dirty="0" smtClean="0"/>
              <a:t>	</a:t>
            </a:r>
            <a:r>
              <a:rPr lang="en-US" dirty="0" err="1" smtClean="0">
                <a:solidFill>
                  <a:srgbClr val="FFFF00"/>
                </a:solidFill>
              </a:rPr>
              <a:t>Ada</a:t>
            </a:r>
            <a:r>
              <a:rPr lang="en-US" dirty="0" smtClean="0">
                <a:solidFill>
                  <a:srgbClr val="FFFF00"/>
                </a:solidFill>
              </a:rPr>
              <a:t> </a:t>
            </a:r>
            <a:r>
              <a:rPr lang="en-US" dirty="0" err="1" smtClean="0">
                <a:solidFill>
                  <a:srgbClr val="FFFF00"/>
                </a:solidFill>
              </a:rPr>
              <a:t>dokumen</a:t>
            </a:r>
            <a:r>
              <a:rPr lang="en-US" dirty="0" smtClean="0">
                <a:solidFill>
                  <a:srgbClr val="FFFF00"/>
                </a:solidFill>
              </a:rPr>
              <a:t> formal </a:t>
            </a:r>
            <a:r>
              <a:rPr lang="en-US" dirty="0" err="1" smtClean="0">
                <a:solidFill>
                  <a:srgbClr val="FFFF00"/>
                </a:solidFill>
              </a:rPr>
              <a:t>ttg</a:t>
            </a:r>
            <a:r>
              <a:rPr lang="en-US" dirty="0" smtClean="0">
                <a:solidFill>
                  <a:srgbClr val="FFFF00"/>
                </a:solidFill>
              </a:rPr>
              <a:t> </a:t>
            </a:r>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kurikulum</a:t>
            </a:r>
            <a:r>
              <a:rPr lang="en-US" dirty="0" smtClean="0">
                <a:solidFill>
                  <a:srgbClr val="FFFF00"/>
                </a:solidFill>
              </a:rPr>
              <a:t>, </a:t>
            </a:r>
            <a:r>
              <a:rPr lang="en-US" dirty="0" err="1" smtClean="0">
                <a:solidFill>
                  <a:srgbClr val="FFFF00"/>
                </a:solidFill>
              </a:rPr>
              <a:t>mencakup</a:t>
            </a:r>
            <a:r>
              <a:rPr lang="en-US" dirty="0" smtClean="0">
                <a:solidFill>
                  <a:srgbClr val="FFFF00"/>
                </a:solidFill>
              </a:rPr>
              <a:t>: </a:t>
            </a:r>
            <a:endParaRPr lang="id-ID" dirty="0" smtClean="0">
              <a:solidFill>
                <a:srgbClr val="FFFF00"/>
              </a:solidFill>
            </a:endParaRPr>
          </a:p>
          <a:p>
            <a:pPr marL="1524000" indent="-539750">
              <a:buAutoNum type="arabicPeriod"/>
            </a:pPr>
            <a:r>
              <a:rPr lang="en-US" dirty="0" err="1" smtClean="0">
                <a:solidFill>
                  <a:srgbClr val="FFFF00"/>
                </a:solidFill>
              </a:rPr>
              <a:t>kebijakan</a:t>
            </a:r>
            <a:r>
              <a:rPr lang="en-US" dirty="0" smtClean="0">
                <a:solidFill>
                  <a:srgbClr val="FFFF00"/>
                </a:solidFill>
              </a:rPr>
              <a:t>, </a:t>
            </a:r>
            <a:endParaRPr lang="id-ID" dirty="0" smtClean="0">
              <a:solidFill>
                <a:srgbClr val="FFFF00"/>
              </a:solidFill>
            </a:endParaRPr>
          </a:p>
          <a:p>
            <a:pPr marL="1524000" indent="-539750">
              <a:buAutoNum type="arabicPeriod"/>
            </a:pPr>
            <a:r>
              <a:rPr lang="en-US" dirty="0" err="1" smtClean="0">
                <a:solidFill>
                  <a:srgbClr val="FFFF00"/>
                </a:solidFill>
              </a:rPr>
              <a:t>peraturan</a:t>
            </a:r>
            <a:r>
              <a:rPr lang="en-US" dirty="0" smtClean="0">
                <a:solidFill>
                  <a:srgbClr val="FFFF00"/>
                </a:solidFill>
              </a:rPr>
              <a:t>, </a:t>
            </a:r>
            <a:endParaRPr lang="id-ID" dirty="0" smtClean="0">
              <a:solidFill>
                <a:srgbClr val="FFFF00"/>
              </a:solidFill>
            </a:endParaRPr>
          </a:p>
          <a:p>
            <a:pPr marL="1524000" indent="-539750">
              <a:buAutoNum type="arabicPeriod"/>
            </a:pPr>
            <a:r>
              <a:rPr lang="en-US" dirty="0" err="1" smtClean="0">
                <a:solidFill>
                  <a:srgbClr val="FFFF00"/>
                </a:solidFill>
              </a:rPr>
              <a:t>pedoman</a:t>
            </a:r>
            <a:r>
              <a:rPr lang="en-US" dirty="0" smtClean="0">
                <a:solidFill>
                  <a:srgbClr val="FFFF00"/>
                </a:solidFill>
              </a:rPr>
              <a:t> </a:t>
            </a:r>
            <a:r>
              <a:rPr lang="en-US" dirty="0" err="1" smtClean="0">
                <a:solidFill>
                  <a:srgbClr val="FFFF00"/>
                </a:solidFill>
              </a:rPr>
              <a:t>atau</a:t>
            </a:r>
            <a:r>
              <a:rPr lang="en-US" dirty="0" smtClean="0">
                <a:solidFill>
                  <a:srgbClr val="FFFF00"/>
                </a:solidFill>
              </a:rPr>
              <a:t> </a:t>
            </a:r>
            <a:r>
              <a:rPr lang="en-US" dirty="0" err="1" smtClean="0">
                <a:solidFill>
                  <a:srgbClr val="FFFF00"/>
                </a:solidFill>
              </a:rPr>
              <a:t>buku</a:t>
            </a:r>
            <a:r>
              <a:rPr lang="en-US" dirty="0" smtClean="0">
                <a:solidFill>
                  <a:srgbClr val="FFFF00"/>
                </a:solidFill>
              </a:rPr>
              <a:t> </a:t>
            </a:r>
            <a:r>
              <a:rPr lang="en-US" dirty="0" err="1" smtClean="0">
                <a:solidFill>
                  <a:srgbClr val="FFFF00"/>
                </a:solidFill>
              </a:rPr>
              <a:t>panduan</a:t>
            </a:r>
            <a:r>
              <a:rPr lang="en-US" dirty="0" smtClean="0">
                <a:solidFill>
                  <a:srgbClr val="FFFF00"/>
                </a:solidFill>
              </a:rPr>
              <a:t> </a:t>
            </a:r>
            <a:r>
              <a:rPr lang="en-US" dirty="0" err="1" smtClean="0">
                <a:solidFill>
                  <a:srgbClr val="FFFF00"/>
                </a:solidFill>
              </a:rPr>
              <a:t>yg</a:t>
            </a:r>
            <a:r>
              <a:rPr lang="en-US" dirty="0" smtClean="0">
                <a:solidFill>
                  <a:srgbClr val="FFFF00"/>
                </a:solidFill>
              </a:rPr>
              <a:t> </a:t>
            </a:r>
            <a:r>
              <a:rPr lang="en-US" dirty="0" err="1" smtClean="0">
                <a:solidFill>
                  <a:srgbClr val="FFFF00"/>
                </a:solidFill>
              </a:rPr>
              <a:t>memfasilitasi</a:t>
            </a:r>
            <a:r>
              <a:rPr lang="en-US" dirty="0" smtClean="0">
                <a:solidFill>
                  <a:srgbClr val="FFFF00"/>
                </a:solidFill>
              </a:rPr>
              <a:t> Prodi </a:t>
            </a:r>
            <a:r>
              <a:rPr lang="en-US" dirty="0" err="1" smtClean="0">
                <a:solidFill>
                  <a:srgbClr val="FFFF00"/>
                </a:solidFill>
              </a:rPr>
              <a:t>utk</a:t>
            </a:r>
            <a:r>
              <a:rPr lang="en-US" dirty="0" smtClean="0">
                <a:solidFill>
                  <a:srgbClr val="FFFF00"/>
                </a:solidFill>
              </a:rPr>
              <a:t> </a:t>
            </a:r>
            <a:r>
              <a:rPr lang="en-US" dirty="0" err="1" smtClean="0">
                <a:solidFill>
                  <a:srgbClr val="FFFF00"/>
                </a:solidFill>
              </a:rPr>
              <a:t>melakukan</a:t>
            </a:r>
            <a:r>
              <a:rPr lang="en-US" dirty="0" smtClean="0">
                <a:solidFill>
                  <a:srgbClr val="FFFF00"/>
                </a:solidFill>
              </a:rPr>
              <a:t> </a:t>
            </a:r>
            <a:r>
              <a:rPr lang="en-US" dirty="0" err="1" smtClean="0">
                <a:solidFill>
                  <a:srgbClr val="FFFF00"/>
                </a:solidFill>
              </a:rPr>
              <a:t>perencanaan</a:t>
            </a:r>
            <a:r>
              <a:rPr lang="en-US" dirty="0" smtClean="0">
                <a:solidFill>
                  <a:srgbClr val="FFFF00"/>
                </a:solidFill>
              </a:rPr>
              <a:t>, </a:t>
            </a:r>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pemutakhiran</a:t>
            </a:r>
            <a:r>
              <a:rPr lang="en-US" dirty="0" smtClean="0">
                <a:solidFill>
                  <a:srgbClr val="FFFF00"/>
                </a:solidFill>
              </a:rPr>
              <a:t> </a:t>
            </a:r>
            <a:r>
              <a:rPr lang="en-US" dirty="0" err="1" smtClean="0">
                <a:solidFill>
                  <a:srgbClr val="FFFF00"/>
                </a:solidFill>
              </a:rPr>
              <a:t>kurikulum</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berkala</a:t>
            </a:r>
            <a:endParaRPr lang="en-US" dirty="0" smtClean="0">
              <a:solidFill>
                <a:srgbClr val="FFFF00"/>
              </a:solidFill>
            </a:endParaRPr>
          </a:p>
        </p:txBody>
      </p:sp>
      <p:sp>
        <p:nvSpPr>
          <p:cNvPr id="3" name="Title 1"/>
          <p:cNvSpPr txBox="1">
            <a:spLocks/>
          </p:cNvSpPr>
          <p:nvPr/>
        </p:nvSpPr>
        <p:spPr>
          <a:xfrm>
            <a:off x="279400" y="492125"/>
            <a:ext cx="10515600" cy="4603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err="1" smtClean="0"/>
              <a:t>Standar</a:t>
            </a:r>
            <a:r>
              <a:rPr lang="en-US" sz="3600" b="1" dirty="0" smtClean="0"/>
              <a:t> 5. </a:t>
            </a:r>
            <a:r>
              <a:rPr lang="en-US" sz="3600" b="1" dirty="0" err="1" smtClean="0"/>
              <a:t>Kurikulum</a:t>
            </a:r>
            <a:r>
              <a:rPr lang="en-US" sz="3600" b="1" dirty="0" smtClean="0"/>
              <a:t>, </a:t>
            </a:r>
            <a:r>
              <a:rPr lang="en-US" sz="3600" b="1" dirty="0" err="1" smtClean="0"/>
              <a:t>Pembelajaran</a:t>
            </a:r>
            <a:r>
              <a:rPr lang="en-US" sz="3600" b="1" dirty="0" smtClean="0"/>
              <a:t>, </a:t>
            </a:r>
            <a:r>
              <a:rPr lang="en-US" sz="3600" b="1" dirty="0" err="1" smtClean="0"/>
              <a:t>Suasana</a:t>
            </a:r>
            <a:r>
              <a:rPr lang="en-US" sz="3600" b="1" dirty="0" smtClean="0"/>
              <a:t> </a:t>
            </a:r>
            <a:endParaRPr lang="id-ID" sz="3600" b="1" dirty="0" smtClean="0"/>
          </a:p>
          <a:p>
            <a:r>
              <a:rPr lang="id-ID" sz="3600" b="1" dirty="0" smtClean="0"/>
              <a:t>		    </a:t>
            </a:r>
            <a:r>
              <a:rPr lang="en-US" sz="3600" b="1" dirty="0" err="1" smtClean="0"/>
              <a:t>Akademik</a:t>
            </a:r>
            <a:endParaRPr lang="en-US" sz="3600" b="1"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49</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977B2AA5-E2AE-4989-85B1-A54C8DFD8D0F}" type="datetime1">
              <a:rPr lang="id-ID" smtClean="0"/>
              <a:pPr/>
              <a:t>12/01/2017</a:t>
            </a:fld>
            <a:endParaRPr lang="en-US"/>
          </a:p>
        </p:txBody>
      </p:sp>
    </p:spTree>
    <p:extLst>
      <p:ext uri="{BB962C8B-B14F-4D97-AF65-F5344CB8AC3E}">
        <p14:creationId xmlns="" xmlns:p14="http://schemas.microsoft.com/office/powerpoint/2010/main" val="3694249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509"/>
            <a:ext cx="11111345" cy="6525491"/>
          </a:xfrm>
        </p:spPr>
        <p:txBody>
          <a:bodyPr>
            <a:normAutofit/>
          </a:bodyPr>
          <a:lstStyle/>
          <a:p>
            <a:pPr marL="1081088" indent="-1081088">
              <a:buNone/>
            </a:pPr>
            <a:r>
              <a:rPr lang="en-US" sz="2800" dirty="0" smtClean="0"/>
              <a:t>1.3.2. 	</a:t>
            </a:r>
            <a:r>
              <a:rPr lang="id-ID" sz="2800" dirty="0" smtClean="0"/>
              <a:t>Jelaskan bahwa visi, misi, tujuan, dan sasaran PT serta strategi pencapaiannya untuk  dijadikan sebagai acuan semua unit dalam institusi perguruan tinggi dalam menyusun rencana strategis (renstra) dan/atau rencana kerja unit bersangkutan</a:t>
            </a:r>
          </a:p>
          <a:p>
            <a:pPr marL="1081088" indent="-1081088">
              <a:buNone/>
            </a:pPr>
            <a:endParaRPr lang="id-ID" sz="2800" dirty="0" smtClean="0">
              <a:solidFill>
                <a:srgbClr val="FFFF00"/>
              </a:solidFill>
            </a:endParaRPr>
          </a:p>
          <a:p>
            <a:pPr marL="1524000" lvl="0" indent="-457200" defTabSz="609600">
              <a:buFont typeface="+mj-lt"/>
              <a:buAutoNum type="alphaLcPeriod"/>
              <a:tabLst>
                <a:tab pos="1524000" algn="l"/>
              </a:tabLst>
            </a:pPr>
            <a:r>
              <a:rPr lang="en-US" sz="2800" dirty="0" err="1" smtClean="0">
                <a:solidFill>
                  <a:srgbClr val="FFFF00"/>
                </a:solidFill>
              </a:rPr>
              <a:t>Visi</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misi</a:t>
            </a:r>
            <a:r>
              <a:rPr lang="en-US" sz="2800" dirty="0" smtClean="0">
                <a:solidFill>
                  <a:srgbClr val="FFFF00"/>
                </a:solidFill>
              </a:rPr>
              <a:t> </a:t>
            </a:r>
            <a:r>
              <a:rPr lang="en-US" sz="2800" dirty="0" err="1" smtClean="0">
                <a:solidFill>
                  <a:srgbClr val="FFFF00"/>
                </a:solidFill>
              </a:rPr>
              <a:t>dipahami</a:t>
            </a:r>
            <a:r>
              <a:rPr lang="en-US" sz="2800" dirty="0" smtClean="0">
                <a:solidFill>
                  <a:srgbClr val="FFFF00"/>
                </a:solidFill>
              </a:rPr>
              <a:t> </a:t>
            </a:r>
            <a:r>
              <a:rPr lang="en-US" sz="2800" dirty="0" err="1" smtClean="0">
                <a:solidFill>
                  <a:srgbClr val="FFFF00"/>
                </a:solidFill>
              </a:rPr>
              <a:t>dengan</a:t>
            </a:r>
            <a:r>
              <a:rPr lang="en-US" sz="2800" dirty="0" smtClean="0">
                <a:solidFill>
                  <a:srgbClr val="FFFF00"/>
                </a:solidFill>
              </a:rPr>
              <a:t> </a:t>
            </a:r>
            <a:r>
              <a:rPr lang="en-US" sz="2800" dirty="0" err="1" smtClean="0">
                <a:solidFill>
                  <a:srgbClr val="FFFF00"/>
                </a:solidFill>
              </a:rPr>
              <a:t>baik</a:t>
            </a:r>
            <a:r>
              <a:rPr lang="en-US" sz="2800" dirty="0" smtClean="0">
                <a:solidFill>
                  <a:srgbClr val="FFFF00"/>
                </a:solidFill>
              </a:rPr>
              <a:t> </a:t>
            </a:r>
            <a:r>
              <a:rPr lang="en-US" sz="2800" dirty="0" err="1" smtClean="0">
                <a:solidFill>
                  <a:srgbClr val="FFFF00"/>
                </a:solidFill>
              </a:rPr>
              <a:t>oleh</a:t>
            </a:r>
            <a:r>
              <a:rPr lang="en-US" sz="2800" dirty="0" smtClean="0">
                <a:solidFill>
                  <a:srgbClr val="FFFF00"/>
                </a:solidFill>
              </a:rPr>
              <a:t> stakeholders (</a:t>
            </a:r>
            <a:r>
              <a:rPr lang="en-US" sz="2800" dirty="0" err="1" smtClean="0">
                <a:solidFill>
                  <a:srgbClr val="FFFF00"/>
                </a:solidFill>
              </a:rPr>
              <a:t>bagaimana</a:t>
            </a:r>
            <a:r>
              <a:rPr lang="en-US" sz="2800" dirty="0" smtClean="0">
                <a:solidFill>
                  <a:srgbClr val="FFFF00"/>
                </a:solidFill>
              </a:rPr>
              <a:t> </a:t>
            </a:r>
            <a:r>
              <a:rPr lang="en-US" sz="2800" dirty="0" err="1" smtClean="0">
                <a:solidFill>
                  <a:srgbClr val="FFFF00"/>
                </a:solidFill>
              </a:rPr>
              <a:t>mekanismenya</a:t>
            </a:r>
            <a:r>
              <a:rPr lang="en-US" sz="2800" dirty="0" smtClean="0">
                <a:solidFill>
                  <a:srgbClr val="FFFF00"/>
                </a:solidFill>
              </a:rPr>
              <a:t> </a:t>
            </a:r>
            <a:r>
              <a:rPr lang="en-US" sz="2800" dirty="0" err="1" smtClean="0">
                <a:solidFill>
                  <a:srgbClr val="FFFF00"/>
                </a:solidFill>
              </a:rPr>
              <a:t>sehingga</a:t>
            </a:r>
            <a:r>
              <a:rPr lang="en-US" sz="2800" dirty="0" smtClean="0">
                <a:solidFill>
                  <a:srgbClr val="FFFF00"/>
                </a:solidFill>
              </a:rPr>
              <a:t> </a:t>
            </a:r>
            <a:r>
              <a:rPr lang="en-US" sz="2800" dirty="0" err="1" smtClean="0">
                <a:solidFill>
                  <a:srgbClr val="FFFF00"/>
                </a:solidFill>
              </a:rPr>
              <a:t>dikatakan</a:t>
            </a:r>
            <a:r>
              <a:rPr lang="en-US" sz="2800" dirty="0" smtClean="0">
                <a:solidFill>
                  <a:srgbClr val="FFFF00"/>
                </a:solidFill>
              </a:rPr>
              <a:t> </a:t>
            </a:r>
            <a:r>
              <a:rPr lang="en-US" sz="2800" dirty="0" err="1" smtClean="0">
                <a:solidFill>
                  <a:srgbClr val="FFFF00"/>
                </a:solidFill>
              </a:rPr>
              <a:t>sudah</a:t>
            </a:r>
            <a:r>
              <a:rPr lang="en-US" sz="2800" dirty="0" smtClean="0">
                <a:solidFill>
                  <a:srgbClr val="FFFF00"/>
                </a:solidFill>
              </a:rPr>
              <a:t> </a:t>
            </a:r>
            <a:r>
              <a:rPr lang="en-US" sz="2800" dirty="0" err="1" smtClean="0">
                <a:solidFill>
                  <a:srgbClr val="FFFF00"/>
                </a:solidFill>
              </a:rPr>
              <a:t>dipahami</a:t>
            </a:r>
            <a:r>
              <a:rPr lang="en-US" sz="2800" dirty="0" smtClean="0">
                <a:solidFill>
                  <a:srgbClr val="FFFF00"/>
                </a:solidFill>
              </a:rPr>
              <a:t>)</a:t>
            </a:r>
            <a:endParaRPr lang="id-ID" sz="2800" dirty="0" smtClean="0">
              <a:solidFill>
                <a:srgbClr val="FFFF00"/>
              </a:solidFill>
            </a:endParaRPr>
          </a:p>
          <a:p>
            <a:pPr marL="1524000" lvl="0" indent="-457200" defTabSz="609600">
              <a:buFont typeface="+mj-lt"/>
              <a:buAutoNum type="alphaLcPeriod"/>
              <a:tabLst>
                <a:tab pos="1524000" algn="l"/>
              </a:tabLst>
            </a:pPr>
            <a:r>
              <a:rPr lang="en-US" sz="2800" dirty="0" smtClean="0">
                <a:solidFill>
                  <a:srgbClr val="FFFF00"/>
                </a:solidFill>
              </a:rPr>
              <a:t>VM </a:t>
            </a:r>
            <a:r>
              <a:rPr lang="en-US" sz="2800" dirty="0" err="1" smtClean="0">
                <a:solidFill>
                  <a:srgbClr val="FFFF00"/>
                </a:solidFill>
              </a:rPr>
              <a:t>dijadikan</a:t>
            </a:r>
            <a:r>
              <a:rPr lang="en-US" sz="2800" dirty="0" smtClean="0">
                <a:solidFill>
                  <a:srgbClr val="FFFF00"/>
                </a:solidFill>
              </a:rPr>
              <a:t> </a:t>
            </a:r>
            <a:r>
              <a:rPr lang="en-US" sz="2800" dirty="0" err="1" smtClean="0">
                <a:solidFill>
                  <a:srgbClr val="FFFF00"/>
                </a:solidFill>
              </a:rPr>
              <a:t>acuan</a:t>
            </a:r>
            <a:r>
              <a:rPr lang="en-US" sz="2800" dirty="0" smtClean="0">
                <a:solidFill>
                  <a:srgbClr val="FFFF00"/>
                </a:solidFill>
              </a:rPr>
              <a:t>  </a:t>
            </a:r>
            <a:r>
              <a:rPr lang="en-US" sz="2800" dirty="0" err="1" smtClean="0">
                <a:solidFill>
                  <a:srgbClr val="FFFF00"/>
                </a:solidFill>
              </a:rPr>
              <a:t>penjabaran</a:t>
            </a:r>
            <a:r>
              <a:rPr lang="en-US" sz="2800" dirty="0" smtClean="0">
                <a:solidFill>
                  <a:srgbClr val="FFFF00"/>
                </a:solidFill>
              </a:rPr>
              <a:t> </a:t>
            </a:r>
            <a:r>
              <a:rPr lang="en-US" sz="2800" dirty="0" err="1" smtClean="0">
                <a:solidFill>
                  <a:srgbClr val="FFFF00"/>
                </a:solidFill>
              </a:rPr>
              <a:t>renstra</a:t>
            </a:r>
            <a:r>
              <a:rPr lang="en-US" sz="2800" dirty="0" smtClean="0">
                <a:solidFill>
                  <a:srgbClr val="FFFF00"/>
                </a:solidFill>
              </a:rPr>
              <a:t> </a:t>
            </a:r>
            <a:r>
              <a:rPr lang="en-US" sz="2800" dirty="0" err="1" smtClean="0">
                <a:solidFill>
                  <a:srgbClr val="FFFF00"/>
                </a:solidFill>
              </a:rPr>
              <a:t>pada</a:t>
            </a:r>
            <a:r>
              <a:rPr lang="en-US" sz="2800" dirty="0" smtClean="0">
                <a:solidFill>
                  <a:srgbClr val="FFFF00"/>
                </a:solidFill>
              </a:rPr>
              <a:t> </a:t>
            </a:r>
            <a:r>
              <a:rPr lang="en-US" sz="2800" dirty="0" err="1" smtClean="0">
                <a:solidFill>
                  <a:srgbClr val="FFFF00"/>
                </a:solidFill>
              </a:rPr>
              <a:t>semua</a:t>
            </a:r>
            <a:r>
              <a:rPr lang="en-US" sz="2800" dirty="0" smtClean="0">
                <a:solidFill>
                  <a:srgbClr val="FFFF00"/>
                </a:solidFill>
              </a:rPr>
              <a:t> unit </a:t>
            </a:r>
            <a:r>
              <a:rPr lang="en-US" sz="2800" dirty="0" err="1" smtClean="0">
                <a:solidFill>
                  <a:srgbClr val="FFFF00"/>
                </a:solidFill>
              </a:rPr>
              <a:t>kerja</a:t>
            </a:r>
            <a:r>
              <a:rPr lang="en-US" sz="2800" dirty="0" smtClean="0">
                <a:solidFill>
                  <a:srgbClr val="FFFF00"/>
                </a:solidFill>
              </a:rPr>
              <a:t> </a:t>
            </a:r>
            <a:endParaRPr lang="id-ID" sz="2800" dirty="0" smtClean="0">
              <a:solidFill>
                <a:srgbClr val="FFFF00"/>
              </a:solidFill>
            </a:endParaRPr>
          </a:p>
          <a:p>
            <a:pPr marL="914400" indent="-914400">
              <a:buNone/>
            </a:pPr>
            <a:endParaRPr lang="en-US" dirty="0" smtClean="0">
              <a:solidFill>
                <a:srgbClr val="FFFF00"/>
              </a:solidFill>
            </a:endParaRPr>
          </a:p>
          <a:p>
            <a:endParaRPr lang="id-ID"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5819BC4-AE03-42E9-BA42-78FB3FDF9760}" type="datetime1">
              <a:rPr lang="id-ID" smtClean="0"/>
              <a:pPr/>
              <a:t>12/01/2017</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206500"/>
            <a:ext cx="11518900" cy="54229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28700" indent="-1028700">
              <a:buNone/>
            </a:pPr>
            <a:r>
              <a:rPr lang="en-US" dirty="0" smtClean="0"/>
              <a:t>5.1.2. 	</a:t>
            </a:r>
            <a:r>
              <a:rPr lang="id-ID" dirty="0" smtClean="0"/>
              <a:t>Jelaskan </a:t>
            </a:r>
            <a:r>
              <a:rPr lang="nb-NO" dirty="0" smtClean="0"/>
              <a:t>monitoring dan evaluasi pengembangan kurikulum program studi</a:t>
            </a:r>
            <a:endParaRPr lang="id-ID" dirty="0" smtClean="0"/>
          </a:p>
          <a:p>
            <a:pPr marL="1028700" indent="-1028700">
              <a:buFont typeface="Arial" panose="020B0604020202020204" pitchFamily="34" charset="0"/>
              <a:buNone/>
            </a:pPr>
            <a:r>
              <a:rPr lang="id-ID" dirty="0" smtClean="0">
                <a:solidFill>
                  <a:srgbClr val="FFFF00"/>
                </a:solidFill>
              </a:rPr>
              <a:t>	</a:t>
            </a:r>
            <a:r>
              <a:rPr lang="en-US" dirty="0" err="1" smtClean="0">
                <a:solidFill>
                  <a:srgbClr val="FFFF00"/>
                </a:solidFill>
              </a:rPr>
              <a:t>Monev</a:t>
            </a:r>
            <a:r>
              <a:rPr lang="en-US" dirty="0" smtClean="0">
                <a:solidFill>
                  <a:srgbClr val="FFFF00"/>
                </a:solidFill>
              </a:rPr>
              <a:t> </a:t>
            </a:r>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kurikulum</a:t>
            </a:r>
            <a:r>
              <a:rPr lang="en-US" dirty="0" smtClean="0">
                <a:solidFill>
                  <a:srgbClr val="FFFF00"/>
                </a:solidFill>
              </a:rPr>
              <a:t>: </a:t>
            </a:r>
            <a:endParaRPr lang="id-ID" dirty="0" smtClean="0">
              <a:solidFill>
                <a:srgbClr val="FFFF00"/>
              </a:solidFill>
            </a:endParaRPr>
          </a:p>
          <a:p>
            <a:pPr marL="1703388" indent="-622300">
              <a:buFont typeface="+mj-lt"/>
              <a:buAutoNum type="alphaLcPeriod"/>
            </a:pPr>
            <a:r>
              <a:rPr lang="id-ID" dirty="0" err="1" smtClean="0">
                <a:solidFill>
                  <a:srgbClr val="FFFF00"/>
                </a:solidFill>
              </a:rPr>
              <a:t>A</a:t>
            </a:r>
            <a:r>
              <a:rPr lang="en-US" dirty="0" err="1" smtClean="0">
                <a:solidFill>
                  <a:srgbClr val="FFFF00"/>
                </a:solidFill>
              </a:rPr>
              <a:t>da</a:t>
            </a:r>
            <a:r>
              <a:rPr lang="en-US" dirty="0" smtClean="0">
                <a:solidFill>
                  <a:srgbClr val="FFFF00"/>
                </a:solidFill>
              </a:rPr>
              <a:t> </a:t>
            </a:r>
            <a:r>
              <a:rPr lang="en-US" dirty="0" err="1" smtClean="0">
                <a:solidFill>
                  <a:srgbClr val="FFFF00"/>
                </a:solidFill>
              </a:rPr>
              <a:t>dokumen</a:t>
            </a:r>
            <a:r>
              <a:rPr lang="en-US" dirty="0" smtClean="0">
                <a:solidFill>
                  <a:srgbClr val="FFFF00"/>
                </a:solidFill>
              </a:rPr>
              <a:t> </a:t>
            </a:r>
            <a:r>
              <a:rPr lang="en-US" dirty="0" err="1" smtClean="0">
                <a:solidFill>
                  <a:srgbClr val="FFFF00"/>
                </a:solidFill>
              </a:rPr>
              <a:t>analisis</a:t>
            </a:r>
            <a:r>
              <a:rPr lang="en-US" dirty="0" smtClean="0">
                <a:solidFill>
                  <a:srgbClr val="FFFF00"/>
                </a:solidFill>
              </a:rPr>
              <a:t> </a:t>
            </a:r>
            <a:endParaRPr lang="id-ID" dirty="0" smtClean="0">
              <a:solidFill>
                <a:srgbClr val="FFFF00"/>
              </a:solidFill>
            </a:endParaRPr>
          </a:p>
          <a:p>
            <a:pPr marL="1703388" indent="-622300">
              <a:buFont typeface="+mj-lt"/>
              <a:buAutoNum type="alphaLcPeriod"/>
            </a:pPr>
            <a:r>
              <a:rPr lang="id-ID" dirty="0" smtClean="0">
                <a:solidFill>
                  <a:srgbClr val="FFFF00"/>
                </a:solidFill>
              </a:rPr>
              <a:t>Ada</a:t>
            </a:r>
            <a:r>
              <a:rPr lang="en-US" dirty="0" smtClean="0">
                <a:solidFill>
                  <a:srgbClr val="FFFF00"/>
                </a:solidFill>
              </a:rPr>
              <a:t> </a:t>
            </a:r>
            <a:r>
              <a:rPr lang="en-US" dirty="0" err="1" smtClean="0">
                <a:solidFill>
                  <a:srgbClr val="FFFF00"/>
                </a:solidFill>
              </a:rPr>
              <a:t>evaluasi</a:t>
            </a:r>
            <a:r>
              <a:rPr lang="en-US" dirty="0" smtClean="0">
                <a:solidFill>
                  <a:srgbClr val="FFFF00"/>
                </a:solidFill>
              </a:rPr>
              <a:t> </a:t>
            </a:r>
            <a:r>
              <a:rPr lang="en-US" dirty="0" err="1" smtClean="0">
                <a:solidFill>
                  <a:srgbClr val="FFFF00"/>
                </a:solidFill>
              </a:rPr>
              <a:t>pemutakhiran</a:t>
            </a:r>
            <a:r>
              <a:rPr lang="en-US" dirty="0" smtClean="0">
                <a:solidFill>
                  <a:srgbClr val="FFFF00"/>
                </a:solidFill>
              </a:rPr>
              <a:t> </a:t>
            </a:r>
            <a:r>
              <a:rPr lang="en-US" dirty="0" err="1" smtClean="0">
                <a:solidFill>
                  <a:srgbClr val="FFFF00"/>
                </a:solidFill>
              </a:rPr>
              <a:t>kurikulum</a:t>
            </a:r>
            <a:r>
              <a:rPr lang="en-US" dirty="0" smtClean="0">
                <a:solidFill>
                  <a:srgbClr val="FFFF00"/>
                </a:solidFill>
              </a:rPr>
              <a:t> Prodi yang </a:t>
            </a:r>
            <a:r>
              <a:rPr lang="en-US" dirty="0" err="1" smtClean="0">
                <a:solidFill>
                  <a:srgbClr val="FFFF00"/>
                </a:solidFill>
              </a:rPr>
              <a:t>ditindaklanjuti</a:t>
            </a:r>
            <a:r>
              <a:rPr lang="en-US" dirty="0" smtClean="0">
                <a:solidFill>
                  <a:srgbClr val="FFFF00"/>
                </a:solidFill>
              </a:rPr>
              <a:t> </a:t>
            </a:r>
            <a:r>
              <a:rPr lang="en-US" dirty="0" err="1" smtClean="0">
                <a:solidFill>
                  <a:srgbClr val="FFFF00"/>
                </a:solidFill>
              </a:rPr>
              <a:t>utk</a:t>
            </a:r>
            <a:r>
              <a:rPr lang="en-US" dirty="0" smtClean="0">
                <a:solidFill>
                  <a:srgbClr val="FFFF00"/>
                </a:solidFill>
              </a:rPr>
              <a:t> </a:t>
            </a:r>
            <a:r>
              <a:rPr lang="en-US" dirty="0" err="1" smtClean="0">
                <a:solidFill>
                  <a:srgbClr val="FFFF00"/>
                </a:solidFill>
              </a:rPr>
              <a:t>penjaminan</a:t>
            </a:r>
            <a:r>
              <a:rPr lang="en-US" dirty="0" smtClean="0">
                <a:solidFill>
                  <a:srgbClr val="FFFF00"/>
                </a:solidFill>
              </a:rPr>
              <a:t> </a:t>
            </a:r>
            <a:r>
              <a:rPr lang="en-US" dirty="0" err="1" smtClean="0">
                <a:solidFill>
                  <a:srgbClr val="FFFF00"/>
                </a:solidFill>
              </a:rPr>
              <a:t>mutu</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berkesinambungan</a:t>
            </a:r>
            <a:endParaRPr lang="en-US" dirty="0" smtClean="0">
              <a:solidFill>
                <a:srgbClr val="FFFF00"/>
              </a:solidFill>
            </a:endParaRPr>
          </a:p>
        </p:txBody>
      </p:sp>
      <p:sp>
        <p:nvSpPr>
          <p:cNvPr id="3" name="Title 1"/>
          <p:cNvSpPr txBox="1">
            <a:spLocks/>
          </p:cNvSpPr>
          <p:nvPr/>
        </p:nvSpPr>
        <p:spPr>
          <a:xfrm>
            <a:off x="279400" y="4921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50</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A1787FCD-00BF-41DD-9706-DA3334B71751}" type="datetime1">
              <a:rPr lang="id-ID" smtClean="0"/>
              <a:pPr/>
              <a:t>12/01/2017</a:t>
            </a:fld>
            <a:endParaRPr lang="en-US"/>
          </a:p>
        </p:txBody>
      </p:sp>
    </p:spTree>
    <p:extLst>
      <p:ext uri="{BB962C8B-B14F-4D97-AF65-F5344CB8AC3E}">
        <p14:creationId xmlns="" xmlns:p14="http://schemas.microsoft.com/office/powerpoint/2010/main" val="36942491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206500"/>
            <a:ext cx="11518900" cy="54229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28700" indent="-1028700">
              <a:buNone/>
            </a:pPr>
            <a:r>
              <a:rPr lang="en-US" dirty="0" smtClean="0"/>
              <a:t>5.2.1. 	</a:t>
            </a:r>
            <a:r>
              <a:rPr lang="id-ID" dirty="0" smtClean="0"/>
              <a:t>Jelaskan unit organisasi yang melaksanakan kegiatan pengkajian dan pengembangan sistem dan mutu pembelajaran yang menghasilkan capaian pembelajaran yang sesuai dengan tujuan kurikulum dan lulusan yang mampu berpikir kritis, bereksplorasi, bereksperimen, dan memiliki integritas, serta pemanfaatan hasilnya</a:t>
            </a:r>
          </a:p>
          <a:p>
            <a:pPr marL="1028700" indent="-1028700">
              <a:buFont typeface="Arial" panose="020B0604020202020204" pitchFamily="34" charset="0"/>
              <a:buNone/>
            </a:pPr>
            <a:r>
              <a:rPr lang="id-ID" dirty="0" smtClean="0"/>
              <a:t>	</a:t>
            </a:r>
            <a:r>
              <a:rPr lang="en-US" dirty="0" err="1" smtClean="0">
                <a:solidFill>
                  <a:srgbClr val="FFFF00"/>
                </a:solidFill>
              </a:rPr>
              <a:t>Ada</a:t>
            </a:r>
            <a:r>
              <a:rPr lang="en-US" dirty="0" smtClean="0">
                <a:solidFill>
                  <a:srgbClr val="FFFF00"/>
                </a:solidFill>
              </a:rPr>
              <a:t> unit </a:t>
            </a:r>
            <a:r>
              <a:rPr lang="en-US" dirty="0" err="1" smtClean="0">
                <a:solidFill>
                  <a:srgbClr val="FFFF00"/>
                </a:solidFill>
              </a:rPr>
              <a:t>atau</a:t>
            </a:r>
            <a:r>
              <a:rPr lang="en-US" dirty="0" smtClean="0">
                <a:solidFill>
                  <a:srgbClr val="FFFF00"/>
                </a:solidFill>
              </a:rPr>
              <a:t> </a:t>
            </a:r>
            <a:r>
              <a:rPr lang="en-US" dirty="0" err="1" smtClean="0">
                <a:solidFill>
                  <a:srgbClr val="FFFF00"/>
                </a:solidFill>
              </a:rPr>
              <a:t>lembaga</a:t>
            </a:r>
            <a:r>
              <a:rPr lang="en-US" dirty="0" smtClean="0">
                <a:solidFill>
                  <a:srgbClr val="FFFF00"/>
                </a:solidFill>
              </a:rPr>
              <a:t> yang </a:t>
            </a:r>
            <a:r>
              <a:rPr lang="en-US" dirty="0" err="1" smtClean="0">
                <a:solidFill>
                  <a:srgbClr val="FFFF00"/>
                </a:solidFill>
              </a:rPr>
              <a:t>khusus</a:t>
            </a:r>
            <a:r>
              <a:rPr lang="en-US" dirty="0" smtClean="0">
                <a:solidFill>
                  <a:srgbClr val="FFFF00"/>
                </a:solidFill>
              </a:rPr>
              <a:t> </a:t>
            </a:r>
            <a:r>
              <a:rPr lang="en-US" dirty="0" err="1" smtClean="0">
                <a:solidFill>
                  <a:srgbClr val="FFFF00"/>
                </a:solidFill>
              </a:rPr>
              <a:t>berfungsi</a:t>
            </a:r>
            <a:r>
              <a:rPr lang="en-US" dirty="0" smtClean="0">
                <a:solidFill>
                  <a:srgbClr val="FFFF00"/>
                </a:solidFill>
              </a:rPr>
              <a:t> </a:t>
            </a:r>
            <a:r>
              <a:rPr lang="en-US" dirty="0" err="1" smtClean="0">
                <a:solidFill>
                  <a:srgbClr val="FFFF00"/>
                </a:solidFill>
              </a:rPr>
              <a:t>untuk</a:t>
            </a:r>
            <a:r>
              <a:rPr lang="id-ID" dirty="0" smtClean="0">
                <a:solidFill>
                  <a:srgbClr val="FFFF00"/>
                </a:solidFill>
              </a:rPr>
              <a:t>:</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mengkaji</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mengembangkan</a:t>
            </a:r>
            <a:r>
              <a:rPr lang="en-US" dirty="0" smtClean="0">
                <a:solidFill>
                  <a:srgbClr val="FFFF00"/>
                </a:solidFill>
              </a:rPr>
              <a:t> system </a:t>
            </a:r>
            <a:r>
              <a:rPr lang="en-US" dirty="0" err="1" smtClean="0">
                <a:solidFill>
                  <a:srgbClr val="FFFF00"/>
                </a:solidFill>
              </a:rPr>
              <a:t>serta</a:t>
            </a:r>
            <a:r>
              <a:rPr lang="en-US" dirty="0" smtClean="0">
                <a:solidFill>
                  <a:srgbClr val="FFFF00"/>
                </a:solidFill>
              </a:rPr>
              <a:t> </a:t>
            </a:r>
            <a:r>
              <a:rPr lang="en-US" dirty="0" err="1" smtClean="0">
                <a:solidFill>
                  <a:srgbClr val="FFFF00"/>
                </a:solidFill>
              </a:rPr>
              <a:t>mutu</a:t>
            </a:r>
            <a:r>
              <a:rPr lang="en-US" dirty="0" smtClean="0">
                <a:solidFill>
                  <a:srgbClr val="FFFF00"/>
                </a:solidFill>
              </a:rPr>
              <a:t> </a:t>
            </a:r>
            <a:r>
              <a:rPr lang="en-US" dirty="0" err="1" smtClean="0">
                <a:solidFill>
                  <a:srgbClr val="FFFF00"/>
                </a:solidFill>
              </a:rPr>
              <a:t>pembelajaran</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melaksanakan</a:t>
            </a:r>
            <a:r>
              <a:rPr lang="en-US" dirty="0" smtClean="0">
                <a:solidFill>
                  <a:srgbClr val="FFFF00"/>
                </a:solidFill>
              </a:rPr>
              <a:t> </a:t>
            </a:r>
            <a:r>
              <a:rPr lang="en-US" dirty="0" err="1" smtClean="0">
                <a:solidFill>
                  <a:srgbClr val="FFFF00"/>
                </a:solidFill>
              </a:rPr>
              <a:t>fungsinya</a:t>
            </a:r>
            <a:r>
              <a:rPr lang="en-US" dirty="0" smtClean="0">
                <a:solidFill>
                  <a:srgbClr val="FFFF00"/>
                </a:solidFill>
              </a:rPr>
              <a:t> </a:t>
            </a:r>
            <a:r>
              <a:rPr lang="en-US" dirty="0" err="1" smtClean="0">
                <a:solidFill>
                  <a:srgbClr val="FFFF00"/>
                </a:solidFill>
              </a:rPr>
              <a:t>dengan</a:t>
            </a:r>
            <a:r>
              <a:rPr lang="en-US" dirty="0" smtClean="0">
                <a:solidFill>
                  <a:srgbClr val="FFFF00"/>
                </a:solidFill>
              </a:rPr>
              <a:t> </a:t>
            </a:r>
            <a:r>
              <a:rPr lang="en-US" dirty="0" err="1" smtClean="0">
                <a:solidFill>
                  <a:srgbClr val="FFFF00"/>
                </a:solidFill>
              </a:rPr>
              <a:t>baik</a:t>
            </a:r>
            <a:r>
              <a:rPr lang="en-US" dirty="0" smtClean="0">
                <a:solidFill>
                  <a:srgbClr val="FFFF00"/>
                </a:solidFill>
              </a:rPr>
              <a:t> </a:t>
            </a:r>
            <a:endParaRPr lang="id-ID" dirty="0" smtClean="0">
              <a:solidFill>
                <a:srgbClr val="FFFF00"/>
              </a:solidFill>
            </a:endParaRPr>
          </a:p>
          <a:p>
            <a:pPr marL="1524000" indent="-539750">
              <a:buFont typeface="+mj-lt"/>
              <a:buAutoNum type="alphaLcPeriod"/>
            </a:pPr>
            <a:r>
              <a:rPr lang="en-US" dirty="0" err="1" smtClean="0">
                <a:solidFill>
                  <a:srgbClr val="FFFF00"/>
                </a:solidFill>
              </a:rPr>
              <a:t>serta</a:t>
            </a:r>
            <a:r>
              <a:rPr lang="en-US" dirty="0" smtClean="0">
                <a:solidFill>
                  <a:srgbClr val="FFFF00"/>
                </a:solidFill>
              </a:rPr>
              <a:t> </a:t>
            </a:r>
            <a:r>
              <a:rPr lang="en-US" dirty="0" err="1" smtClean="0">
                <a:solidFill>
                  <a:srgbClr val="FFFF00"/>
                </a:solidFill>
              </a:rPr>
              <a:t>hasilnya</a:t>
            </a:r>
            <a:r>
              <a:rPr lang="en-US" dirty="0" smtClean="0">
                <a:solidFill>
                  <a:srgbClr val="FFFF00"/>
                </a:solidFill>
              </a:rPr>
              <a:t> </a:t>
            </a:r>
            <a:r>
              <a:rPr lang="en-US" dirty="0" err="1" smtClean="0">
                <a:solidFill>
                  <a:srgbClr val="FFFF00"/>
                </a:solidFill>
              </a:rPr>
              <a:t>dimanfaatkan</a:t>
            </a:r>
            <a:r>
              <a:rPr lang="en-US" dirty="0" smtClean="0">
                <a:solidFill>
                  <a:srgbClr val="FFFF00"/>
                </a:solidFill>
              </a:rPr>
              <a:t> </a:t>
            </a:r>
            <a:r>
              <a:rPr lang="en-US" dirty="0" err="1" smtClean="0">
                <a:solidFill>
                  <a:srgbClr val="FFFF00"/>
                </a:solidFill>
              </a:rPr>
              <a:t>oleh</a:t>
            </a:r>
            <a:r>
              <a:rPr lang="en-US" dirty="0" smtClean="0">
                <a:solidFill>
                  <a:srgbClr val="FFFF00"/>
                </a:solidFill>
              </a:rPr>
              <a:t> </a:t>
            </a:r>
            <a:r>
              <a:rPr lang="en-US" dirty="0" err="1" smtClean="0">
                <a:solidFill>
                  <a:srgbClr val="FFFF00"/>
                </a:solidFill>
              </a:rPr>
              <a:t>institusi</a:t>
            </a:r>
            <a:endParaRPr lang="en-US" dirty="0" smtClean="0">
              <a:solidFill>
                <a:srgbClr val="FFFF00"/>
              </a:solidFill>
            </a:endParaRPr>
          </a:p>
        </p:txBody>
      </p:sp>
      <p:sp>
        <p:nvSpPr>
          <p:cNvPr id="3" name="Title 1"/>
          <p:cNvSpPr txBox="1">
            <a:spLocks/>
          </p:cNvSpPr>
          <p:nvPr/>
        </p:nvSpPr>
        <p:spPr>
          <a:xfrm>
            <a:off x="279400" y="4921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51</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970F0861-7021-44AF-84E0-4E9D30C72EAB}" type="datetime1">
              <a:rPr lang="id-ID" smtClean="0"/>
              <a:pPr/>
              <a:t>12/01/2017</a:t>
            </a:fld>
            <a:endParaRPr lang="en-US"/>
          </a:p>
        </p:txBody>
      </p:sp>
    </p:spTree>
    <p:extLst>
      <p:ext uri="{BB962C8B-B14F-4D97-AF65-F5344CB8AC3E}">
        <p14:creationId xmlns="" xmlns:p14="http://schemas.microsoft.com/office/powerpoint/2010/main" val="369424918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16000"/>
            <a:ext cx="11214100" cy="5854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84250" indent="-984250">
              <a:buNone/>
            </a:pPr>
            <a:r>
              <a:rPr lang="en-US" dirty="0" smtClean="0"/>
              <a:t>5.2.2.	</a:t>
            </a:r>
            <a:r>
              <a:rPr lang="id-ID" dirty="0" smtClean="0"/>
              <a:t>Jelaskan bagaimana sistem pengendalian mutu pembelajaran diterapkan institusi termasuk proses monitoring, evaluasi, dan pemanfaatannya</a:t>
            </a:r>
          </a:p>
          <a:p>
            <a:pPr marL="900113" indent="0">
              <a:buNone/>
            </a:pPr>
            <a:r>
              <a:rPr lang="en-US" dirty="0" err="1" smtClean="0">
                <a:solidFill>
                  <a:srgbClr val="FFFF00"/>
                </a:solidFill>
              </a:rPr>
              <a:t>Sistem</a:t>
            </a:r>
            <a:r>
              <a:rPr lang="en-US" dirty="0" smtClean="0">
                <a:solidFill>
                  <a:srgbClr val="FFFF00"/>
                </a:solidFill>
              </a:rPr>
              <a:t> </a:t>
            </a:r>
            <a:r>
              <a:rPr lang="en-US" dirty="0" err="1" smtClean="0">
                <a:solidFill>
                  <a:srgbClr val="FFFF00"/>
                </a:solidFill>
              </a:rPr>
              <a:t>pengendalian</a:t>
            </a:r>
            <a:r>
              <a:rPr lang="en-US" dirty="0" smtClean="0">
                <a:solidFill>
                  <a:srgbClr val="FFFF00"/>
                </a:solidFill>
              </a:rPr>
              <a:t> </a:t>
            </a:r>
            <a:r>
              <a:rPr lang="en-US" dirty="0" err="1" smtClean="0">
                <a:solidFill>
                  <a:srgbClr val="FFFF00"/>
                </a:solidFill>
              </a:rPr>
              <a:t>mutu</a:t>
            </a:r>
            <a:r>
              <a:rPr lang="en-US" dirty="0" smtClean="0">
                <a:solidFill>
                  <a:srgbClr val="FFFF00"/>
                </a:solidFill>
              </a:rPr>
              <a:t> </a:t>
            </a:r>
            <a:r>
              <a:rPr lang="en-US" dirty="0" err="1" smtClean="0">
                <a:solidFill>
                  <a:srgbClr val="FFFF00"/>
                </a:solidFill>
              </a:rPr>
              <a:t>pembelajaran</a:t>
            </a:r>
            <a:r>
              <a:rPr lang="en-US" dirty="0" smtClean="0">
                <a:solidFill>
                  <a:srgbClr val="FFFF00"/>
                </a:solidFill>
              </a:rPr>
              <a:t> yang </a:t>
            </a:r>
            <a:r>
              <a:rPr lang="en-US" dirty="0" err="1" smtClean="0">
                <a:solidFill>
                  <a:srgbClr val="FFFF00"/>
                </a:solidFill>
              </a:rPr>
              <a:t>diterapkan</a:t>
            </a:r>
            <a:r>
              <a:rPr lang="en-US" dirty="0" smtClean="0">
                <a:solidFill>
                  <a:srgbClr val="FFFF00"/>
                </a:solidFill>
              </a:rPr>
              <a:t> </a:t>
            </a:r>
            <a:r>
              <a:rPr lang="en-US" dirty="0" err="1" smtClean="0">
                <a:solidFill>
                  <a:srgbClr val="FFFF00"/>
                </a:solidFill>
              </a:rPr>
              <a:t>termasuk</a:t>
            </a:r>
            <a:r>
              <a:rPr lang="en-US" dirty="0" smtClean="0">
                <a:solidFill>
                  <a:srgbClr val="FFFF00"/>
                </a:solidFill>
              </a:rPr>
              <a:t> </a:t>
            </a:r>
            <a:r>
              <a:rPr lang="en-US" dirty="0" err="1" smtClean="0">
                <a:solidFill>
                  <a:srgbClr val="FFFF00"/>
                </a:solidFill>
              </a:rPr>
              <a:t>proses</a:t>
            </a:r>
            <a:r>
              <a:rPr lang="en-US" dirty="0" smtClean="0">
                <a:solidFill>
                  <a:srgbClr val="FFFF00"/>
                </a:solidFill>
              </a:rPr>
              <a:t> MONEV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pemanfaatannya</a:t>
            </a:r>
            <a:r>
              <a:rPr lang="en-US" dirty="0" smtClean="0">
                <a:solidFill>
                  <a:srgbClr val="FFFF00"/>
                </a:solidFill>
              </a:rPr>
              <a:t>, </a:t>
            </a:r>
            <a:r>
              <a:rPr lang="en-US" dirty="0" err="1" smtClean="0">
                <a:solidFill>
                  <a:srgbClr val="FFFF00"/>
                </a:solidFill>
              </a:rPr>
              <a:t>mencakup</a:t>
            </a:r>
            <a:r>
              <a:rPr lang="en-US" dirty="0" smtClean="0">
                <a:solidFill>
                  <a:srgbClr val="FFFF00"/>
                </a:solidFill>
              </a:rPr>
              <a:t>: </a:t>
            </a:r>
            <a:endParaRPr lang="id-ID" dirty="0" smtClean="0">
              <a:solidFill>
                <a:srgbClr val="FFFF00"/>
              </a:solidFill>
            </a:endParaRPr>
          </a:p>
          <a:p>
            <a:pPr marL="1524000" indent="-457200">
              <a:buFont typeface="+mj-lt"/>
              <a:buAutoNum type="alphaLcPeriod"/>
            </a:pPr>
            <a:r>
              <a:rPr lang="en-US" dirty="0" err="1" smtClean="0">
                <a:solidFill>
                  <a:srgbClr val="FFFF00"/>
                </a:solidFill>
              </a:rPr>
              <a:t>Pendekataqn</a:t>
            </a:r>
            <a:r>
              <a:rPr lang="en-US" dirty="0" smtClean="0">
                <a:solidFill>
                  <a:srgbClr val="FFFF00"/>
                </a:solidFill>
              </a:rPr>
              <a:t> s</a:t>
            </a:r>
            <a:r>
              <a:rPr lang="id-ID" dirty="0" smtClean="0">
                <a:solidFill>
                  <a:srgbClr val="FFFF00"/>
                </a:solidFill>
              </a:rPr>
              <a:t>i</a:t>
            </a:r>
            <a:r>
              <a:rPr lang="en-US" dirty="0" smtClean="0">
                <a:solidFill>
                  <a:srgbClr val="FFFF00"/>
                </a:solidFill>
              </a:rPr>
              <a:t>stem </a:t>
            </a:r>
            <a:r>
              <a:rPr lang="en-US" dirty="0" err="1" smtClean="0">
                <a:solidFill>
                  <a:srgbClr val="FFFF00"/>
                </a:solidFill>
              </a:rPr>
              <a:t>pembelajaran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pengajaran</a:t>
            </a:r>
            <a:r>
              <a:rPr lang="en-US" dirty="0" smtClean="0">
                <a:solidFill>
                  <a:srgbClr val="FFFF00"/>
                </a:solidFill>
              </a:rPr>
              <a:t>,</a:t>
            </a:r>
            <a:endParaRPr lang="id-ID" dirty="0" smtClean="0">
              <a:solidFill>
                <a:srgbClr val="FFFF00"/>
              </a:solidFill>
            </a:endParaRPr>
          </a:p>
          <a:p>
            <a:pPr marL="1524000" indent="-457200">
              <a:buFont typeface="+mj-lt"/>
              <a:buAutoNum type="alphaLcPeriod"/>
            </a:pPr>
            <a:r>
              <a:rPr lang="en-US" dirty="0" err="1" smtClean="0">
                <a:solidFill>
                  <a:srgbClr val="FFFF00"/>
                </a:solidFill>
              </a:rPr>
              <a:t>Perencanaan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sumber</a:t>
            </a:r>
            <a:r>
              <a:rPr lang="en-US" dirty="0" smtClean="0">
                <a:solidFill>
                  <a:srgbClr val="FFFF00"/>
                </a:solidFill>
              </a:rPr>
              <a:t> </a:t>
            </a:r>
            <a:r>
              <a:rPr lang="en-US" dirty="0" err="1" smtClean="0">
                <a:solidFill>
                  <a:srgbClr val="FFFF00"/>
                </a:solidFill>
              </a:rPr>
              <a:t>daya</a:t>
            </a:r>
            <a:r>
              <a:rPr lang="en-US" dirty="0" smtClean="0">
                <a:solidFill>
                  <a:srgbClr val="FFFF00"/>
                </a:solidFill>
              </a:rPr>
              <a:t> </a:t>
            </a:r>
            <a:r>
              <a:rPr lang="en-US" dirty="0" err="1" smtClean="0">
                <a:solidFill>
                  <a:srgbClr val="FFFF00"/>
                </a:solidFill>
              </a:rPr>
              <a:t>pembelajaran</a:t>
            </a:r>
            <a:r>
              <a:rPr lang="en-US" dirty="0" smtClean="0">
                <a:solidFill>
                  <a:srgbClr val="FFFF00"/>
                </a:solidFill>
              </a:rPr>
              <a:t>,</a:t>
            </a:r>
            <a:endParaRPr lang="id-ID" dirty="0" smtClean="0">
              <a:solidFill>
                <a:srgbClr val="FFFF00"/>
              </a:solidFill>
            </a:endParaRPr>
          </a:p>
          <a:p>
            <a:pPr marL="1524000" indent="-457200">
              <a:buFont typeface="+mj-lt"/>
              <a:buAutoNum type="alphaLcPeriod"/>
            </a:pPr>
            <a:r>
              <a:rPr lang="en-US" dirty="0" err="1" smtClean="0">
                <a:solidFill>
                  <a:srgbClr val="FFFF00"/>
                </a:solidFill>
              </a:rPr>
              <a:t>Syarat</a:t>
            </a:r>
            <a:r>
              <a:rPr lang="en-US" dirty="0" smtClean="0">
                <a:solidFill>
                  <a:srgbClr val="FFFF00"/>
                </a:solidFill>
              </a:rPr>
              <a:t> </a:t>
            </a:r>
            <a:r>
              <a:rPr lang="en-US" dirty="0" err="1" smtClean="0">
                <a:solidFill>
                  <a:srgbClr val="FFFF00"/>
                </a:solidFill>
              </a:rPr>
              <a:t>kelulusan</a:t>
            </a:r>
            <a:r>
              <a:rPr lang="en-US" dirty="0" smtClean="0">
                <a:solidFill>
                  <a:srgbClr val="FFFF00"/>
                </a:solidFill>
              </a:rPr>
              <a:t>.</a:t>
            </a:r>
            <a:endParaRPr lang="id-ID" dirty="0" smtClean="0">
              <a:solidFill>
                <a:srgbClr val="FFFF00"/>
              </a:solidFill>
            </a:endParaRPr>
          </a:p>
          <a:p>
            <a:pPr marL="1524000" indent="-457200">
              <a:buFont typeface="+mj-lt"/>
              <a:buAutoNum type="alphaLcPeriod"/>
            </a:pPr>
            <a:r>
              <a:rPr lang="en-US" dirty="0" err="1" smtClean="0">
                <a:solidFill>
                  <a:srgbClr val="FFFF00"/>
                </a:solidFill>
              </a:rPr>
              <a:t>Semua</a:t>
            </a:r>
            <a:r>
              <a:rPr lang="en-US" dirty="0" smtClean="0">
                <a:solidFill>
                  <a:srgbClr val="FFFF00"/>
                </a:solidFill>
              </a:rPr>
              <a:t> </a:t>
            </a:r>
            <a:r>
              <a:rPr lang="en-US" dirty="0" err="1" smtClean="0">
                <a:solidFill>
                  <a:srgbClr val="FFFF00"/>
                </a:solidFill>
              </a:rPr>
              <a:t>poin</a:t>
            </a:r>
            <a:r>
              <a:rPr lang="en-US" dirty="0" smtClean="0">
                <a:solidFill>
                  <a:srgbClr val="FFFF00"/>
                </a:solidFill>
              </a:rPr>
              <a:t> </a:t>
            </a:r>
            <a:r>
              <a:rPr lang="en-US" dirty="0" err="1" smtClean="0">
                <a:solidFill>
                  <a:srgbClr val="FFFF00"/>
                </a:solidFill>
              </a:rPr>
              <a:t>harus</a:t>
            </a:r>
            <a:r>
              <a:rPr lang="en-US" dirty="0" smtClean="0">
                <a:solidFill>
                  <a:srgbClr val="FFFF00"/>
                </a:solidFill>
              </a:rPr>
              <a:t> </a:t>
            </a:r>
            <a:r>
              <a:rPr lang="en-US" dirty="0" err="1" smtClean="0">
                <a:solidFill>
                  <a:srgbClr val="FFFF00"/>
                </a:solidFill>
              </a:rPr>
              <a:t>dilaksanakan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konsisten</a:t>
            </a:r>
            <a:r>
              <a:rPr lang="en-US" dirty="0" smtClean="0">
                <a:solidFill>
                  <a:srgbClr val="FFFF00"/>
                </a:solidFill>
              </a:rPr>
              <a:t>, </a:t>
            </a:r>
            <a:r>
              <a:rPr lang="en-US" dirty="0" err="1" smtClean="0">
                <a:solidFill>
                  <a:srgbClr val="FFFF00"/>
                </a:solidFill>
              </a:rPr>
              <a:t>dimonitor</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dievaluasi</a:t>
            </a:r>
            <a:endParaRPr lang="en-US" dirty="0" smtClean="0">
              <a:solidFill>
                <a:srgbClr val="FFFF00"/>
              </a:solidFill>
            </a:endParaRPr>
          </a:p>
        </p:txBody>
      </p:sp>
      <p:sp>
        <p:nvSpPr>
          <p:cNvPr id="3" name="Title 1"/>
          <p:cNvSpPr txBox="1">
            <a:spLocks/>
          </p:cNvSpPr>
          <p:nvPr/>
        </p:nvSpPr>
        <p:spPr>
          <a:xfrm>
            <a:off x="279400" y="4413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885B36FD-FA0C-4756-8F52-9B4A6C82B243}" type="datetime1">
              <a:rPr lang="id-ID" smtClean="0"/>
              <a:pPr/>
              <a:t>12/01/2017</a:t>
            </a:fld>
            <a:endParaRPr lang="en-US"/>
          </a:p>
        </p:txBody>
      </p:sp>
    </p:spTree>
    <p:extLst>
      <p:ext uri="{BB962C8B-B14F-4D97-AF65-F5344CB8AC3E}">
        <p14:creationId xmlns="" xmlns:p14="http://schemas.microsoft.com/office/powerpoint/2010/main" val="198947074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16000"/>
            <a:ext cx="11214100" cy="5854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1088" indent="-1081088">
              <a:buNone/>
            </a:pPr>
            <a:r>
              <a:rPr lang="en-US" dirty="0" smtClean="0"/>
              <a:t>5.2.3. </a:t>
            </a:r>
            <a:r>
              <a:rPr lang="id-ID" dirty="0" smtClean="0"/>
              <a:t> Jelaskan keberadaan pedoman pelaksanaan tridarma PT, serta pengintegrasian kegiatan penelitian dan pelayanan/pengabdian kepada masyarakat kedalam proses pembelajaran, serta ketersediaan dokumen pendukung</a:t>
            </a:r>
          </a:p>
          <a:p>
            <a:pPr marL="914400" indent="-914400">
              <a:buNone/>
            </a:pPr>
            <a:endParaRPr lang="id-ID" sz="2400" dirty="0" smtClean="0"/>
          </a:p>
          <a:p>
            <a:pPr marL="1441450" lvl="0" indent="-45720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pedoman</a:t>
            </a:r>
            <a:r>
              <a:rPr lang="en-US" dirty="0" smtClean="0">
                <a:solidFill>
                  <a:srgbClr val="FFFF00"/>
                </a:solidFill>
              </a:rPr>
              <a:t> yang </a:t>
            </a:r>
            <a:r>
              <a:rPr lang="en-US" dirty="0" err="1" smtClean="0">
                <a:solidFill>
                  <a:srgbClr val="FFFF00"/>
                </a:solidFill>
              </a:rPr>
              <a:t>dijadikan</a:t>
            </a:r>
            <a:r>
              <a:rPr lang="en-US" dirty="0" smtClean="0">
                <a:solidFill>
                  <a:srgbClr val="FFFF00"/>
                </a:solidFill>
              </a:rPr>
              <a:t> </a:t>
            </a:r>
            <a:r>
              <a:rPr lang="en-US" dirty="0" err="1" smtClean="0">
                <a:solidFill>
                  <a:srgbClr val="FFFF00"/>
                </a:solidFill>
              </a:rPr>
              <a:t>acuan</a:t>
            </a:r>
            <a:r>
              <a:rPr lang="en-US" dirty="0" smtClean="0">
                <a:solidFill>
                  <a:srgbClr val="FFFF00"/>
                </a:solidFill>
              </a:rPr>
              <a:t> unit </a:t>
            </a:r>
            <a:r>
              <a:rPr lang="en-US" dirty="0" err="1" smtClean="0">
                <a:solidFill>
                  <a:srgbClr val="FFFF00"/>
                </a:solidFill>
              </a:rPr>
              <a:t>pelaksanan</a:t>
            </a:r>
            <a:r>
              <a:rPr lang="en-US" dirty="0" smtClean="0">
                <a:solidFill>
                  <a:srgbClr val="FFFF00"/>
                </a:solidFill>
              </a:rPr>
              <a:t> yang </a:t>
            </a:r>
            <a:r>
              <a:rPr lang="en-US" dirty="0" err="1" smtClean="0">
                <a:solidFill>
                  <a:srgbClr val="FFFF00"/>
                </a:solidFill>
              </a:rPr>
              <a:t>mewajibkan</a:t>
            </a:r>
            <a:r>
              <a:rPr lang="en-US" dirty="0" smtClean="0">
                <a:solidFill>
                  <a:srgbClr val="FFFF00"/>
                </a:solidFill>
              </a:rPr>
              <a:t> </a:t>
            </a:r>
            <a:r>
              <a:rPr lang="en-US" dirty="0" err="1" smtClean="0">
                <a:solidFill>
                  <a:srgbClr val="FFFF00"/>
                </a:solidFill>
              </a:rPr>
              <a:t>pengintegrasian</a:t>
            </a:r>
            <a:r>
              <a:rPr lang="en-US" dirty="0" smtClean="0">
                <a:solidFill>
                  <a:srgbClr val="FFFF00"/>
                </a:solidFill>
              </a:rPr>
              <a:t> </a:t>
            </a:r>
            <a:r>
              <a:rPr lang="en-US" dirty="0" err="1" smtClean="0">
                <a:solidFill>
                  <a:srgbClr val="FFFF00"/>
                </a:solidFill>
              </a:rPr>
              <a:t>hasil</a:t>
            </a:r>
            <a:r>
              <a:rPr lang="en-US" dirty="0" smtClean="0">
                <a:solidFill>
                  <a:srgbClr val="FFFF00"/>
                </a:solidFill>
              </a:rPr>
              <a:t> </a:t>
            </a:r>
            <a:r>
              <a:rPr lang="en-US" dirty="0" err="1" smtClean="0">
                <a:solidFill>
                  <a:srgbClr val="FFFF00"/>
                </a:solidFill>
              </a:rPr>
              <a:t>penelitian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PkM</a:t>
            </a:r>
            <a:r>
              <a:rPr lang="en-US" dirty="0" smtClean="0">
                <a:solidFill>
                  <a:srgbClr val="FFFF00"/>
                </a:solidFill>
              </a:rPr>
              <a:t> </a:t>
            </a:r>
            <a:r>
              <a:rPr lang="en-US" dirty="0" err="1" smtClean="0">
                <a:solidFill>
                  <a:srgbClr val="FFFF00"/>
                </a:solidFill>
              </a:rPr>
              <a:t>ke</a:t>
            </a:r>
            <a:r>
              <a:rPr lang="en-US" dirty="0" smtClean="0">
                <a:solidFill>
                  <a:srgbClr val="FFFF00"/>
                </a:solidFill>
              </a:rPr>
              <a:t> </a:t>
            </a:r>
            <a:r>
              <a:rPr lang="en-US" dirty="0" err="1" smtClean="0">
                <a:solidFill>
                  <a:srgbClr val="FFFF00"/>
                </a:solidFill>
              </a:rPr>
              <a:t>dalam</a:t>
            </a:r>
            <a:r>
              <a:rPr lang="en-US" dirty="0" smtClean="0">
                <a:solidFill>
                  <a:srgbClr val="FFFF00"/>
                </a:solidFill>
              </a:rPr>
              <a:t> </a:t>
            </a:r>
            <a:r>
              <a:rPr lang="en-US" dirty="0" err="1" smtClean="0">
                <a:solidFill>
                  <a:srgbClr val="FFFF00"/>
                </a:solidFill>
              </a:rPr>
              <a:t>proses</a:t>
            </a:r>
            <a:r>
              <a:rPr lang="en-US" dirty="0" smtClean="0">
                <a:solidFill>
                  <a:srgbClr val="FFFF00"/>
                </a:solidFill>
              </a:rPr>
              <a:t> </a:t>
            </a:r>
            <a:r>
              <a:rPr lang="en-US" dirty="0" err="1" smtClean="0">
                <a:solidFill>
                  <a:srgbClr val="FFFF00"/>
                </a:solidFill>
              </a:rPr>
              <a:t>pembelajaran</a:t>
            </a:r>
            <a:r>
              <a:rPr lang="en-US" dirty="0" smtClean="0">
                <a:solidFill>
                  <a:srgbClr val="FFFF00"/>
                </a:solidFill>
              </a:rPr>
              <a:t>.</a:t>
            </a:r>
            <a:endParaRPr lang="id-ID" dirty="0" smtClean="0">
              <a:solidFill>
                <a:srgbClr val="FFFF00"/>
              </a:solidFill>
            </a:endParaRPr>
          </a:p>
          <a:p>
            <a:pPr marL="1441450" indent="-457200">
              <a:buFont typeface="+mj-lt"/>
              <a:buAutoNum type="alphaLcPeriod"/>
            </a:pPr>
            <a:r>
              <a:rPr lang="en-US" dirty="0" err="1" smtClean="0">
                <a:solidFill>
                  <a:srgbClr val="FFFF00"/>
                </a:solidFill>
              </a:rPr>
              <a:t>Dilaksanakan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konsisten</a:t>
            </a:r>
            <a:endParaRPr lang="en-US" dirty="0" smtClean="0">
              <a:solidFill>
                <a:srgbClr val="FFFF00"/>
              </a:solidFill>
            </a:endParaRPr>
          </a:p>
        </p:txBody>
      </p:sp>
      <p:sp>
        <p:nvSpPr>
          <p:cNvPr id="3" name="Title 1"/>
          <p:cNvSpPr txBox="1">
            <a:spLocks/>
          </p:cNvSpPr>
          <p:nvPr/>
        </p:nvSpPr>
        <p:spPr>
          <a:xfrm>
            <a:off x="279400" y="4413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53</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C48C35D7-C1CE-4806-B38B-0C912B13E4B1}" type="datetime1">
              <a:rPr lang="id-ID" smtClean="0"/>
              <a:pPr/>
              <a:t>12/01/2017</a:t>
            </a:fld>
            <a:endParaRPr lang="en-US"/>
          </a:p>
        </p:txBody>
      </p:sp>
    </p:spTree>
    <p:extLst>
      <p:ext uri="{BB962C8B-B14F-4D97-AF65-F5344CB8AC3E}">
        <p14:creationId xmlns="" xmlns:p14="http://schemas.microsoft.com/office/powerpoint/2010/main" val="19894707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16000"/>
            <a:ext cx="11214100" cy="5854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1088" indent="-1081088">
              <a:buNone/>
            </a:pPr>
            <a:r>
              <a:rPr lang="en-US" dirty="0" smtClean="0"/>
              <a:t>5.3.1. </a:t>
            </a:r>
            <a:r>
              <a:rPr lang="id-ID" dirty="0" smtClean="0"/>
              <a:t> Jelaskan bagaimana institusi menjamin pelaksanaan kebebasan akademik, kebebasan mimbar akademik</a:t>
            </a:r>
            <a:r>
              <a:rPr lang="fi-FI" dirty="0" smtClean="0"/>
              <a:t>,</a:t>
            </a:r>
            <a:r>
              <a:rPr lang="id-ID" dirty="0" smtClean="0"/>
              <a:t> dan otonomi keilmuan. Jelaskan pula ketersediaan dokumen pendukung serta konsistensi pelaksanaannya</a:t>
            </a:r>
          </a:p>
          <a:p>
            <a:pPr marL="914400" indent="-914400">
              <a:buFont typeface="Arial" panose="020B0604020202020204" pitchFamily="34" charset="0"/>
              <a:buNone/>
            </a:pPr>
            <a:endParaRPr lang="id-ID" dirty="0" smtClean="0"/>
          </a:p>
          <a:p>
            <a:pPr marL="1441450" lvl="0" indent="-45720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dokumen</a:t>
            </a:r>
            <a:r>
              <a:rPr lang="en-US" dirty="0" smtClean="0">
                <a:solidFill>
                  <a:srgbClr val="FFFF00"/>
                </a:solidFill>
              </a:rPr>
              <a:t> formal yang </a:t>
            </a:r>
            <a:r>
              <a:rPr lang="en-US" dirty="0" err="1" smtClean="0">
                <a:solidFill>
                  <a:srgbClr val="FFFF00"/>
                </a:solidFill>
              </a:rPr>
              <a:t>lengkap</a:t>
            </a:r>
            <a:r>
              <a:rPr lang="en-US" dirty="0" smtClean="0">
                <a:solidFill>
                  <a:srgbClr val="FFFF00"/>
                </a:solidFill>
              </a:rPr>
              <a:t> </a:t>
            </a:r>
            <a:r>
              <a:rPr lang="en-US" dirty="0" err="1" smtClean="0">
                <a:solidFill>
                  <a:srgbClr val="FFFF00"/>
                </a:solidFill>
              </a:rPr>
              <a:t>mencakup</a:t>
            </a:r>
            <a:r>
              <a:rPr lang="en-US" dirty="0" smtClean="0">
                <a:solidFill>
                  <a:srgbClr val="FFFF00"/>
                </a:solidFill>
              </a:rPr>
              <a:t> </a:t>
            </a:r>
            <a:r>
              <a:rPr lang="en-US" dirty="0" err="1" smtClean="0">
                <a:solidFill>
                  <a:srgbClr val="FFFF00"/>
                </a:solidFill>
              </a:rPr>
              <a:t>informasi</a:t>
            </a:r>
            <a:r>
              <a:rPr lang="en-US" dirty="0" smtClean="0">
                <a:solidFill>
                  <a:srgbClr val="FFFF00"/>
                </a:solidFill>
              </a:rPr>
              <a:t> </a:t>
            </a:r>
            <a:r>
              <a:rPr lang="en-US" dirty="0" err="1" smtClean="0">
                <a:solidFill>
                  <a:srgbClr val="FFFF00"/>
                </a:solidFill>
              </a:rPr>
              <a:t>ttg</a:t>
            </a:r>
            <a:r>
              <a:rPr lang="en-US" dirty="0" smtClean="0">
                <a:solidFill>
                  <a:srgbClr val="FFFF00"/>
                </a:solidFill>
              </a:rPr>
              <a:t> </a:t>
            </a:r>
            <a:r>
              <a:rPr lang="en-US" dirty="0" err="1" smtClean="0">
                <a:solidFill>
                  <a:srgbClr val="FFFF00"/>
                </a:solidFill>
              </a:rPr>
              <a:t>otonomi</a:t>
            </a:r>
            <a:r>
              <a:rPr lang="en-US" dirty="0" smtClean="0">
                <a:solidFill>
                  <a:srgbClr val="FFFF00"/>
                </a:solidFill>
              </a:rPr>
              <a:t> </a:t>
            </a:r>
            <a:r>
              <a:rPr lang="en-US" dirty="0" err="1" smtClean="0">
                <a:solidFill>
                  <a:srgbClr val="FFFF00"/>
                </a:solidFill>
              </a:rPr>
              <a:t>keilmuan</a:t>
            </a:r>
            <a:r>
              <a:rPr lang="en-US" dirty="0" smtClean="0">
                <a:solidFill>
                  <a:srgbClr val="FFFF00"/>
                </a:solidFill>
              </a:rPr>
              <a:t>, </a:t>
            </a:r>
            <a:r>
              <a:rPr lang="en-US" dirty="0" err="1" smtClean="0">
                <a:solidFill>
                  <a:srgbClr val="FFFF00"/>
                </a:solidFill>
              </a:rPr>
              <a:t>kebebasan</a:t>
            </a:r>
            <a:r>
              <a:rPr lang="en-US" dirty="0" smtClean="0">
                <a:solidFill>
                  <a:srgbClr val="FFFF00"/>
                </a:solidFill>
              </a:rPr>
              <a:t> </a:t>
            </a:r>
            <a:r>
              <a:rPr lang="en-US" dirty="0" err="1" smtClean="0">
                <a:solidFill>
                  <a:srgbClr val="FFFF00"/>
                </a:solidFill>
              </a:rPr>
              <a:t>akademik</a:t>
            </a:r>
            <a:r>
              <a:rPr lang="en-US" dirty="0" smtClean="0">
                <a:solidFill>
                  <a:srgbClr val="FFFF00"/>
                </a:solidFill>
              </a:rPr>
              <a:t>, </a:t>
            </a:r>
            <a:r>
              <a:rPr lang="en-US" dirty="0" err="1" smtClean="0">
                <a:solidFill>
                  <a:srgbClr val="FFFF00"/>
                </a:solidFill>
              </a:rPr>
              <a:t>kebebasan</a:t>
            </a:r>
            <a:r>
              <a:rPr lang="en-US" dirty="0" smtClean="0">
                <a:solidFill>
                  <a:srgbClr val="FFFF00"/>
                </a:solidFill>
              </a:rPr>
              <a:t> </a:t>
            </a:r>
            <a:r>
              <a:rPr lang="en-US" dirty="0" err="1" smtClean="0">
                <a:solidFill>
                  <a:srgbClr val="FFFF00"/>
                </a:solidFill>
              </a:rPr>
              <a:t>mimbar</a:t>
            </a:r>
            <a:r>
              <a:rPr lang="en-US" dirty="0" smtClean="0">
                <a:solidFill>
                  <a:srgbClr val="FFFF00"/>
                </a:solidFill>
              </a:rPr>
              <a:t> </a:t>
            </a:r>
            <a:r>
              <a:rPr lang="en-US" dirty="0" err="1" smtClean="0">
                <a:solidFill>
                  <a:srgbClr val="FFFF00"/>
                </a:solidFill>
              </a:rPr>
              <a:t>akademik</a:t>
            </a:r>
            <a:r>
              <a:rPr lang="en-US" dirty="0" smtClean="0">
                <a:solidFill>
                  <a:srgbClr val="FFFF00"/>
                </a:solidFill>
              </a:rPr>
              <a:t>.</a:t>
            </a:r>
            <a:endParaRPr lang="id-ID" dirty="0" smtClean="0">
              <a:solidFill>
                <a:srgbClr val="FFFF00"/>
              </a:solidFill>
            </a:endParaRPr>
          </a:p>
          <a:p>
            <a:pPr marL="1441450" lvl="0" indent="-457200">
              <a:buFont typeface="+mj-lt"/>
              <a:buAutoNum type="alphaLcPeriod"/>
            </a:pPr>
            <a:r>
              <a:rPr lang="en-US" dirty="0" err="1" smtClean="0">
                <a:solidFill>
                  <a:srgbClr val="FFFF00"/>
                </a:solidFill>
              </a:rPr>
              <a:t>Dilaksanakan</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konsisten</a:t>
            </a:r>
            <a:endParaRPr lang="id-ID" dirty="0">
              <a:solidFill>
                <a:srgbClr val="FFFF00"/>
              </a:solidFill>
            </a:endParaRPr>
          </a:p>
        </p:txBody>
      </p:sp>
      <p:sp>
        <p:nvSpPr>
          <p:cNvPr id="3" name="Title 1"/>
          <p:cNvSpPr txBox="1">
            <a:spLocks/>
          </p:cNvSpPr>
          <p:nvPr/>
        </p:nvSpPr>
        <p:spPr>
          <a:xfrm>
            <a:off x="279400" y="4413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A226EC18-DEA0-42B4-80F5-9D249680F045}" type="datetime1">
              <a:rPr lang="id-ID" smtClean="0"/>
              <a:pPr/>
              <a:t>12/01/2017</a:t>
            </a:fld>
            <a:endParaRPr lang="en-US"/>
          </a:p>
        </p:txBody>
      </p:sp>
    </p:spTree>
    <p:extLst>
      <p:ext uri="{BB962C8B-B14F-4D97-AF65-F5344CB8AC3E}">
        <p14:creationId xmlns="" xmlns:p14="http://schemas.microsoft.com/office/powerpoint/2010/main" val="198947074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16000"/>
            <a:ext cx="11214100" cy="4927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smtClean="0"/>
              <a:t>5.3.2</a:t>
            </a:r>
            <a:r>
              <a:rPr lang="en-US" sz="2400" dirty="0"/>
              <a:t>. </a:t>
            </a:r>
            <a:r>
              <a:rPr lang="en-US" sz="2400" dirty="0" smtClean="0"/>
              <a:t>	</a:t>
            </a:r>
            <a:r>
              <a:rPr lang="id-ID" sz="2400" dirty="0" smtClean="0"/>
              <a:t>Jelaskan kebijakan dan dukungan institusi </a:t>
            </a:r>
            <a:r>
              <a:rPr lang="en-US" sz="2400" dirty="0" err="1" smtClean="0"/>
              <a:t>untuk</a:t>
            </a:r>
            <a:r>
              <a:rPr lang="id-ID" sz="2400" dirty="0" smtClean="0"/>
              <a:t> menjamin terciptanya suasana akademik di lingkungan institusi</a:t>
            </a:r>
            <a:r>
              <a:rPr lang="en-US" sz="2400" dirty="0" smtClean="0"/>
              <a:t> yang </a:t>
            </a:r>
            <a:r>
              <a:rPr lang="en-US" sz="2400" dirty="0" err="1" smtClean="0"/>
              <a:t>kondusif</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mutu</a:t>
            </a:r>
            <a:r>
              <a:rPr lang="en-US" sz="2400" dirty="0" smtClean="0"/>
              <a:t> </a:t>
            </a:r>
            <a:r>
              <a:rPr lang="en-US" sz="2400" dirty="0" err="1" smtClean="0"/>
              <a:t>pembelajaran</a:t>
            </a:r>
            <a:r>
              <a:rPr lang="en-US" sz="2400" dirty="0" smtClean="0"/>
              <a:t>.  </a:t>
            </a:r>
            <a:r>
              <a:rPr lang="en-US" sz="2400" dirty="0" err="1" smtClean="0"/>
              <a:t>Dukungan</a:t>
            </a:r>
            <a:r>
              <a:rPr lang="en-US" sz="2400" dirty="0" smtClean="0"/>
              <a:t> </a:t>
            </a:r>
            <a:r>
              <a:rPr lang="en-US" sz="2400" dirty="0" err="1" smtClean="0"/>
              <a:t>institusi</a:t>
            </a:r>
            <a:r>
              <a:rPr lang="en-US" sz="2400" dirty="0" smtClean="0"/>
              <a:t> </a:t>
            </a:r>
            <a:r>
              <a:rPr lang="en-US" sz="2400" dirty="0" err="1" smtClean="0"/>
              <a:t>mencakup</a:t>
            </a:r>
            <a:r>
              <a:rPr lang="en-US" sz="2400" dirty="0" smtClean="0"/>
              <a:t> </a:t>
            </a:r>
            <a:r>
              <a:rPr lang="id-ID" sz="2400" dirty="0" smtClean="0"/>
              <a:t>antara lain peraturan dan sumber daya</a:t>
            </a:r>
          </a:p>
          <a:p>
            <a:pPr marL="914400" indent="-914400">
              <a:buNone/>
            </a:pPr>
            <a:endParaRPr lang="id-ID" sz="2400" dirty="0" smtClean="0"/>
          </a:p>
          <a:p>
            <a:pPr>
              <a:buNone/>
            </a:pPr>
            <a:r>
              <a:rPr lang="id-ID" sz="2400" dirty="0" smtClean="0"/>
              <a:t>		</a:t>
            </a:r>
            <a:r>
              <a:rPr lang="en-US" sz="2400" dirty="0" err="1" smtClean="0">
                <a:solidFill>
                  <a:srgbClr val="FFFF00"/>
                </a:solidFill>
              </a:rPr>
              <a:t>Sistem</a:t>
            </a:r>
            <a:r>
              <a:rPr lang="en-US" sz="2400" dirty="0" smtClean="0">
                <a:solidFill>
                  <a:srgbClr val="FFFF00"/>
                </a:solidFill>
              </a:rPr>
              <a:t> </a:t>
            </a:r>
            <a:r>
              <a:rPr lang="en-US" sz="2400" dirty="0" err="1" smtClean="0">
                <a:solidFill>
                  <a:srgbClr val="FFFF00"/>
                </a:solidFill>
              </a:rPr>
              <a:t>pengembangan</a:t>
            </a:r>
            <a:r>
              <a:rPr lang="en-US" sz="2400" dirty="0" smtClean="0">
                <a:solidFill>
                  <a:srgbClr val="FFFF00"/>
                </a:solidFill>
              </a:rPr>
              <a:t> </a:t>
            </a:r>
            <a:r>
              <a:rPr lang="en-US" sz="2400" dirty="0" err="1" smtClean="0">
                <a:solidFill>
                  <a:srgbClr val="FFFF00"/>
                </a:solidFill>
              </a:rPr>
              <a:t>suasana</a:t>
            </a:r>
            <a:r>
              <a:rPr lang="en-US" sz="2400" dirty="0" smtClean="0">
                <a:solidFill>
                  <a:srgbClr val="FFFF00"/>
                </a:solidFill>
              </a:rPr>
              <a:t> </a:t>
            </a:r>
            <a:r>
              <a:rPr lang="en-US" sz="2400" dirty="0" err="1" smtClean="0">
                <a:solidFill>
                  <a:srgbClr val="FFFF00"/>
                </a:solidFill>
              </a:rPr>
              <a:t>akademik</a:t>
            </a:r>
            <a:r>
              <a:rPr lang="en-US" sz="2400" dirty="0" smtClean="0">
                <a:solidFill>
                  <a:srgbClr val="FFFF00"/>
                </a:solidFill>
              </a:rPr>
              <a:t> </a:t>
            </a:r>
            <a:r>
              <a:rPr lang="en-US" sz="2400" dirty="0" err="1" smtClean="0">
                <a:solidFill>
                  <a:srgbClr val="FFFF00"/>
                </a:solidFill>
              </a:rPr>
              <a:t>dalam</a:t>
            </a:r>
            <a:r>
              <a:rPr lang="en-US" sz="2400" dirty="0" smtClean="0">
                <a:solidFill>
                  <a:srgbClr val="FFFF00"/>
                </a:solidFill>
              </a:rPr>
              <a:t> </a:t>
            </a:r>
            <a:r>
              <a:rPr lang="en-US" sz="2400" dirty="0" err="1" smtClean="0">
                <a:solidFill>
                  <a:srgbClr val="FFFF00"/>
                </a:solidFill>
              </a:rPr>
              <a:t>bentuk</a:t>
            </a:r>
            <a:r>
              <a:rPr lang="en-US" sz="2400" dirty="0" smtClean="0">
                <a:solidFill>
                  <a:srgbClr val="FFFF00"/>
                </a:solidFill>
              </a:rPr>
              <a:t>:</a:t>
            </a:r>
            <a:endParaRPr lang="id-ID" sz="2400" dirty="0" smtClean="0">
              <a:solidFill>
                <a:srgbClr val="FFFF00"/>
              </a:solidFill>
            </a:endParaRPr>
          </a:p>
          <a:p>
            <a:pPr marL="1441450" indent="-541338">
              <a:buFont typeface="+mj-lt"/>
              <a:buAutoNum type="alphaLcPeriod"/>
            </a:pPr>
            <a:r>
              <a:rPr lang="id-ID" sz="2400" dirty="0" err="1" smtClean="0">
                <a:solidFill>
                  <a:srgbClr val="FFFF00"/>
                </a:solidFill>
              </a:rPr>
              <a:t>K</a:t>
            </a:r>
            <a:r>
              <a:rPr lang="en-US" sz="2400" dirty="0" err="1" smtClean="0">
                <a:solidFill>
                  <a:srgbClr val="FFFF00"/>
                </a:solidFill>
              </a:rPr>
              <a:t>ebijakan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strategi</a:t>
            </a:r>
            <a:r>
              <a:rPr lang="en-US" sz="2400" dirty="0" smtClean="0">
                <a:solidFill>
                  <a:srgbClr val="FFFF00"/>
                </a:solidFill>
              </a:rPr>
              <a:t>,</a:t>
            </a:r>
            <a:endParaRPr lang="id-ID" sz="2400" dirty="0" smtClean="0">
              <a:solidFill>
                <a:srgbClr val="FFFF00"/>
              </a:solidFill>
            </a:endParaRPr>
          </a:p>
          <a:p>
            <a:pPr marL="1441450" indent="-541338">
              <a:buFont typeface="+mj-lt"/>
              <a:buAutoNum type="alphaLcPeriod"/>
            </a:pPr>
            <a:r>
              <a:rPr lang="id-ID" sz="2400" dirty="0" smtClean="0">
                <a:solidFill>
                  <a:srgbClr val="FFFF00"/>
                </a:solidFill>
              </a:rPr>
              <a:t>P</a:t>
            </a:r>
            <a:r>
              <a:rPr lang="en-US" sz="2400" dirty="0" err="1" smtClean="0">
                <a:solidFill>
                  <a:srgbClr val="FFFF00"/>
                </a:solidFill>
              </a:rPr>
              <a:t>rogram</a:t>
            </a:r>
            <a:r>
              <a:rPr lang="en-US" sz="2400" dirty="0" smtClean="0">
                <a:solidFill>
                  <a:srgbClr val="FFFF00"/>
                </a:solidFill>
              </a:rPr>
              <a:t> </a:t>
            </a:r>
            <a:r>
              <a:rPr lang="en-US" sz="2400" dirty="0" err="1" smtClean="0">
                <a:solidFill>
                  <a:srgbClr val="FFFF00"/>
                </a:solidFill>
              </a:rPr>
              <a:t>implementasi</a:t>
            </a:r>
            <a:r>
              <a:rPr lang="en-US" sz="2400" dirty="0" smtClean="0">
                <a:solidFill>
                  <a:srgbClr val="FFFF00"/>
                </a:solidFill>
              </a:rPr>
              <a:t> yang </a:t>
            </a:r>
            <a:r>
              <a:rPr lang="en-US" sz="2400" dirty="0" err="1" smtClean="0">
                <a:solidFill>
                  <a:srgbClr val="FFFF00"/>
                </a:solidFill>
              </a:rPr>
              <a:t>terjadwal</a:t>
            </a:r>
            <a:r>
              <a:rPr lang="en-US" sz="2400" dirty="0" smtClean="0">
                <a:solidFill>
                  <a:srgbClr val="FFFF00"/>
                </a:solidFill>
              </a:rPr>
              <a:t>,</a:t>
            </a:r>
            <a:endParaRPr lang="id-ID" sz="2400" dirty="0" smtClean="0">
              <a:solidFill>
                <a:srgbClr val="FFFF00"/>
              </a:solidFill>
            </a:endParaRPr>
          </a:p>
          <a:p>
            <a:pPr marL="1441450" indent="-541338">
              <a:buFont typeface="+mj-lt"/>
              <a:buAutoNum type="alphaLcPeriod"/>
            </a:pPr>
            <a:r>
              <a:rPr lang="id-ID" sz="2400" dirty="0" err="1" smtClean="0">
                <a:solidFill>
                  <a:srgbClr val="FFFF00"/>
                </a:solidFill>
              </a:rPr>
              <a:t>P</a:t>
            </a:r>
            <a:r>
              <a:rPr lang="en-US" sz="2400" dirty="0" err="1" smtClean="0">
                <a:solidFill>
                  <a:srgbClr val="FFFF00"/>
                </a:solidFill>
              </a:rPr>
              <a:t>engerahan</a:t>
            </a:r>
            <a:r>
              <a:rPr lang="en-US" sz="2400" dirty="0" smtClean="0">
                <a:solidFill>
                  <a:srgbClr val="FFFF00"/>
                </a:solidFill>
              </a:rPr>
              <a:t> </a:t>
            </a:r>
            <a:r>
              <a:rPr lang="en-US" sz="2400" dirty="0" err="1" smtClean="0">
                <a:solidFill>
                  <a:srgbClr val="FFFF00"/>
                </a:solidFill>
              </a:rPr>
              <a:t>sumber</a:t>
            </a:r>
            <a:r>
              <a:rPr lang="en-US" sz="2400" dirty="0" smtClean="0">
                <a:solidFill>
                  <a:srgbClr val="FFFF00"/>
                </a:solidFill>
              </a:rPr>
              <a:t> </a:t>
            </a:r>
            <a:r>
              <a:rPr lang="en-US" sz="2400" dirty="0" err="1" smtClean="0">
                <a:solidFill>
                  <a:srgbClr val="FFFF00"/>
                </a:solidFill>
              </a:rPr>
              <a:t>daya</a:t>
            </a:r>
            <a:r>
              <a:rPr lang="en-US" sz="2400" dirty="0" smtClean="0">
                <a:solidFill>
                  <a:srgbClr val="FFFF00"/>
                </a:solidFill>
              </a:rPr>
              <a:t>,</a:t>
            </a:r>
            <a:endParaRPr lang="id-ID" sz="2400" dirty="0" smtClean="0">
              <a:solidFill>
                <a:srgbClr val="FFFF00"/>
              </a:solidFill>
            </a:endParaRPr>
          </a:p>
          <a:p>
            <a:pPr marL="1441450" indent="-541338">
              <a:buFont typeface="+mj-lt"/>
              <a:buAutoNum type="alphaLcPeriod"/>
            </a:pPr>
            <a:r>
              <a:rPr lang="id-ID" sz="2400" dirty="0" smtClean="0">
                <a:solidFill>
                  <a:srgbClr val="FFFF00"/>
                </a:solidFill>
              </a:rPr>
              <a:t>M</a:t>
            </a:r>
            <a:r>
              <a:rPr lang="en-US" sz="2400" dirty="0" err="1" smtClean="0">
                <a:solidFill>
                  <a:srgbClr val="FFFF00"/>
                </a:solidFill>
              </a:rPr>
              <a:t>onitoring</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evaluasi</a:t>
            </a:r>
            <a:r>
              <a:rPr lang="en-US" sz="2400" dirty="0" smtClean="0">
                <a:solidFill>
                  <a:srgbClr val="FFFF00"/>
                </a:solidFill>
              </a:rPr>
              <a:t>,</a:t>
            </a:r>
            <a:endParaRPr lang="id-ID" sz="2400" dirty="0" smtClean="0">
              <a:solidFill>
                <a:srgbClr val="FFFF00"/>
              </a:solidFill>
            </a:endParaRPr>
          </a:p>
          <a:p>
            <a:pPr marL="1441450" indent="-541338">
              <a:buFont typeface="+mj-lt"/>
              <a:buAutoNum type="alphaLcPeriod"/>
            </a:pPr>
            <a:r>
              <a:rPr lang="id-ID" sz="2400" dirty="0" err="1" smtClean="0">
                <a:solidFill>
                  <a:srgbClr val="FFFF00"/>
                </a:solidFill>
              </a:rPr>
              <a:t>T</a:t>
            </a:r>
            <a:r>
              <a:rPr lang="en-US" sz="2400" dirty="0" err="1" smtClean="0">
                <a:solidFill>
                  <a:srgbClr val="FFFF00"/>
                </a:solidFill>
              </a:rPr>
              <a:t>indak</a:t>
            </a:r>
            <a:r>
              <a:rPr lang="en-US" sz="2400" dirty="0" smtClean="0">
                <a:solidFill>
                  <a:srgbClr val="FFFF00"/>
                </a:solidFill>
              </a:rPr>
              <a:t> </a:t>
            </a:r>
            <a:r>
              <a:rPr lang="en-US" sz="2400" dirty="0" err="1" smtClean="0">
                <a:solidFill>
                  <a:srgbClr val="FFFF00"/>
                </a:solidFill>
              </a:rPr>
              <a:t>lanjut</a:t>
            </a:r>
            <a:r>
              <a:rPr lang="en-US" sz="2400" dirty="0" smtClean="0">
                <a:solidFill>
                  <a:srgbClr val="FFFF00"/>
                </a:solidFill>
              </a:rPr>
              <a:t> </a:t>
            </a:r>
            <a:r>
              <a:rPr lang="en-US" sz="2400" dirty="0" err="1" smtClean="0">
                <a:solidFill>
                  <a:srgbClr val="FFFF00"/>
                </a:solidFill>
              </a:rPr>
              <a:t>utk</a:t>
            </a:r>
            <a:r>
              <a:rPr lang="en-US" sz="2400" dirty="0" smtClean="0">
                <a:solidFill>
                  <a:srgbClr val="FFFF00"/>
                </a:solidFill>
              </a:rPr>
              <a:t> </a:t>
            </a:r>
            <a:r>
              <a:rPr lang="en-US" sz="2400" dirty="0" err="1" smtClean="0">
                <a:solidFill>
                  <a:srgbClr val="FFFF00"/>
                </a:solidFill>
              </a:rPr>
              <a:t>langkah</a:t>
            </a:r>
            <a:r>
              <a:rPr lang="en-US" sz="2400" dirty="0" smtClean="0">
                <a:solidFill>
                  <a:srgbClr val="FFFF00"/>
                </a:solidFill>
              </a:rPr>
              <a:t> </a:t>
            </a:r>
            <a:r>
              <a:rPr lang="en-US" sz="2400" dirty="0" err="1" smtClean="0">
                <a:solidFill>
                  <a:srgbClr val="FFFF00"/>
                </a:solidFill>
              </a:rPr>
              <a:t>perbaikan</a:t>
            </a:r>
            <a:r>
              <a:rPr lang="en-US" sz="2400" dirty="0" smtClean="0">
                <a:solidFill>
                  <a:srgbClr val="FFFF00"/>
                </a:solidFill>
              </a:rPr>
              <a:t> </a:t>
            </a:r>
            <a:r>
              <a:rPr lang="en-US" sz="2400" dirty="0" err="1" smtClean="0">
                <a:solidFill>
                  <a:srgbClr val="FFFF00"/>
                </a:solidFill>
              </a:rPr>
              <a:t>secara</a:t>
            </a:r>
            <a:r>
              <a:rPr lang="en-US" sz="2400" dirty="0" smtClean="0">
                <a:solidFill>
                  <a:srgbClr val="FFFF00"/>
                </a:solidFill>
              </a:rPr>
              <a:t> </a:t>
            </a:r>
            <a:r>
              <a:rPr lang="en-US" sz="2400" dirty="0" err="1" smtClean="0">
                <a:solidFill>
                  <a:srgbClr val="FFFF00"/>
                </a:solidFill>
              </a:rPr>
              <a:t>berkelanjutkan</a:t>
            </a:r>
            <a:endParaRPr lang="en-US" sz="2400" dirty="0">
              <a:solidFill>
                <a:srgbClr val="FFFF00"/>
              </a:solidFill>
            </a:endParaRPr>
          </a:p>
        </p:txBody>
      </p:sp>
      <p:sp>
        <p:nvSpPr>
          <p:cNvPr id="3" name="Title 1"/>
          <p:cNvSpPr txBox="1">
            <a:spLocks/>
          </p:cNvSpPr>
          <p:nvPr/>
        </p:nvSpPr>
        <p:spPr>
          <a:xfrm>
            <a:off x="279400" y="441325"/>
            <a:ext cx="10515600" cy="460375"/>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5. </a:t>
            </a:r>
            <a:r>
              <a:rPr lang="en-US" dirty="0" err="1" smtClean="0"/>
              <a:t>Kurikulum</a:t>
            </a:r>
            <a:r>
              <a:rPr lang="en-US" dirty="0" smtClean="0"/>
              <a:t>, </a:t>
            </a:r>
            <a:r>
              <a:rPr lang="en-US" dirty="0" err="1" smtClean="0"/>
              <a:t>Pembelajaran</a:t>
            </a:r>
            <a:r>
              <a:rPr lang="en-US" dirty="0" smtClean="0"/>
              <a:t>, </a:t>
            </a:r>
            <a:r>
              <a:rPr lang="en-US" dirty="0" err="1" smtClean="0"/>
              <a:t>Suasana</a:t>
            </a:r>
            <a:r>
              <a:rPr lang="en-US" dirty="0" smtClean="0"/>
              <a:t> </a:t>
            </a:r>
            <a:r>
              <a:rPr lang="en-US" dirty="0" err="1" smtClean="0"/>
              <a:t>Akademik</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55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D4EAAD76-030A-4223-B7F0-DACEE8075634}" type="datetime1">
              <a:rPr lang="id-ID" smtClean="0"/>
              <a:pPr/>
              <a:t>12/01/2017</a:t>
            </a:fld>
            <a:endParaRPr lang="en-US"/>
          </a:p>
        </p:txBody>
      </p:sp>
    </p:spTree>
    <p:extLst>
      <p:ext uri="{BB962C8B-B14F-4D97-AF65-F5344CB8AC3E}">
        <p14:creationId xmlns="" xmlns:p14="http://schemas.microsoft.com/office/powerpoint/2010/main" val="198947074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4" name="Content Placeholder 2"/>
          <p:cNvSpPr txBox="1">
            <a:spLocks/>
          </p:cNvSpPr>
          <p:nvPr/>
        </p:nvSpPr>
        <p:spPr>
          <a:xfrm>
            <a:off x="190500" y="1510144"/>
            <a:ext cx="11734800" cy="52335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600" dirty="0" smtClean="0"/>
              <a:t>6.1.1.	</a:t>
            </a:r>
            <a:r>
              <a:rPr lang="id-ID" sz="2400" dirty="0" smtClean="0"/>
              <a:t>Jelaskan proses pengelolaan dana institusi perguruan tinggi mulai dari perencanaan, penerimaan, pengalokasian, pelaporan, audit, monitoring dan evaluasi, serta pertanggungjawaban kepada pemangku kepentingan. </a:t>
            </a:r>
          </a:p>
          <a:p>
            <a:pPr marL="914400" indent="-914400">
              <a:buNone/>
            </a:pPr>
            <a:endParaRPr lang="id-ID" sz="2400" dirty="0" smtClean="0"/>
          </a:p>
          <a:p>
            <a:pPr>
              <a:buNone/>
            </a:pPr>
            <a:r>
              <a:rPr lang="id-ID" sz="2400" dirty="0" smtClean="0"/>
              <a:t>	</a:t>
            </a:r>
            <a:r>
              <a:rPr lang="id-ID" sz="2400" dirty="0" smtClean="0">
                <a:solidFill>
                  <a:srgbClr val="FFFF00"/>
                </a:solidFill>
              </a:rPr>
              <a:t>	</a:t>
            </a:r>
            <a:r>
              <a:rPr lang="en-US" sz="2400" dirty="0" err="1" smtClean="0">
                <a:solidFill>
                  <a:srgbClr val="FFFF00"/>
                </a:solidFill>
              </a:rPr>
              <a:t>Dokumen</a:t>
            </a:r>
            <a:r>
              <a:rPr lang="en-US" sz="2400" dirty="0" smtClean="0">
                <a:solidFill>
                  <a:srgbClr val="FFFF00"/>
                </a:solidFill>
              </a:rPr>
              <a:t> </a:t>
            </a:r>
            <a:r>
              <a:rPr lang="en-US" sz="2400" dirty="0" err="1" smtClean="0">
                <a:solidFill>
                  <a:srgbClr val="FFFF00"/>
                </a:solidFill>
              </a:rPr>
              <a:t>pengelolaan</a:t>
            </a:r>
            <a:r>
              <a:rPr lang="en-US" sz="2400" dirty="0" smtClean="0">
                <a:solidFill>
                  <a:srgbClr val="FFFF00"/>
                </a:solidFill>
              </a:rPr>
              <a:t> </a:t>
            </a:r>
            <a:r>
              <a:rPr lang="en-US" sz="2400" dirty="0" err="1" smtClean="0">
                <a:solidFill>
                  <a:srgbClr val="FFFF00"/>
                </a:solidFill>
              </a:rPr>
              <a:t>dana</a:t>
            </a:r>
            <a:r>
              <a:rPr lang="en-US" sz="2400" dirty="0" smtClean="0">
                <a:solidFill>
                  <a:srgbClr val="FFFF00"/>
                </a:solidFill>
              </a:rPr>
              <a:t>, </a:t>
            </a:r>
            <a:r>
              <a:rPr lang="en-US" sz="2400" dirty="0" err="1" smtClean="0">
                <a:solidFill>
                  <a:srgbClr val="FFFF00"/>
                </a:solidFill>
              </a:rPr>
              <a:t>mencakup</a:t>
            </a:r>
            <a:r>
              <a:rPr lang="en-US" sz="2400" dirty="0" smtClean="0">
                <a:solidFill>
                  <a:srgbClr val="FFFF00"/>
                </a:solidFill>
              </a:rPr>
              <a:t>: </a:t>
            </a:r>
            <a:endParaRPr lang="id-ID" sz="2400" dirty="0" smtClean="0">
              <a:solidFill>
                <a:srgbClr val="FFFF00"/>
              </a:solidFill>
            </a:endParaRPr>
          </a:p>
          <a:p>
            <a:pPr marL="1344613" indent="-457200">
              <a:buFont typeface="+mj-lt"/>
              <a:buAutoNum type="alphaLcPeriod"/>
            </a:pPr>
            <a:r>
              <a:rPr lang="en-US" sz="2400" dirty="0" err="1" smtClean="0">
                <a:solidFill>
                  <a:srgbClr val="FFFF00"/>
                </a:solidFill>
              </a:rPr>
              <a:t>perencanaan</a:t>
            </a:r>
            <a:r>
              <a:rPr lang="id-ID" sz="2400" dirty="0" smtClean="0">
                <a:solidFill>
                  <a:srgbClr val="FFFF00"/>
                </a:solidFill>
              </a:rPr>
              <a:t>,</a:t>
            </a:r>
            <a:r>
              <a:rPr lang="en-US" sz="2400" dirty="0" smtClean="0">
                <a:solidFill>
                  <a:srgbClr val="FFFF00"/>
                </a:solidFill>
              </a:rPr>
              <a:t> </a:t>
            </a:r>
            <a:r>
              <a:rPr lang="en-US" sz="2400" dirty="0" err="1" smtClean="0">
                <a:solidFill>
                  <a:srgbClr val="FFFF00"/>
                </a:solidFill>
              </a:rPr>
              <a:t>penerimaan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pengalokasian</a:t>
            </a:r>
            <a:r>
              <a:rPr lang="en-US" sz="2400" dirty="0" smtClean="0">
                <a:solidFill>
                  <a:srgbClr val="FFFF00"/>
                </a:solidFill>
              </a:rPr>
              <a:t> </a:t>
            </a:r>
            <a:r>
              <a:rPr lang="en-US" sz="2400" dirty="0" err="1" smtClean="0">
                <a:solidFill>
                  <a:srgbClr val="FFFF00"/>
                </a:solidFill>
              </a:rPr>
              <a:t>dana</a:t>
            </a:r>
            <a:r>
              <a:rPr lang="en-US" sz="2400" dirty="0" smtClean="0">
                <a:solidFill>
                  <a:srgbClr val="FFFF00"/>
                </a:solidFill>
              </a:rPr>
              <a:t>,</a:t>
            </a:r>
            <a:endParaRPr lang="id-ID" sz="2400" dirty="0" smtClean="0">
              <a:solidFill>
                <a:srgbClr val="FFFF00"/>
              </a:solidFill>
            </a:endParaRPr>
          </a:p>
          <a:p>
            <a:pPr marL="1344613" indent="-457200">
              <a:buFont typeface="+mj-lt"/>
              <a:buAutoNum type="alphaLcPeriod"/>
            </a:pPr>
            <a:r>
              <a:rPr lang="en-US" sz="2400" dirty="0" err="1" smtClean="0">
                <a:solidFill>
                  <a:srgbClr val="FFFF00"/>
                </a:solidFill>
              </a:rPr>
              <a:t>pelaporan</a:t>
            </a:r>
            <a:r>
              <a:rPr lang="en-US" sz="2400" dirty="0" smtClean="0">
                <a:solidFill>
                  <a:srgbClr val="FFFF00"/>
                </a:solidFill>
              </a:rPr>
              <a:t>, </a:t>
            </a:r>
            <a:endParaRPr lang="id-ID" sz="2400" dirty="0" smtClean="0">
              <a:solidFill>
                <a:srgbClr val="FFFF00"/>
              </a:solidFill>
            </a:endParaRPr>
          </a:p>
          <a:p>
            <a:pPr marL="1344613" indent="-457200">
              <a:buFont typeface="+mj-lt"/>
              <a:buAutoNum type="alphaLcPeriod"/>
            </a:pPr>
            <a:r>
              <a:rPr lang="en-US" sz="2400" dirty="0" smtClean="0">
                <a:solidFill>
                  <a:srgbClr val="FFFF00"/>
                </a:solidFill>
              </a:rPr>
              <a:t>audit,</a:t>
            </a:r>
            <a:endParaRPr lang="id-ID" sz="2400" dirty="0" smtClean="0">
              <a:solidFill>
                <a:srgbClr val="FFFF00"/>
              </a:solidFill>
            </a:endParaRPr>
          </a:p>
          <a:p>
            <a:pPr marL="1344613" indent="-457200">
              <a:buFont typeface="+mj-lt"/>
              <a:buAutoNum type="alphaLcPeriod"/>
            </a:pPr>
            <a:r>
              <a:rPr lang="en-US" sz="2400" dirty="0" err="1" smtClean="0">
                <a:solidFill>
                  <a:srgbClr val="FFFF00"/>
                </a:solidFill>
              </a:rPr>
              <a:t>Monev</a:t>
            </a:r>
            <a:r>
              <a:rPr lang="en-US" sz="2400" dirty="0" smtClean="0">
                <a:solidFill>
                  <a:srgbClr val="FFFF00"/>
                </a:solidFill>
              </a:rPr>
              <a:t>, </a:t>
            </a:r>
            <a:endParaRPr lang="id-ID" sz="2400" dirty="0" smtClean="0">
              <a:solidFill>
                <a:srgbClr val="FFFF00"/>
              </a:solidFill>
            </a:endParaRPr>
          </a:p>
          <a:p>
            <a:pPr marL="1344613" indent="-457200">
              <a:buFont typeface="+mj-lt"/>
              <a:buAutoNum type="alphaLcPeriod"/>
            </a:pPr>
            <a:r>
              <a:rPr lang="en-US" sz="2400" dirty="0" err="1" smtClean="0">
                <a:solidFill>
                  <a:srgbClr val="FFFF00"/>
                </a:solidFill>
              </a:rPr>
              <a:t>pertanggungjawaban</a:t>
            </a:r>
            <a:r>
              <a:rPr lang="en-US" sz="2400" dirty="0" smtClean="0">
                <a:solidFill>
                  <a:srgbClr val="FFFF00"/>
                </a:solidFill>
              </a:rPr>
              <a:t> </a:t>
            </a:r>
            <a:r>
              <a:rPr lang="en-US" sz="2400" dirty="0" err="1" smtClean="0">
                <a:solidFill>
                  <a:srgbClr val="FFFF00"/>
                </a:solidFill>
              </a:rPr>
              <a:t>kpd</a:t>
            </a:r>
            <a:r>
              <a:rPr lang="en-US" sz="2400" dirty="0" smtClean="0">
                <a:solidFill>
                  <a:srgbClr val="FFFF00"/>
                </a:solidFill>
              </a:rPr>
              <a:t> </a:t>
            </a:r>
            <a:r>
              <a:rPr lang="en-US" sz="2400" dirty="0" err="1" smtClean="0">
                <a:solidFill>
                  <a:srgbClr val="FFFF00"/>
                </a:solidFill>
              </a:rPr>
              <a:t>pemangku</a:t>
            </a:r>
            <a:r>
              <a:rPr lang="en-US" sz="2400" dirty="0" smtClean="0">
                <a:solidFill>
                  <a:srgbClr val="FFFF00"/>
                </a:solidFill>
              </a:rPr>
              <a:t> </a:t>
            </a:r>
            <a:r>
              <a:rPr lang="en-US" sz="2400" dirty="0" err="1" smtClean="0">
                <a:solidFill>
                  <a:srgbClr val="FFFF00"/>
                </a:solidFill>
              </a:rPr>
              <a:t>kepentingan</a:t>
            </a:r>
            <a:endParaRPr lang="en-US" sz="2600" dirty="0" smtClean="0">
              <a:solidFill>
                <a:srgbClr val="FFFF00"/>
              </a:solidFill>
            </a:endParaRPr>
          </a:p>
        </p:txBody>
      </p:sp>
      <p:sp>
        <p:nvSpPr>
          <p:cNvPr id="5" name="Title 1"/>
          <p:cNvSpPr txBox="1">
            <a:spLocks/>
          </p:cNvSpPr>
          <p:nvPr/>
        </p:nvSpPr>
        <p:spPr>
          <a:xfrm>
            <a:off x="279400" y="441325"/>
            <a:ext cx="10515600" cy="4603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err="1" smtClean="0"/>
              <a:t>Standar</a:t>
            </a:r>
            <a:r>
              <a:rPr lang="en-US" sz="3600" b="1" dirty="0" smtClean="0"/>
              <a:t> 6. </a:t>
            </a:r>
            <a:r>
              <a:rPr lang="en-US" sz="3600" b="1" dirty="0" err="1" smtClean="0"/>
              <a:t>Pembiyaan</a:t>
            </a:r>
            <a:r>
              <a:rPr lang="en-US" sz="3600" b="1" dirty="0" smtClean="0"/>
              <a:t>, </a:t>
            </a:r>
            <a:r>
              <a:rPr lang="en-US" sz="3600" b="1" dirty="0" err="1" smtClean="0"/>
              <a:t>Prasarana</a:t>
            </a:r>
            <a:r>
              <a:rPr lang="en-US" sz="3600" b="1" dirty="0" smtClean="0"/>
              <a:t>, </a:t>
            </a:r>
            <a:r>
              <a:rPr lang="en-US" sz="3600" b="1" dirty="0" err="1" smtClean="0"/>
              <a:t>Sarana</a:t>
            </a:r>
            <a:r>
              <a:rPr lang="en-US" sz="3600" b="1" dirty="0" smtClean="0"/>
              <a:t>, </a:t>
            </a:r>
            <a:endParaRPr lang="id-ID" sz="3600" b="1" dirty="0" smtClean="0"/>
          </a:p>
          <a:p>
            <a:r>
              <a:rPr lang="id-ID" sz="3600" b="1" dirty="0" smtClean="0"/>
              <a:t>		    </a:t>
            </a:r>
            <a:r>
              <a:rPr lang="en-US" sz="3600" b="1" dirty="0" err="1" smtClean="0"/>
              <a:t>Sistem</a:t>
            </a:r>
            <a:r>
              <a:rPr lang="en-US" sz="3600" b="1" dirty="0" smtClean="0"/>
              <a:t> </a:t>
            </a:r>
            <a:r>
              <a:rPr lang="en-US" sz="3600" b="1" dirty="0" err="1" smtClean="0"/>
              <a:t>Informasi</a:t>
            </a:r>
            <a:endParaRPr lang="en-US" sz="3600" b="1" dirty="0"/>
          </a:p>
        </p:txBody>
      </p:sp>
      <p:sp>
        <p:nvSpPr>
          <p:cNvPr id="8" name="Slide Number Placeholder 7"/>
          <p:cNvSpPr>
            <a:spLocks noGrp="1"/>
          </p:cNvSpPr>
          <p:nvPr>
            <p:ph type="sldNum" sz="quarter" idx="12"/>
          </p:nvPr>
        </p:nvSpPr>
        <p:spPr/>
        <p:txBody>
          <a:bodyPr/>
          <a:lstStyle/>
          <a:p>
            <a:fld id="{F173A9D0-1A36-4B24-B117-D76BD841B7CF}" type="slidenum">
              <a:rPr lang="en-US" smtClean="0"/>
              <a:pPr/>
              <a:t>56</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E00E70D5-DA70-4A9A-B27C-0317130E77B1}" type="datetime1">
              <a:rPr lang="id-ID" smtClean="0"/>
              <a:pPr/>
              <a:t>12/01/2017</a:t>
            </a:fld>
            <a:endParaRPr lang="en-US"/>
          </a:p>
        </p:txBody>
      </p:sp>
    </p:spTree>
    <p:extLst>
      <p:ext uri="{BB962C8B-B14F-4D97-AF65-F5344CB8AC3E}">
        <p14:creationId xmlns="" xmlns:p14="http://schemas.microsoft.com/office/powerpoint/2010/main" val="213237603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4" name="Content Placeholder 2"/>
          <p:cNvSpPr txBox="1">
            <a:spLocks/>
          </p:cNvSpPr>
          <p:nvPr/>
        </p:nvSpPr>
        <p:spPr>
          <a:xfrm>
            <a:off x="190500" y="1143000"/>
            <a:ext cx="11734800" cy="5600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dirty="0" smtClean="0"/>
              <a:t>6.1.2.	</a:t>
            </a:r>
            <a:r>
              <a:rPr lang="id-ID" dirty="0" smtClean="0"/>
              <a:t>Jelaskan mekanisme penetapan biaya pendidikan (SPP dan biaya lainnya), serta jelaskan pihak-pihak yang berperan dalam penetapan tersebut. </a:t>
            </a:r>
          </a:p>
          <a:p>
            <a:pPr marL="914400" indent="-914400">
              <a:buFont typeface="Arial" panose="020B0604020202020204" pitchFamily="34" charset="0"/>
              <a:buNone/>
            </a:pPr>
            <a:endParaRPr lang="id-ID" sz="2600" dirty="0" smtClean="0"/>
          </a:p>
          <a:p>
            <a:pPr marL="914400" indent="-914400">
              <a:buFont typeface="Arial" panose="020B0604020202020204" pitchFamily="34" charset="0"/>
              <a:buNone/>
            </a:pPr>
            <a:r>
              <a:rPr lang="id-ID" sz="2600" dirty="0" smtClean="0"/>
              <a:t>	</a:t>
            </a:r>
            <a:r>
              <a:rPr lang="en-US" sz="2600" dirty="0" err="1" smtClean="0">
                <a:solidFill>
                  <a:srgbClr val="FFFF00"/>
                </a:solidFill>
              </a:rPr>
              <a:t>Ada</a:t>
            </a:r>
            <a:r>
              <a:rPr lang="en-US" sz="2600" dirty="0" smtClean="0">
                <a:solidFill>
                  <a:srgbClr val="FFFF00"/>
                </a:solidFill>
              </a:rPr>
              <a:t> </a:t>
            </a:r>
            <a:r>
              <a:rPr lang="en-US" sz="2600" dirty="0" err="1" smtClean="0">
                <a:solidFill>
                  <a:srgbClr val="FFFF00"/>
                </a:solidFill>
              </a:rPr>
              <a:t>mekanisme</a:t>
            </a:r>
            <a:r>
              <a:rPr lang="en-US" sz="2600" dirty="0" smtClean="0">
                <a:solidFill>
                  <a:srgbClr val="FFFF00"/>
                </a:solidFill>
              </a:rPr>
              <a:t> yang </a:t>
            </a:r>
            <a:r>
              <a:rPr lang="en-US" sz="2600" dirty="0" err="1" smtClean="0">
                <a:solidFill>
                  <a:srgbClr val="FFFF00"/>
                </a:solidFill>
              </a:rPr>
              <a:t>terdokumentasi</a:t>
            </a:r>
            <a:r>
              <a:rPr lang="en-US" sz="2600" dirty="0" smtClean="0">
                <a:solidFill>
                  <a:srgbClr val="FFFF00"/>
                </a:solidFill>
              </a:rPr>
              <a:t> </a:t>
            </a:r>
            <a:r>
              <a:rPr lang="en-US" sz="2600" dirty="0" err="1" smtClean="0">
                <a:solidFill>
                  <a:srgbClr val="FFFF00"/>
                </a:solidFill>
              </a:rPr>
              <a:t>ttg</a:t>
            </a:r>
            <a:r>
              <a:rPr lang="en-US" sz="2600" dirty="0" smtClean="0">
                <a:solidFill>
                  <a:srgbClr val="FFFF00"/>
                </a:solidFill>
              </a:rPr>
              <a:t> </a:t>
            </a:r>
            <a:r>
              <a:rPr lang="en-US" sz="2600" dirty="0" err="1" smtClean="0">
                <a:solidFill>
                  <a:srgbClr val="FFFF00"/>
                </a:solidFill>
              </a:rPr>
              <a:t>penetapan</a:t>
            </a:r>
            <a:r>
              <a:rPr lang="en-US" sz="2600" dirty="0" smtClean="0">
                <a:solidFill>
                  <a:srgbClr val="FFFF00"/>
                </a:solidFill>
              </a:rPr>
              <a:t> </a:t>
            </a:r>
            <a:r>
              <a:rPr lang="en-US" sz="2600" dirty="0" err="1" smtClean="0">
                <a:solidFill>
                  <a:srgbClr val="FFFF00"/>
                </a:solidFill>
              </a:rPr>
              <a:t>biaya</a:t>
            </a:r>
            <a:r>
              <a:rPr lang="en-US" sz="2600" dirty="0" smtClean="0">
                <a:solidFill>
                  <a:srgbClr val="FFFF00"/>
                </a:solidFill>
              </a:rPr>
              <a:t> </a:t>
            </a:r>
            <a:r>
              <a:rPr lang="en-US" sz="2600" dirty="0" err="1" smtClean="0">
                <a:solidFill>
                  <a:srgbClr val="FFFF00"/>
                </a:solidFill>
              </a:rPr>
              <a:t>pendidikan</a:t>
            </a:r>
            <a:r>
              <a:rPr lang="en-US" sz="2600" dirty="0" smtClean="0">
                <a:solidFill>
                  <a:srgbClr val="FFFF00"/>
                </a:solidFill>
              </a:rPr>
              <a:t> yang </a:t>
            </a:r>
            <a:r>
              <a:rPr lang="en-US" sz="2600" dirty="0" err="1" smtClean="0">
                <a:solidFill>
                  <a:srgbClr val="FFFF00"/>
                </a:solidFill>
              </a:rPr>
              <a:t>dibebankan</a:t>
            </a:r>
            <a:r>
              <a:rPr lang="en-US" sz="2600" dirty="0" smtClean="0">
                <a:solidFill>
                  <a:srgbClr val="FFFF00"/>
                </a:solidFill>
              </a:rPr>
              <a:t> pd </a:t>
            </a:r>
            <a:r>
              <a:rPr lang="en-US" sz="2600" dirty="0" err="1" smtClean="0">
                <a:solidFill>
                  <a:srgbClr val="FFFF00"/>
                </a:solidFill>
              </a:rPr>
              <a:t>mahasiswa</a:t>
            </a:r>
            <a:r>
              <a:rPr lang="en-US" sz="2600" dirty="0" smtClean="0">
                <a:solidFill>
                  <a:srgbClr val="FFFF00"/>
                </a:solidFill>
              </a:rPr>
              <a:t> </a:t>
            </a:r>
            <a:r>
              <a:rPr lang="en-US" sz="2600" dirty="0" err="1" smtClean="0">
                <a:solidFill>
                  <a:srgbClr val="FFFF00"/>
                </a:solidFill>
              </a:rPr>
              <a:t>berdasarkan</a:t>
            </a:r>
            <a:r>
              <a:rPr lang="en-US" sz="2600" dirty="0" smtClean="0">
                <a:solidFill>
                  <a:srgbClr val="FFFF00"/>
                </a:solidFill>
              </a:rPr>
              <a:t> </a:t>
            </a:r>
            <a:r>
              <a:rPr lang="en-US" sz="2600" dirty="0" err="1" smtClean="0">
                <a:solidFill>
                  <a:srgbClr val="FFFF00"/>
                </a:solidFill>
              </a:rPr>
              <a:t>hasil</a:t>
            </a:r>
            <a:r>
              <a:rPr lang="en-US" sz="2600" dirty="0" smtClean="0">
                <a:solidFill>
                  <a:srgbClr val="FFFF00"/>
                </a:solidFill>
              </a:rPr>
              <a:t> </a:t>
            </a:r>
            <a:r>
              <a:rPr lang="en-US" sz="2600" dirty="0" err="1" smtClean="0">
                <a:solidFill>
                  <a:srgbClr val="FFFF00"/>
                </a:solidFill>
              </a:rPr>
              <a:t>analisis</a:t>
            </a:r>
            <a:r>
              <a:rPr lang="en-US" sz="2600" dirty="0" smtClean="0">
                <a:solidFill>
                  <a:srgbClr val="FFFF00"/>
                </a:solidFill>
              </a:rPr>
              <a:t> </a:t>
            </a:r>
            <a:r>
              <a:rPr lang="en-US" sz="2600" dirty="0" err="1" smtClean="0">
                <a:solidFill>
                  <a:srgbClr val="FFFF00"/>
                </a:solidFill>
              </a:rPr>
              <a:t>kebutuhan</a:t>
            </a:r>
            <a:r>
              <a:rPr lang="en-US" sz="2600" dirty="0" smtClean="0">
                <a:solidFill>
                  <a:srgbClr val="FFFF00"/>
                </a:solidFill>
              </a:rPr>
              <a:t> yang </a:t>
            </a:r>
            <a:r>
              <a:rPr lang="en-US" sz="2600" dirty="0" err="1" smtClean="0">
                <a:solidFill>
                  <a:srgbClr val="FFFF00"/>
                </a:solidFill>
              </a:rPr>
              <a:t>mengikutsertakan</a:t>
            </a:r>
            <a:r>
              <a:rPr lang="en-US" sz="2600" dirty="0" smtClean="0">
                <a:solidFill>
                  <a:srgbClr val="FFFF00"/>
                </a:solidFill>
              </a:rPr>
              <a:t> </a:t>
            </a:r>
            <a:r>
              <a:rPr lang="en-US" sz="2600" dirty="0" err="1" smtClean="0">
                <a:solidFill>
                  <a:srgbClr val="FFFF00"/>
                </a:solidFill>
              </a:rPr>
              <a:t>semua</a:t>
            </a:r>
            <a:r>
              <a:rPr lang="en-US" sz="2600" dirty="0" smtClean="0">
                <a:solidFill>
                  <a:srgbClr val="FFFF00"/>
                </a:solidFill>
              </a:rPr>
              <a:t> </a:t>
            </a:r>
            <a:r>
              <a:rPr lang="en-US" sz="2600" dirty="0" err="1" smtClean="0">
                <a:solidFill>
                  <a:srgbClr val="FFFF00"/>
                </a:solidFill>
              </a:rPr>
              <a:t>pemangku</a:t>
            </a:r>
            <a:r>
              <a:rPr lang="en-US" sz="2600" dirty="0" smtClean="0">
                <a:solidFill>
                  <a:srgbClr val="FFFF00"/>
                </a:solidFill>
              </a:rPr>
              <a:t> </a:t>
            </a:r>
            <a:r>
              <a:rPr lang="en-US" sz="2600" dirty="0" err="1" smtClean="0">
                <a:solidFill>
                  <a:srgbClr val="FFFF00"/>
                </a:solidFill>
              </a:rPr>
              <a:t>kepentingan</a:t>
            </a:r>
            <a:r>
              <a:rPr lang="en-US" sz="2600" dirty="0" smtClean="0">
                <a:solidFill>
                  <a:srgbClr val="FFFF00"/>
                </a:solidFill>
              </a:rPr>
              <a:t> internal</a:t>
            </a:r>
          </a:p>
        </p:txBody>
      </p:sp>
      <p:sp>
        <p:nvSpPr>
          <p:cNvPr id="5" name="Title 1"/>
          <p:cNvSpPr txBox="1">
            <a:spLocks/>
          </p:cNvSpPr>
          <p:nvPr/>
        </p:nvSpPr>
        <p:spPr>
          <a:xfrm>
            <a:off x="279400" y="441325"/>
            <a:ext cx="10515600" cy="460375"/>
          </a:xfrm>
          <a:prstGeom prst="rect">
            <a:avLst/>
          </a:prstGeom>
        </p:spPr>
        <p:txBody>
          <a:bodyP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6. </a:t>
            </a:r>
            <a:r>
              <a:rPr lang="en-US" dirty="0" err="1" smtClean="0"/>
              <a:t>Pembiyaan</a:t>
            </a:r>
            <a:r>
              <a:rPr lang="en-US" dirty="0" smtClean="0"/>
              <a:t>, </a:t>
            </a:r>
            <a:r>
              <a:rPr lang="en-US" dirty="0" err="1" smtClean="0"/>
              <a:t>Prasarana</a:t>
            </a:r>
            <a:r>
              <a:rPr lang="en-US" dirty="0" smtClean="0"/>
              <a:t>, </a:t>
            </a:r>
            <a:r>
              <a:rPr lang="en-US" dirty="0" err="1" smtClean="0"/>
              <a:t>Sarana</a:t>
            </a:r>
            <a:r>
              <a:rPr lang="en-US" dirty="0" smtClean="0"/>
              <a:t>, </a:t>
            </a:r>
            <a:r>
              <a:rPr lang="en-US" dirty="0" err="1" smtClean="0"/>
              <a:t>Sistem</a:t>
            </a:r>
            <a:r>
              <a:rPr lang="en-US" dirty="0" smtClean="0"/>
              <a:t> </a:t>
            </a:r>
            <a:r>
              <a:rPr lang="en-US" dirty="0" err="1" smtClean="0"/>
              <a:t>Informasi</a:t>
            </a:r>
            <a:endParaRPr lang="en-US" dirty="0"/>
          </a:p>
        </p:txBody>
      </p:sp>
      <p:sp>
        <p:nvSpPr>
          <p:cNvPr id="8" name="Slide Number Placeholder 7"/>
          <p:cNvSpPr>
            <a:spLocks noGrp="1"/>
          </p:cNvSpPr>
          <p:nvPr>
            <p:ph type="sldNum" sz="quarter" idx="12"/>
          </p:nvPr>
        </p:nvSpPr>
        <p:spPr/>
        <p:txBody>
          <a:bodyPr/>
          <a:lstStyle/>
          <a:p>
            <a:fld id="{F173A9D0-1A36-4B24-B117-D76BD841B7CF}" type="slidenum">
              <a:rPr lang="en-US" smtClean="0"/>
              <a:pPr/>
              <a:t>57</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A27F4F24-8E3C-4E1A-A771-B27BDCA9B323}" type="datetime1">
              <a:rPr lang="id-ID" smtClean="0"/>
              <a:pPr/>
              <a:t>12/01/2017</a:t>
            </a:fld>
            <a:endParaRPr lang="en-US"/>
          </a:p>
        </p:txBody>
      </p:sp>
    </p:spTree>
    <p:extLst>
      <p:ext uri="{BB962C8B-B14F-4D97-AF65-F5344CB8AC3E}">
        <p14:creationId xmlns="" xmlns:p14="http://schemas.microsoft.com/office/powerpoint/2010/main" val="213237603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4" name="Content Placeholder 2"/>
          <p:cNvSpPr txBox="1">
            <a:spLocks/>
          </p:cNvSpPr>
          <p:nvPr/>
        </p:nvSpPr>
        <p:spPr>
          <a:xfrm>
            <a:off x="190500" y="1143000"/>
            <a:ext cx="11734800" cy="5600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Font typeface="Arial" panose="020B0604020202020204" pitchFamily="34" charset="0"/>
              <a:buNone/>
            </a:pPr>
            <a:r>
              <a:rPr lang="en-US" dirty="0" smtClean="0"/>
              <a:t>6.1.</a:t>
            </a:r>
            <a:r>
              <a:rPr lang="id-ID" dirty="0" smtClean="0"/>
              <a:t>3</a:t>
            </a:r>
            <a:r>
              <a:rPr lang="en-US" dirty="0" smtClean="0"/>
              <a:t>.	</a:t>
            </a:r>
            <a:r>
              <a:rPr lang="id-ID" dirty="0" smtClean="0"/>
              <a:t>Jelaskan kebijakan mengenai pembiayaan mahasiswa yang berpotensi secara akademik dan kurang mampu, jumlah dan persentase mahasiswa yang mendapatkan keringanan atau pembebasan biaya pendidikan terhadap total mahasiswa</a:t>
            </a:r>
          </a:p>
          <a:p>
            <a:pPr marL="914400" indent="-914400">
              <a:buFont typeface="Arial" panose="020B0604020202020204" pitchFamily="34" charset="0"/>
              <a:buNone/>
            </a:pPr>
            <a:endParaRPr lang="id-ID" dirty="0" smtClean="0"/>
          </a:p>
          <a:p>
            <a:pPr marL="1344613" lvl="0" indent="-457200">
              <a:buFont typeface="+mj-lt"/>
              <a:buAutoNum type="alphaLcPeriod"/>
            </a:pPr>
            <a:r>
              <a:rPr lang="id-ID" dirty="0" smtClean="0">
                <a:solidFill>
                  <a:srgbClr val="FFFF00"/>
                </a:solidFill>
              </a:rPr>
              <a:t>Ada kebijakan tentang pembiayaan mahasiswa yang berpotensi secara akademik dan kurang mampu </a:t>
            </a:r>
          </a:p>
          <a:p>
            <a:pPr marL="1344613" lvl="0" indent="-457200">
              <a:buFont typeface="+mj-lt"/>
              <a:buAutoNum type="alphaLcPeriod"/>
            </a:pPr>
            <a:r>
              <a:rPr lang="id-ID" dirty="0" smtClean="0">
                <a:solidFill>
                  <a:srgbClr val="FFFF00"/>
                </a:solidFill>
              </a:rPr>
              <a:t>Jumlahnya </a:t>
            </a:r>
            <a:r>
              <a:rPr lang="en-US" dirty="0" err="1" smtClean="0">
                <a:solidFill>
                  <a:srgbClr val="FFFF00"/>
                </a:solidFill>
              </a:rPr>
              <a:t>mahasiswa</a:t>
            </a:r>
            <a:r>
              <a:rPr lang="en-US" dirty="0" smtClean="0">
                <a:solidFill>
                  <a:srgbClr val="FFFF00"/>
                </a:solidFill>
              </a:rPr>
              <a:t> yang </a:t>
            </a:r>
            <a:r>
              <a:rPr lang="en-US" dirty="0" err="1" smtClean="0">
                <a:solidFill>
                  <a:srgbClr val="FFFF00"/>
                </a:solidFill>
              </a:rPr>
              <a:t>mendapatkan</a:t>
            </a:r>
            <a:r>
              <a:rPr lang="en-US" dirty="0" smtClean="0">
                <a:solidFill>
                  <a:srgbClr val="FFFF00"/>
                </a:solidFill>
              </a:rPr>
              <a:t> </a:t>
            </a:r>
            <a:r>
              <a:rPr lang="id-ID" dirty="0" smtClean="0">
                <a:solidFill>
                  <a:srgbClr val="FFFF00"/>
                </a:solidFill>
              </a:rPr>
              <a:t>keringanan atau pembebasan biaya pendidikan</a:t>
            </a:r>
          </a:p>
          <a:p>
            <a:pPr marL="1344613" indent="-457200">
              <a:buFont typeface="+mj-lt"/>
              <a:buAutoNum type="alphaLcPeriod"/>
            </a:pPr>
            <a:r>
              <a:rPr lang="en-US" dirty="0" err="1" smtClean="0">
                <a:solidFill>
                  <a:srgbClr val="FFFF00"/>
                </a:solidFill>
              </a:rPr>
              <a:t>Hitung</a:t>
            </a:r>
            <a:r>
              <a:rPr lang="en-US" dirty="0" smtClean="0">
                <a:solidFill>
                  <a:srgbClr val="FFFF00"/>
                </a:solidFill>
              </a:rPr>
              <a:t> % </a:t>
            </a:r>
            <a:r>
              <a:rPr lang="en-US" dirty="0" err="1" smtClean="0">
                <a:solidFill>
                  <a:srgbClr val="FFFF00"/>
                </a:solidFill>
              </a:rPr>
              <a:t>dari</a:t>
            </a:r>
            <a:r>
              <a:rPr lang="en-US" dirty="0" smtClean="0">
                <a:solidFill>
                  <a:srgbClr val="FFFF00"/>
                </a:solidFill>
              </a:rPr>
              <a:t> total </a:t>
            </a:r>
            <a:r>
              <a:rPr lang="en-US" dirty="0" err="1" smtClean="0">
                <a:solidFill>
                  <a:srgbClr val="FFFF00"/>
                </a:solidFill>
              </a:rPr>
              <a:t>mahasiswa</a:t>
            </a:r>
            <a:endParaRPr lang="en-US" dirty="0" smtClean="0">
              <a:solidFill>
                <a:srgbClr val="FFFF00"/>
              </a:solidFill>
            </a:endParaRPr>
          </a:p>
        </p:txBody>
      </p:sp>
      <p:sp>
        <p:nvSpPr>
          <p:cNvPr id="5" name="Title 1"/>
          <p:cNvSpPr txBox="1">
            <a:spLocks/>
          </p:cNvSpPr>
          <p:nvPr/>
        </p:nvSpPr>
        <p:spPr>
          <a:xfrm>
            <a:off x="279400" y="441325"/>
            <a:ext cx="10515600" cy="460375"/>
          </a:xfrm>
          <a:prstGeom prst="rect">
            <a:avLst/>
          </a:prstGeom>
        </p:spPr>
        <p:txBody>
          <a:bodyP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6. </a:t>
            </a:r>
            <a:r>
              <a:rPr lang="en-US" dirty="0" err="1" smtClean="0"/>
              <a:t>Pembiyaan</a:t>
            </a:r>
            <a:r>
              <a:rPr lang="en-US" dirty="0" smtClean="0"/>
              <a:t>, </a:t>
            </a:r>
            <a:r>
              <a:rPr lang="en-US" dirty="0" err="1" smtClean="0"/>
              <a:t>Prasarana</a:t>
            </a:r>
            <a:r>
              <a:rPr lang="en-US" dirty="0" smtClean="0"/>
              <a:t>, </a:t>
            </a:r>
            <a:r>
              <a:rPr lang="en-US" dirty="0" err="1" smtClean="0"/>
              <a:t>Sarana</a:t>
            </a:r>
            <a:r>
              <a:rPr lang="en-US" dirty="0" smtClean="0"/>
              <a:t>, </a:t>
            </a:r>
            <a:r>
              <a:rPr lang="en-US" dirty="0" err="1" smtClean="0"/>
              <a:t>Sistem</a:t>
            </a:r>
            <a:r>
              <a:rPr lang="en-US" dirty="0" smtClean="0"/>
              <a:t> </a:t>
            </a:r>
            <a:r>
              <a:rPr lang="en-US" dirty="0" err="1" smtClean="0"/>
              <a:t>Informasi</a:t>
            </a:r>
            <a:endParaRPr lang="en-US" dirty="0"/>
          </a:p>
        </p:txBody>
      </p:sp>
      <p:sp>
        <p:nvSpPr>
          <p:cNvPr id="8" name="Slide Number Placeholder 7"/>
          <p:cNvSpPr>
            <a:spLocks noGrp="1"/>
          </p:cNvSpPr>
          <p:nvPr>
            <p:ph type="sldNum" sz="quarter" idx="12"/>
          </p:nvPr>
        </p:nvSpPr>
        <p:spPr/>
        <p:txBody>
          <a:bodyPr/>
          <a:lstStyle/>
          <a:p>
            <a:fld id="{F173A9D0-1A36-4B24-B117-D76BD841B7CF}" type="slidenum">
              <a:rPr lang="en-US" smtClean="0"/>
              <a:pPr/>
              <a:t>58</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B1FF9965-FAD2-4D17-83C9-80B4F55779D9}" type="datetime1">
              <a:rPr lang="id-ID" smtClean="0"/>
              <a:pPr/>
              <a:t>12/01/2017</a:t>
            </a:fld>
            <a:endParaRPr lang="en-US"/>
          </a:p>
        </p:txBody>
      </p:sp>
    </p:spTree>
    <p:extLst>
      <p:ext uri="{BB962C8B-B14F-4D97-AF65-F5344CB8AC3E}">
        <p14:creationId xmlns="" xmlns:p14="http://schemas.microsoft.com/office/powerpoint/2010/main" val="213237603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73318"/>
            <a:ext cx="11595099" cy="1109382"/>
          </a:xfrm>
        </p:spPr>
        <p:txBody>
          <a:bodyPr/>
          <a:lstStyle/>
          <a:p>
            <a:pPr marL="914400" indent="-914400"/>
            <a:r>
              <a:rPr lang="id-ID" sz="2600" dirty="0"/>
              <a:t>6.1.4  Tuliskan realisasi penerimaan dana (termasuk hibah) dalam juta rupiah,  selama tiga tahun terakhir, pada tabel berikut.</a:t>
            </a:r>
            <a:r>
              <a:rPr lang="en-US" sz="2600" dirty="0"/>
              <a:t/>
            </a:r>
            <a:br>
              <a:rPr lang="en-US" sz="2600" dirty="0"/>
            </a:br>
            <a:endParaRPr lang="en-US" sz="26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885028288"/>
              </p:ext>
            </p:extLst>
          </p:nvPr>
        </p:nvGraphicFramePr>
        <p:xfrm>
          <a:off x="863599" y="1282696"/>
          <a:ext cx="9639300" cy="4550044"/>
        </p:xfrm>
        <a:graphic>
          <a:graphicData uri="http://schemas.openxmlformats.org/drawingml/2006/table">
            <a:tbl>
              <a:tblPr firstRow="1" firstCol="1" lastRow="1" lastCol="1" bandRow="1" bandCol="1">
                <a:tableStyleId>{5C22544A-7EE6-4342-B048-85BDC9FD1C3A}</a:tableStyleId>
              </a:tblPr>
              <a:tblGrid>
                <a:gridCol w="2479288"/>
                <a:gridCol w="2479288"/>
                <a:gridCol w="1101690"/>
                <a:gridCol w="1101690"/>
                <a:gridCol w="1238672"/>
                <a:gridCol w="1238672"/>
              </a:tblGrid>
              <a:tr h="195658">
                <a:tc rowSpan="2">
                  <a:txBody>
                    <a:bodyPr/>
                    <a:lstStyle/>
                    <a:p>
                      <a:pPr marL="0" marR="0" algn="ctr">
                        <a:spcBef>
                          <a:spcPts val="0"/>
                        </a:spcBef>
                        <a:spcAft>
                          <a:spcPts val="0"/>
                        </a:spcAft>
                      </a:pPr>
                      <a:r>
                        <a:rPr lang="en-US" sz="1400" b="1" dirty="0" err="1">
                          <a:effectLst/>
                        </a:rPr>
                        <a:t>Sumber</a:t>
                      </a:r>
                      <a:r>
                        <a:rPr lang="en-US" sz="1400" b="1" dirty="0">
                          <a:effectLst/>
                        </a:rPr>
                        <a:t> Dana</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400" b="1">
                          <a:effectLst/>
                        </a:rPr>
                        <a:t>Jenis Dana</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en-US" sz="1400" b="1">
                          <a:effectLst/>
                        </a:rPr>
                        <a:t>Jumlah Dana (Juta Rupiah)</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400" b="1" dirty="0">
                          <a:effectLst/>
                        </a:rPr>
                        <a:t>Jumlah (Juta Rupiah)</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9131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400">
                          <a:effectLst/>
                        </a:rPr>
                        <a:t>TS-2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a:effectLst/>
                        </a:rPr>
                        <a:t>TS-1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a:effectLst/>
                        </a:rPr>
                        <a:t>TS</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195658">
                <a:tc>
                  <a:txBody>
                    <a:bodyPr/>
                    <a:lstStyle/>
                    <a:p>
                      <a:pPr marL="0" marR="0" algn="ctr">
                        <a:spcBef>
                          <a:spcPts val="0"/>
                        </a:spcBef>
                        <a:spcAft>
                          <a:spcPts val="0"/>
                        </a:spcAft>
                      </a:pP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dirty="0">
                          <a:effectLst/>
                        </a:rPr>
                        <a:t>(2)</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(3)</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(4)</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(5)</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4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rowSpan="3">
                  <a:txBody>
                    <a:bodyPr/>
                    <a:lstStyle/>
                    <a:p>
                      <a:pPr marL="0" marR="0" algn="l">
                        <a:spcBef>
                          <a:spcPts val="0"/>
                        </a:spcBef>
                        <a:spcAft>
                          <a:spcPts val="0"/>
                        </a:spcAft>
                      </a:pPr>
                      <a:r>
                        <a:rPr lang="id-ID" sz="1400">
                          <a:effectLst/>
                        </a:rPr>
                        <a:t>Mahasiswa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400" b="1" dirty="0">
                          <a:effectLst/>
                        </a:rPr>
                        <a:t>SPP</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id-ID" sz="1400" b="1" dirty="0">
                          <a:effectLst/>
                        </a:rPr>
                        <a:t>Sumbangan lainnya</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rowSpan="3">
                  <a:txBody>
                    <a:bodyPr/>
                    <a:lstStyle/>
                    <a:p>
                      <a:pPr marL="0" marR="0" algn="l">
                        <a:spcBef>
                          <a:spcPts val="0"/>
                        </a:spcBef>
                        <a:spcAft>
                          <a:spcPts val="0"/>
                        </a:spcAft>
                      </a:pPr>
                      <a:r>
                        <a:rPr lang="en-US" sz="1400">
                          <a:effectLst/>
                        </a:rPr>
                        <a:t>PT sendiri</a:t>
                      </a:r>
                      <a:r>
                        <a:rPr lang="id-ID" sz="1400">
                          <a:effectLst/>
                        </a:rPr>
                        <a:t>*</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rowSpan="3">
                  <a:txBody>
                    <a:bodyPr/>
                    <a:lstStyle/>
                    <a:p>
                      <a:pPr marL="0" marR="0" algn="l">
                        <a:spcBef>
                          <a:spcPts val="0"/>
                        </a:spcBef>
                        <a:spcAft>
                          <a:spcPts val="0"/>
                        </a:spcAft>
                      </a:pPr>
                      <a:r>
                        <a:rPr lang="en-US" sz="1400">
                          <a:effectLst/>
                        </a:rPr>
                        <a:t>Yayasan</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400" b="1">
                          <a:effectLst/>
                        </a:rPr>
                        <a:t>Anggaran rutin**</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54782">
                <a:tc vMerge="1">
                  <a:txBody>
                    <a:bodyPr/>
                    <a:lstStyle/>
                    <a:p>
                      <a:endParaRPr lang="en-US"/>
                    </a:p>
                  </a:txBody>
                  <a:tcPr/>
                </a:tc>
                <a:tc>
                  <a:txBody>
                    <a:bodyPr/>
                    <a:lstStyle/>
                    <a:p>
                      <a:pPr marL="0" marR="0" algn="l">
                        <a:spcBef>
                          <a:spcPts val="0"/>
                        </a:spcBef>
                        <a:spcAft>
                          <a:spcPts val="0"/>
                        </a:spcAft>
                      </a:pPr>
                      <a:r>
                        <a:rPr lang="id-ID" sz="1400" b="1">
                          <a:effectLst/>
                        </a:rPr>
                        <a:t>Anggaran pembangunan</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rowSpan="3">
                  <a:txBody>
                    <a:bodyPr/>
                    <a:lstStyle/>
                    <a:p>
                      <a:pPr marL="0" marR="0" algn="l">
                        <a:spcBef>
                          <a:spcPts val="0"/>
                        </a:spcBef>
                        <a:spcAft>
                          <a:spcPts val="0"/>
                        </a:spcAft>
                      </a:pPr>
                      <a:r>
                        <a:rPr lang="id-ID" sz="1400">
                          <a:effectLst/>
                        </a:rPr>
                        <a:t>Kemd</a:t>
                      </a:r>
                      <a:r>
                        <a:rPr lang="en-US" sz="1400">
                          <a:effectLst/>
                        </a:rPr>
                        <a:t>iknas</a:t>
                      </a:r>
                      <a:r>
                        <a:rPr lang="id-ID" sz="1400">
                          <a:effectLst/>
                        </a:rPr>
                        <a:t>/ Kementerian lain terkait</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400" b="1">
                          <a:effectLst/>
                        </a:rPr>
                        <a:t>Anggaran rutin**</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54782">
                <a:tc vMerge="1">
                  <a:txBody>
                    <a:bodyPr/>
                    <a:lstStyle/>
                    <a:p>
                      <a:endParaRPr lang="en-US"/>
                    </a:p>
                  </a:txBody>
                  <a:tcPr/>
                </a:tc>
                <a:tc>
                  <a:txBody>
                    <a:bodyPr/>
                    <a:lstStyle/>
                    <a:p>
                      <a:pPr marL="0" marR="0" algn="l">
                        <a:spcBef>
                          <a:spcPts val="0"/>
                        </a:spcBef>
                        <a:spcAft>
                          <a:spcPts val="0"/>
                        </a:spcAft>
                      </a:pPr>
                      <a:r>
                        <a:rPr lang="id-ID" sz="1400" b="1">
                          <a:effectLst/>
                        </a:rPr>
                        <a:t>Anggaran pembangunan</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id-ID" sz="1400" b="1">
                          <a:effectLst/>
                        </a:rPr>
                        <a:t>Hibah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rowSpan="3">
                  <a:txBody>
                    <a:bodyPr/>
                    <a:lstStyle/>
                    <a:p>
                      <a:pPr marL="0" marR="0" algn="l">
                        <a:spcBef>
                          <a:spcPts val="0"/>
                        </a:spcBef>
                        <a:spcAft>
                          <a:spcPts val="0"/>
                        </a:spcAft>
                      </a:pPr>
                      <a:r>
                        <a:rPr lang="nb-NO" sz="1400">
                          <a:effectLst/>
                        </a:rPr>
                        <a:t>Sumber lain</a:t>
                      </a:r>
                      <a:r>
                        <a:rPr lang="id-ID" sz="1400">
                          <a:effectLst/>
                        </a:rPr>
                        <a:t> (dalam dan luar negeri)</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vMerge="1">
                  <a:txBody>
                    <a:bodyPr/>
                    <a:lstStyle/>
                    <a:p>
                      <a:endParaRPr lang="en-US"/>
                    </a:p>
                  </a:txBody>
                  <a:tcPr/>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nb-N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95658">
                <a:tc gridSpan="2">
                  <a:txBody>
                    <a:bodyPr/>
                    <a:lstStyle/>
                    <a:p>
                      <a:pPr marL="0" marR="0" algn="ctr">
                        <a:spcBef>
                          <a:spcPts val="0"/>
                        </a:spcBef>
                        <a:spcAft>
                          <a:spcPts val="0"/>
                        </a:spcAft>
                      </a:pPr>
                      <a:r>
                        <a:rPr lang="en-US" sz="1400">
                          <a:effectLst/>
                        </a:rPr>
                        <a:t>Total</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927100" y="5956546"/>
            <a:ext cx="9512300" cy="523220"/>
          </a:xfrm>
          <a:prstGeom prst="rect">
            <a:avLst/>
          </a:prstGeom>
        </p:spPr>
        <p:txBody>
          <a:bodyPr wrap="square">
            <a:spAutoFit/>
          </a:bodyPr>
          <a:lstStyle/>
          <a:p>
            <a:pPr marL="270510" marR="0" algn="just">
              <a:spcBef>
                <a:spcPts val="0"/>
              </a:spcBef>
              <a:spcAft>
                <a:spcPts val="0"/>
              </a:spcAft>
            </a:pPr>
            <a:r>
              <a:rPr lang="id-ID" sz="1400" dirty="0">
                <a:latin typeface="Arial" panose="020B0604020202020204" pitchFamily="34" charset="0"/>
                <a:ea typeface="Times New Roman" panose="02020603050405020304" pitchFamily="18" charset="0"/>
                <a:cs typeface="Times New Roman" panose="02020603050405020304" pitchFamily="18" charset="0"/>
              </a:rPr>
              <a:t>Catatan: </a:t>
            </a:r>
            <a:r>
              <a:rPr lang="en-US" sz="1400" dirty="0" smtClean="0">
                <a:latin typeface="Arial" panose="020B0604020202020204" pitchFamily="34" charset="0"/>
                <a:ea typeface="Times New Roman" panose="02020603050405020304" pitchFamily="18" charset="0"/>
                <a:cs typeface="Times New Roman" panose="02020603050405020304" pitchFamily="18" charset="0"/>
              </a:rPr>
              <a:t>  </a:t>
            </a:r>
            <a:r>
              <a:rPr lang="id-ID" sz="1400" dirty="0" smtClean="0">
                <a:latin typeface="Arial" panose="020B0604020202020204" pitchFamily="34" charset="0"/>
                <a:ea typeface="Times New Roman" panose="02020603050405020304" pitchFamily="18" charset="0"/>
                <a:cs typeface="Times New Roman" panose="02020603050405020304" pitchFamily="18" charset="0"/>
              </a:rPr>
              <a:t>* </a:t>
            </a:r>
            <a:r>
              <a:rPr lang="id-ID" sz="1400" dirty="0">
                <a:latin typeface="Arial" panose="020B0604020202020204" pitchFamily="34" charset="0"/>
                <a:ea typeface="Times New Roman" panose="02020603050405020304" pitchFamily="18" charset="0"/>
                <a:cs typeface="Times New Roman" panose="02020603050405020304" pitchFamily="18" charset="0"/>
              </a:rPr>
              <a:t>Dana yang diterima perguruan tinggi dari usaha pemanfaatan sumber </a:t>
            </a:r>
            <a:r>
              <a:rPr lang="id-ID" sz="1400" dirty="0" smtClean="0">
                <a:latin typeface="Arial" panose="020B0604020202020204" pitchFamily="34" charset="0"/>
                <a:ea typeface="Times New Roman" panose="02020603050405020304" pitchFamily="18" charset="0"/>
                <a:cs typeface="Times New Roman" panose="02020603050405020304" pitchFamily="18" charset="0"/>
              </a:rPr>
              <a:t>daya</a:t>
            </a:r>
            <a:r>
              <a:rPr lang="en-US" sz="1400" dirty="0" smtClean="0">
                <a:latin typeface="Arial" panose="020B0604020202020204" pitchFamily="34" charset="0"/>
                <a:ea typeface="Times New Roman" panose="02020603050405020304" pitchFamily="18" charset="0"/>
                <a:cs typeface="Times New Roman" panose="02020603050405020304" pitchFamily="18" charset="0"/>
              </a:rPr>
              <a:t> </a:t>
            </a:r>
            <a:r>
              <a:rPr lang="id-ID" sz="1400" dirty="0" smtClean="0">
                <a:latin typeface="Arial" panose="020B0604020202020204" pitchFamily="34" charset="0"/>
                <a:ea typeface="Times New Roman" panose="02020603050405020304" pitchFamily="18" charset="0"/>
                <a:cs typeface="Times New Roman" panose="02020603050405020304" pitchFamily="18" charset="0"/>
              </a:rPr>
              <a:t>dan </a:t>
            </a:r>
            <a:r>
              <a:rPr lang="id-ID" sz="1400" dirty="0">
                <a:latin typeface="Arial" panose="020B0604020202020204" pitchFamily="34" charset="0"/>
                <a:ea typeface="Times New Roman" panose="02020603050405020304" pitchFamily="18" charset="0"/>
                <a:cs typeface="Times New Roman" panose="02020603050405020304" pitchFamily="18" charset="0"/>
              </a:rPr>
              <a:t>usaha lainnya.</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270510"/>
            <a:r>
              <a:rPr lang="en-US" sz="1400" dirty="0" smtClean="0">
                <a:latin typeface="Arial" panose="020B0604020202020204" pitchFamily="34" charset="0"/>
                <a:ea typeface="Times New Roman" panose="02020603050405020304" pitchFamily="18" charset="0"/>
                <a:cs typeface="Times New Roman" panose="02020603050405020304" pitchFamily="18" charset="0"/>
              </a:rPr>
              <a:t>	  </a:t>
            </a:r>
            <a:r>
              <a:rPr lang="id-ID" sz="1400" dirty="0" smtClean="0">
                <a:latin typeface="Arial" panose="020B0604020202020204" pitchFamily="34" charset="0"/>
                <a:ea typeface="Times New Roman" panose="02020603050405020304" pitchFamily="18" charset="0"/>
                <a:cs typeface="Times New Roman" panose="02020603050405020304" pitchFamily="18" charset="0"/>
              </a:rPr>
              <a:t>** </a:t>
            </a:r>
            <a:r>
              <a:rPr lang="id-ID" sz="1400" dirty="0">
                <a:latin typeface="Arial" panose="020B0604020202020204" pitchFamily="34" charset="0"/>
                <a:ea typeface="Times New Roman" panose="02020603050405020304" pitchFamily="18" charset="0"/>
                <a:cs typeface="Times New Roman" panose="02020603050405020304" pitchFamily="18" charset="0"/>
              </a:rPr>
              <a:t>Termasuk gaji tenaga pendidik dan tenaga kependidikan.</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59</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4A65699F-0D31-4B9C-82E4-6C5F56E4D98E}" type="datetime1">
              <a:rPr lang="id-ID" smtClean="0"/>
              <a:pPr/>
              <a:t>12/01/2017</a:t>
            </a:fld>
            <a:endParaRPr lang="en-US"/>
          </a:p>
        </p:txBody>
      </p:sp>
    </p:spTree>
    <p:extLst>
      <p:ext uri="{BB962C8B-B14F-4D97-AF65-F5344CB8AC3E}">
        <p14:creationId xmlns="" xmlns:p14="http://schemas.microsoft.com/office/powerpoint/2010/main" val="872601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24345" y="268143"/>
            <a:ext cx="10515600" cy="549275"/>
          </a:xfrm>
        </p:spPr>
        <p:txBody>
          <a:bodyPr>
            <a:noAutofit/>
          </a:bodyPr>
          <a:lstStyle/>
          <a:p>
            <a:r>
              <a:rPr lang="en-US" sz="3200" b="1" dirty="0" smtClean="0"/>
              <a:t>STANDAR 2: Tata </a:t>
            </a:r>
            <a:r>
              <a:rPr lang="en-US" sz="3200" b="1" dirty="0" err="1" smtClean="0"/>
              <a:t>Pamong</a:t>
            </a:r>
            <a:endParaRPr lang="en-US" sz="3200" b="1" dirty="0"/>
          </a:p>
        </p:txBody>
      </p:sp>
      <p:sp>
        <p:nvSpPr>
          <p:cNvPr id="3" name="Content Placeholder 2"/>
          <p:cNvSpPr>
            <a:spLocks noGrp="1"/>
          </p:cNvSpPr>
          <p:nvPr>
            <p:ph idx="1"/>
          </p:nvPr>
        </p:nvSpPr>
        <p:spPr>
          <a:xfrm>
            <a:off x="637309" y="1052946"/>
            <a:ext cx="11222181" cy="5472546"/>
          </a:xfrm>
        </p:spPr>
        <p:txBody>
          <a:bodyPr>
            <a:normAutofit fontScale="92500" lnSpcReduction="20000"/>
          </a:bodyPr>
          <a:lstStyle/>
          <a:p>
            <a:pPr marL="720725" indent="-720725">
              <a:buNone/>
            </a:pPr>
            <a:r>
              <a:rPr lang="en-US" sz="2900" dirty="0" smtClean="0">
                <a:solidFill>
                  <a:schemeClr val="tx1"/>
                </a:solidFill>
              </a:rPr>
              <a:t>2.1.1. </a:t>
            </a:r>
            <a:r>
              <a:rPr lang="id-ID" sz="2900" dirty="0" smtClean="0"/>
              <a:t>Uraikan secara ringkas sistem tata pamong (sebutkan lembaga yang berperan, perangkat pendukung, kebijakan dan peraturan/ketentuan termasuk kode etik yang dijadikan pedoman dalam penyelenggaraan perguruan tinggi, serta prosedur penetapannya)  di institusi perguruan tinggi dalam  membangun sistem tata pamong yang kredibel, transparan, akuntabel, bertanggung jawab, dan adil, serta pelaksanaannya.</a:t>
            </a:r>
          </a:p>
          <a:p>
            <a:pPr marL="1163638" lvl="0" indent="-442913">
              <a:buFont typeface="+mj-lt"/>
              <a:buAutoNum type="alphaLcPeriod"/>
            </a:pPr>
            <a:r>
              <a:rPr lang="en-US" sz="2900" dirty="0" err="1" smtClean="0">
                <a:solidFill>
                  <a:srgbClr val="FFFF00"/>
                </a:solidFill>
              </a:rPr>
              <a:t>Pelaksanaan</a:t>
            </a:r>
            <a:r>
              <a:rPr lang="en-US" sz="2900" dirty="0" smtClean="0">
                <a:solidFill>
                  <a:srgbClr val="FFFF00"/>
                </a:solidFill>
              </a:rPr>
              <a:t> </a:t>
            </a:r>
            <a:r>
              <a:rPr lang="en-US" sz="2900" dirty="0" err="1" smtClean="0">
                <a:solidFill>
                  <a:srgbClr val="FFFF00"/>
                </a:solidFill>
              </a:rPr>
              <a:t>tatapamong</a:t>
            </a:r>
            <a:r>
              <a:rPr lang="en-US" sz="2900" dirty="0" smtClean="0">
                <a:solidFill>
                  <a:srgbClr val="FFFF00"/>
                </a:solidFill>
              </a:rPr>
              <a:t>  yang </a:t>
            </a:r>
            <a:r>
              <a:rPr lang="en-US" sz="2900" dirty="0" err="1" smtClean="0">
                <a:solidFill>
                  <a:srgbClr val="FFFF00"/>
                </a:solidFill>
              </a:rPr>
              <a:t>konsisten</a:t>
            </a:r>
            <a:endParaRPr lang="id-ID" sz="2900" dirty="0" smtClean="0">
              <a:solidFill>
                <a:srgbClr val="FFFF00"/>
              </a:solidFill>
            </a:endParaRPr>
          </a:p>
          <a:p>
            <a:pPr marL="1163638" lvl="0" indent="-442913">
              <a:buFont typeface="+mj-lt"/>
              <a:buAutoNum type="alphaLcPeriod"/>
            </a:pPr>
            <a:r>
              <a:rPr lang="en-US" sz="2900" dirty="0" err="1" smtClean="0">
                <a:solidFill>
                  <a:srgbClr val="FFFF00"/>
                </a:solidFill>
              </a:rPr>
              <a:t>prinsip-prinsip</a:t>
            </a:r>
            <a:r>
              <a:rPr lang="en-US" sz="2900" dirty="0" smtClean="0">
                <a:solidFill>
                  <a:srgbClr val="FFFF00"/>
                </a:solidFill>
              </a:rPr>
              <a:t> </a:t>
            </a:r>
            <a:r>
              <a:rPr lang="en-US" sz="2900" dirty="0" err="1" smtClean="0">
                <a:solidFill>
                  <a:srgbClr val="FFFF00"/>
                </a:solidFill>
              </a:rPr>
              <a:t>tatapamong</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a:t>
            </a:r>
            <a:r>
              <a:rPr lang="en-US" sz="2900" dirty="0" err="1" smtClean="0">
                <a:solidFill>
                  <a:srgbClr val="FFFF00"/>
                </a:solidFill>
              </a:rPr>
              <a:t>sistem</a:t>
            </a:r>
            <a:r>
              <a:rPr lang="en-US" sz="2900" dirty="0" smtClean="0">
                <a:solidFill>
                  <a:srgbClr val="FFFF00"/>
                </a:solidFill>
              </a:rPr>
              <a:t> </a:t>
            </a:r>
            <a:r>
              <a:rPr lang="en-US" sz="2900" dirty="0" err="1" smtClean="0">
                <a:solidFill>
                  <a:srgbClr val="FFFF00"/>
                </a:solidFill>
              </a:rPr>
              <a:t>ketatapamongan</a:t>
            </a:r>
            <a:r>
              <a:rPr lang="en-US" sz="2900" dirty="0" smtClean="0">
                <a:solidFill>
                  <a:srgbClr val="FFFF00"/>
                </a:solidFill>
              </a:rPr>
              <a:t> yang </a:t>
            </a:r>
            <a:r>
              <a:rPr lang="en-US" sz="2900" dirty="0" err="1" smtClean="0">
                <a:solidFill>
                  <a:srgbClr val="FFFF00"/>
                </a:solidFill>
              </a:rPr>
              <a:t>baik</a:t>
            </a:r>
            <a:r>
              <a:rPr lang="en-US" sz="2900" dirty="0" smtClean="0">
                <a:solidFill>
                  <a:srgbClr val="FFFF00"/>
                </a:solidFill>
              </a:rPr>
              <a:t> (</a:t>
            </a:r>
            <a:r>
              <a:rPr lang="en-US" sz="2900" dirty="0" err="1" smtClean="0">
                <a:solidFill>
                  <a:srgbClr val="FFFF00"/>
                </a:solidFill>
              </a:rPr>
              <a:t>kelembagaan</a:t>
            </a:r>
            <a:r>
              <a:rPr lang="en-US" sz="2900" dirty="0" smtClean="0">
                <a:solidFill>
                  <a:srgbClr val="FFFF00"/>
                </a:solidFill>
              </a:rPr>
              <a:t>, instrument, </a:t>
            </a:r>
            <a:r>
              <a:rPr lang="en-US" sz="2900" dirty="0" err="1" smtClean="0">
                <a:solidFill>
                  <a:srgbClr val="FFFF00"/>
                </a:solidFill>
              </a:rPr>
              <a:t>perangkat</a:t>
            </a:r>
            <a:r>
              <a:rPr lang="en-US" sz="2900" dirty="0" smtClean="0">
                <a:solidFill>
                  <a:srgbClr val="FFFF00"/>
                </a:solidFill>
              </a:rPr>
              <a:t> </a:t>
            </a:r>
            <a:r>
              <a:rPr lang="en-US" sz="2900" dirty="0" err="1" smtClean="0">
                <a:solidFill>
                  <a:srgbClr val="FFFF00"/>
                </a:solidFill>
              </a:rPr>
              <a:t>pendukung</a:t>
            </a:r>
            <a:r>
              <a:rPr lang="en-US" sz="2900" dirty="0" smtClean="0">
                <a:solidFill>
                  <a:srgbClr val="FFFF00"/>
                </a:solidFill>
              </a:rPr>
              <a:t> </a:t>
            </a:r>
            <a:r>
              <a:rPr lang="en-US" sz="2900" dirty="0" err="1" smtClean="0">
                <a:solidFill>
                  <a:srgbClr val="FFFF00"/>
                </a:solidFill>
              </a:rPr>
              <a:t>kebijakan</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a:t>
            </a:r>
            <a:r>
              <a:rPr lang="en-US" sz="2900" dirty="0" err="1" smtClean="0">
                <a:solidFill>
                  <a:srgbClr val="FFFF00"/>
                </a:solidFill>
              </a:rPr>
              <a:t>peraturan</a:t>
            </a:r>
            <a:r>
              <a:rPr lang="en-US" sz="2900" dirty="0" smtClean="0">
                <a:solidFill>
                  <a:srgbClr val="FFFF00"/>
                </a:solidFill>
              </a:rPr>
              <a:t>, </a:t>
            </a:r>
            <a:r>
              <a:rPr lang="en-US" sz="2900" dirty="0" err="1" smtClean="0">
                <a:solidFill>
                  <a:srgbClr val="FFFF00"/>
                </a:solidFill>
              </a:rPr>
              <a:t>serta</a:t>
            </a:r>
            <a:r>
              <a:rPr lang="en-US" sz="2900" dirty="0" smtClean="0">
                <a:solidFill>
                  <a:srgbClr val="FFFF00"/>
                </a:solidFill>
              </a:rPr>
              <a:t> </a:t>
            </a:r>
            <a:r>
              <a:rPr lang="en-US" sz="2900" dirty="0" err="1" smtClean="0">
                <a:solidFill>
                  <a:srgbClr val="FFFF00"/>
                </a:solidFill>
              </a:rPr>
              <a:t>kode</a:t>
            </a:r>
            <a:r>
              <a:rPr lang="en-US" sz="2900" dirty="0" smtClean="0">
                <a:solidFill>
                  <a:srgbClr val="FFFF00"/>
                </a:solidFill>
              </a:rPr>
              <a:t> </a:t>
            </a:r>
            <a:r>
              <a:rPr lang="en-US" sz="2900" dirty="0" err="1" smtClean="0">
                <a:solidFill>
                  <a:srgbClr val="FFFF00"/>
                </a:solidFill>
              </a:rPr>
              <a:t>etik</a:t>
            </a:r>
            <a:r>
              <a:rPr lang="en-US" sz="2900" dirty="0" smtClean="0">
                <a:solidFill>
                  <a:srgbClr val="FFFF00"/>
                </a:solidFill>
              </a:rPr>
              <a:t>)</a:t>
            </a:r>
            <a:endParaRPr lang="id-ID" sz="2900" dirty="0" smtClean="0">
              <a:solidFill>
                <a:srgbClr val="FFFF00"/>
              </a:solidFill>
            </a:endParaRPr>
          </a:p>
          <a:p>
            <a:pPr marL="1163638" lvl="0" indent="-442913">
              <a:buFont typeface="+mj-lt"/>
              <a:buAutoNum type="alphaLcPeriod"/>
            </a:pPr>
            <a:r>
              <a:rPr lang="en-US" sz="2900" dirty="0" err="1" smtClean="0">
                <a:solidFill>
                  <a:srgbClr val="FFFF00"/>
                </a:solidFill>
              </a:rPr>
              <a:t>Memenuhi</a:t>
            </a:r>
            <a:r>
              <a:rPr lang="en-US" sz="2900" dirty="0" smtClean="0">
                <a:solidFill>
                  <a:srgbClr val="FFFF00"/>
                </a:solidFill>
              </a:rPr>
              <a:t> </a:t>
            </a:r>
            <a:r>
              <a:rPr lang="en-US" sz="2900" dirty="0" err="1" smtClean="0">
                <a:solidFill>
                  <a:srgbClr val="FFFF00"/>
                </a:solidFill>
              </a:rPr>
              <a:t>pilar</a:t>
            </a:r>
            <a:r>
              <a:rPr lang="en-US" sz="2900" dirty="0" smtClean="0">
                <a:solidFill>
                  <a:srgbClr val="FFFF00"/>
                </a:solidFill>
              </a:rPr>
              <a:t>: </a:t>
            </a:r>
            <a:r>
              <a:rPr lang="en-US" sz="2900" b="1" dirty="0" err="1" smtClean="0">
                <a:solidFill>
                  <a:srgbClr val="FFFF00"/>
                </a:solidFill>
              </a:rPr>
              <a:t>kredibel</a:t>
            </a:r>
            <a:r>
              <a:rPr lang="en-US" sz="2900" b="1" dirty="0" smtClean="0">
                <a:solidFill>
                  <a:srgbClr val="FFFF00"/>
                </a:solidFill>
              </a:rPr>
              <a:t>, </a:t>
            </a:r>
            <a:r>
              <a:rPr lang="en-US" sz="2900" b="1" dirty="0" err="1" smtClean="0">
                <a:solidFill>
                  <a:srgbClr val="FFFF00"/>
                </a:solidFill>
              </a:rPr>
              <a:t>transparan</a:t>
            </a:r>
            <a:r>
              <a:rPr lang="en-US" sz="2900" b="1" dirty="0" smtClean="0">
                <a:solidFill>
                  <a:srgbClr val="FFFF00"/>
                </a:solidFill>
              </a:rPr>
              <a:t>, </a:t>
            </a:r>
            <a:r>
              <a:rPr lang="en-US" sz="2900" b="1" dirty="0" err="1" smtClean="0">
                <a:solidFill>
                  <a:srgbClr val="FFFF00"/>
                </a:solidFill>
              </a:rPr>
              <a:t>akuntabel</a:t>
            </a:r>
            <a:r>
              <a:rPr lang="en-US" sz="2900" b="1" dirty="0" smtClean="0">
                <a:solidFill>
                  <a:srgbClr val="FFFF00"/>
                </a:solidFill>
              </a:rPr>
              <a:t>, </a:t>
            </a:r>
            <a:r>
              <a:rPr lang="en-US" sz="2900" b="1" dirty="0" err="1" smtClean="0">
                <a:solidFill>
                  <a:srgbClr val="FFFF00"/>
                </a:solidFill>
              </a:rPr>
              <a:t>bertanggung</a:t>
            </a:r>
            <a:r>
              <a:rPr lang="en-US" sz="2900" b="1" dirty="0" smtClean="0">
                <a:solidFill>
                  <a:srgbClr val="FFFF00"/>
                </a:solidFill>
              </a:rPr>
              <a:t> </a:t>
            </a:r>
            <a:r>
              <a:rPr lang="en-US" sz="2900" b="1" dirty="0" err="1" smtClean="0">
                <a:solidFill>
                  <a:srgbClr val="FFFF00"/>
                </a:solidFill>
              </a:rPr>
              <a:t>jawab</a:t>
            </a:r>
            <a:r>
              <a:rPr lang="en-US" sz="2900" b="1" dirty="0" smtClean="0">
                <a:solidFill>
                  <a:srgbClr val="FFFF00"/>
                </a:solidFill>
              </a:rPr>
              <a:t> </a:t>
            </a:r>
            <a:r>
              <a:rPr lang="en-US" sz="2900" b="1" dirty="0" err="1" smtClean="0">
                <a:solidFill>
                  <a:srgbClr val="FFFF00"/>
                </a:solidFill>
              </a:rPr>
              <a:t>dan</a:t>
            </a:r>
            <a:r>
              <a:rPr lang="en-US" sz="2900" b="1" dirty="0" smtClean="0">
                <a:solidFill>
                  <a:srgbClr val="FFFF00"/>
                </a:solidFill>
              </a:rPr>
              <a:t> </a:t>
            </a:r>
            <a:r>
              <a:rPr lang="en-US" sz="2900" b="1" dirty="0" err="1" smtClean="0">
                <a:solidFill>
                  <a:srgbClr val="FFFF00"/>
                </a:solidFill>
              </a:rPr>
              <a:t>adil</a:t>
            </a:r>
            <a:r>
              <a:rPr lang="en-US" sz="2900" dirty="0" smtClean="0">
                <a:solidFill>
                  <a:srgbClr val="FFFF00"/>
                </a:solidFill>
              </a:rPr>
              <a:t> (</a:t>
            </a:r>
            <a:r>
              <a:rPr lang="en-US" sz="2900" dirty="0" err="1" smtClean="0">
                <a:solidFill>
                  <a:srgbClr val="FFFF00"/>
                </a:solidFill>
              </a:rPr>
              <a:t>berikan</a:t>
            </a:r>
            <a:r>
              <a:rPr lang="en-US" sz="2900" dirty="0" smtClean="0">
                <a:solidFill>
                  <a:srgbClr val="FFFF00"/>
                </a:solidFill>
              </a:rPr>
              <a:t> </a:t>
            </a:r>
            <a:r>
              <a:rPr lang="en-US" sz="2900" dirty="0" err="1" smtClean="0">
                <a:solidFill>
                  <a:srgbClr val="FFFF00"/>
                </a:solidFill>
              </a:rPr>
              <a:t>contoh</a:t>
            </a:r>
            <a:r>
              <a:rPr lang="en-US" sz="2900" dirty="0" smtClean="0">
                <a:solidFill>
                  <a:srgbClr val="FFFF00"/>
                </a:solidFill>
              </a:rPr>
              <a:t> </a:t>
            </a:r>
            <a:r>
              <a:rPr lang="en-US" sz="2900" dirty="0" err="1" smtClean="0">
                <a:solidFill>
                  <a:srgbClr val="FFFF00"/>
                </a:solidFill>
              </a:rPr>
              <a:t>masing-masing</a:t>
            </a:r>
            <a:r>
              <a:rPr lang="en-US" sz="2900" dirty="0" smtClean="0">
                <a:solidFill>
                  <a:srgbClr val="FFFF00"/>
                </a:solidFill>
              </a:rPr>
              <a:t>)</a:t>
            </a:r>
            <a:endParaRPr lang="id-ID" sz="2900" dirty="0" smtClean="0">
              <a:solidFill>
                <a:srgbClr val="FFFF00"/>
              </a:solidFill>
            </a:endParaRPr>
          </a:p>
          <a:p>
            <a:pPr marL="914400" indent="-914400">
              <a:buNone/>
            </a:pPr>
            <a:endParaRPr lang="en-US" sz="2400" dirty="0" smtClean="0">
              <a:solidFill>
                <a:srgbClr val="FF0000"/>
              </a:solidFill>
            </a:endParaRPr>
          </a:p>
        </p:txBody>
      </p:sp>
      <p:sp>
        <p:nvSpPr>
          <p:cNvPr id="7" name="Slide Number Placeholder 6"/>
          <p:cNvSpPr>
            <a:spLocks noGrp="1"/>
          </p:cNvSpPr>
          <p:nvPr>
            <p:ph type="sldNum" sz="quarter" idx="12"/>
          </p:nvPr>
        </p:nvSpPr>
        <p:spPr/>
        <p:txBody>
          <a:bodyPr/>
          <a:lstStyle/>
          <a:p>
            <a:fld id="{F173A9D0-1A36-4B24-B117-D76BD841B7CF}" type="slidenum">
              <a:rPr lang="en-US" smtClean="0"/>
              <a:pPr/>
              <a:t>6</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87975691-D802-4FF8-9130-4851C8D73415}" type="datetime1">
              <a:rPr lang="id-ID" smtClean="0"/>
              <a:pPr/>
              <a:t>12/01/2017</a:t>
            </a:fld>
            <a:endParaRPr lang="en-US"/>
          </a:p>
        </p:txBody>
      </p:sp>
    </p:spTree>
    <p:extLst>
      <p:ext uri="{BB962C8B-B14F-4D97-AF65-F5344CB8AC3E}">
        <p14:creationId xmlns="" xmlns:p14="http://schemas.microsoft.com/office/powerpoint/2010/main" val="151007023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311" y="313018"/>
            <a:ext cx="10809289" cy="969682"/>
          </a:xfrm>
        </p:spPr>
        <p:txBody>
          <a:bodyPr/>
          <a:lstStyle/>
          <a:p>
            <a:pPr marL="749300" indent="-749300"/>
            <a:r>
              <a:rPr lang="id-ID" sz="2400" dirty="0"/>
              <a:t>6.1.5 Tuliskan penggunaan dana yang diterima pada Tabel 6.2.2 selama tiga tahun  terakhir  pada tabel berikut.</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726791984"/>
              </p:ext>
            </p:extLst>
          </p:nvPr>
        </p:nvGraphicFramePr>
        <p:xfrm>
          <a:off x="533401" y="1282699"/>
          <a:ext cx="10071098" cy="4275638"/>
        </p:xfrm>
        <a:graphic>
          <a:graphicData uri="http://schemas.openxmlformats.org/drawingml/2006/table">
            <a:tbl>
              <a:tblPr firstRow="1" firstCol="1" lastRow="1" lastCol="1" bandRow="1" bandCol="1">
                <a:tableStyleId>{5C22544A-7EE6-4342-B048-85BDC9FD1C3A}</a:tableStyleId>
              </a:tblPr>
              <a:tblGrid>
                <a:gridCol w="1591018"/>
                <a:gridCol w="2489417"/>
                <a:gridCol w="1591018"/>
                <a:gridCol w="1498670"/>
                <a:gridCol w="1481606"/>
                <a:gridCol w="1419369"/>
              </a:tblGrid>
              <a:tr h="254682">
                <a:tc rowSpan="2">
                  <a:txBody>
                    <a:bodyPr/>
                    <a:lstStyle/>
                    <a:p>
                      <a:pPr marL="0" marR="0" algn="ctr">
                        <a:spcBef>
                          <a:spcPts val="0"/>
                        </a:spcBef>
                        <a:spcAft>
                          <a:spcPts val="0"/>
                        </a:spcAft>
                      </a:pPr>
                      <a:r>
                        <a:rPr lang="fi-FI" sz="1400" dirty="0">
                          <a:effectLst/>
                        </a:rPr>
                        <a:t>No.</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fi-FI" sz="1400" dirty="0">
                          <a:effectLst/>
                        </a:rPr>
                        <a:t>Jenis Penggunaan</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400">
                          <a:effectLst/>
                        </a:rPr>
                        <a:t>Juta Rupiah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400">
                          <a:effectLst/>
                        </a:rPr>
                        <a:t>Jumlah </a:t>
                      </a:r>
                      <a:endParaRPr lang="en-US" sz="1400">
                        <a:effectLst/>
                      </a:endParaRPr>
                    </a:p>
                    <a:p>
                      <a:pPr marL="0" marR="0" algn="ctr">
                        <a:spcBef>
                          <a:spcPts val="0"/>
                        </a:spcBef>
                        <a:spcAft>
                          <a:spcPts val="0"/>
                        </a:spcAft>
                      </a:pPr>
                      <a:r>
                        <a:rPr lang="id-ID" sz="1400">
                          <a:effectLst/>
                        </a:rPr>
                        <a:t>(Juta Rupiah)</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2219">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fi-FI" sz="1400" b="1" dirty="0">
                          <a:effectLst/>
                        </a:rPr>
                        <a:t>TS-2</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fi-FI" sz="1400" b="1" dirty="0">
                          <a:effectLst/>
                        </a:rPr>
                        <a:t>TS-1</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fi-FI" sz="1400" b="1">
                          <a:effectLst/>
                        </a:rPr>
                        <a:t>TS</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US"/>
                    </a:p>
                  </a:txBody>
                  <a:tcPr/>
                </a:tc>
              </a:tr>
              <a:tr h="254682">
                <a:tc>
                  <a:txBody>
                    <a:bodyPr/>
                    <a:lstStyle/>
                    <a:p>
                      <a:pPr marL="0" marR="0" algn="ctr">
                        <a:spcBef>
                          <a:spcPts val="0"/>
                        </a:spcBef>
                        <a:spcAft>
                          <a:spcPts val="0"/>
                        </a:spcAft>
                      </a:pPr>
                      <a:r>
                        <a:rPr lang="en-US" sz="14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dirty="0">
                          <a:effectLst/>
                        </a:rPr>
                        <a:t>(2)</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(3)</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dirty="0">
                          <a:effectLst/>
                        </a:rPr>
                        <a:t>(4)</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dirty="0">
                          <a:effectLst/>
                        </a:rPr>
                        <a:t>(5)</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4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22555">
                <a:tc>
                  <a:txBody>
                    <a:bodyPr/>
                    <a:lstStyle/>
                    <a:p>
                      <a:pPr marL="0" marR="0" algn="ctr">
                        <a:spcBef>
                          <a:spcPts val="0"/>
                        </a:spcBef>
                        <a:spcAft>
                          <a:spcPts val="0"/>
                        </a:spcAft>
                      </a:pPr>
                      <a:r>
                        <a:rPr lang="fi-FI" sz="1400" dirty="0">
                          <a:effectLst/>
                        </a:rPr>
                        <a:t>1</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400" b="1" dirty="0">
                          <a:effectLst/>
                        </a:rPr>
                        <a:t>Penyelenggaraan p</a:t>
                      </a:r>
                      <a:r>
                        <a:rPr lang="fi-FI" sz="1400" b="1" dirty="0">
                          <a:effectLst/>
                        </a:rPr>
                        <a:t>endidikan</a:t>
                      </a:r>
                      <a:r>
                        <a:rPr lang="id-ID" sz="1400" b="1" dirty="0">
                          <a:effectLst/>
                        </a:rPr>
                        <a: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11278">
                <a:tc>
                  <a:txBody>
                    <a:bodyPr/>
                    <a:lstStyle/>
                    <a:p>
                      <a:pPr marL="0" marR="0" algn="ctr">
                        <a:spcBef>
                          <a:spcPts val="0"/>
                        </a:spcBef>
                        <a:spcAft>
                          <a:spcPts val="0"/>
                        </a:spcAft>
                      </a:pPr>
                      <a:r>
                        <a:rPr lang="fi-FI" sz="14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Penelitian</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22555">
                <a:tc>
                  <a:txBody>
                    <a:bodyPr/>
                    <a:lstStyle/>
                    <a:p>
                      <a:pPr marL="0" marR="0" algn="ctr">
                        <a:spcBef>
                          <a:spcPts val="0"/>
                        </a:spcBef>
                        <a:spcAft>
                          <a:spcPts val="0"/>
                        </a:spcAft>
                      </a:pPr>
                      <a:r>
                        <a:rPr lang="fi-FI" sz="14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Pengabdian kepada </a:t>
                      </a:r>
                      <a:r>
                        <a:rPr lang="id-ID" sz="1400" b="1" dirty="0">
                          <a:effectLst/>
                        </a:rPr>
                        <a:t>m</a:t>
                      </a:r>
                      <a:r>
                        <a:rPr lang="fi-FI" sz="1400" b="1" dirty="0">
                          <a:effectLst/>
                        </a:rPr>
                        <a:t>asyarakat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11278">
                <a:tc>
                  <a:txBody>
                    <a:bodyPr/>
                    <a:lstStyle/>
                    <a:p>
                      <a:pPr marL="0" marR="0" algn="ctr">
                        <a:spcBef>
                          <a:spcPts val="0"/>
                        </a:spcBef>
                        <a:spcAft>
                          <a:spcPts val="0"/>
                        </a:spcAft>
                      </a:pPr>
                      <a:r>
                        <a:rPr lang="fi-FI" sz="14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Investasi prasarana</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11278">
                <a:tc>
                  <a:txBody>
                    <a:bodyPr/>
                    <a:lstStyle/>
                    <a:p>
                      <a:pPr marL="0" marR="0" algn="ctr">
                        <a:spcBef>
                          <a:spcPts val="0"/>
                        </a:spcBef>
                        <a:spcAft>
                          <a:spcPts val="0"/>
                        </a:spcAft>
                      </a:pPr>
                      <a:r>
                        <a:rPr lang="fi-FI" sz="14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Investasi sarana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11278">
                <a:tc>
                  <a:txBody>
                    <a:bodyPr/>
                    <a:lstStyle/>
                    <a:p>
                      <a:pPr marL="0" marR="0" algn="ctr">
                        <a:spcBef>
                          <a:spcPts val="0"/>
                        </a:spcBef>
                        <a:spcAft>
                          <a:spcPts val="0"/>
                        </a:spcAft>
                      </a:pPr>
                      <a:r>
                        <a:rPr lang="fi-FI" sz="14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Investasi SDM</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22555">
                <a:tc>
                  <a:txBody>
                    <a:bodyPr/>
                    <a:lstStyle/>
                    <a:p>
                      <a:pPr marL="0" marR="0" algn="ctr">
                        <a:spcBef>
                          <a:spcPts val="0"/>
                        </a:spcBef>
                        <a:spcAft>
                          <a:spcPts val="0"/>
                        </a:spcAft>
                      </a:pPr>
                      <a:r>
                        <a:rPr lang="id-ID" sz="14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fi-FI" sz="1400" b="1" dirty="0">
                          <a:effectLst/>
                        </a:rPr>
                        <a:t>Lain-lain</a:t>
                      </a:r>
                      <a:r>
                        <a:rPr lang="id-ID" sz="1400" b="1" dirty="0">
                          <a:effectLst/>
                        </a:rPr>
                        <a:t>, sebutkan: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11278">
                <a:tc gridSpan="2">
                  <a:txBody>
                    <a:bodyPr/>
                    <a:lstStyle/>
                    <a:p>
                      <a:pPr marL="0" marR="0" algn="ctr">
                        <a:spcBef>
                          <a:spcPts val="0"/>
                        </a:spcBef>
                        <a:spcAft>
                          <a:spcPts val="0"/>
                        </a:spcAft>
                      </a:pPr>
                      <a:r>
                        <a:rPr lang="id-ID" sz="1400">
                          <a:effectLst/>
                        </a:rPr>
                        <a:t>Total</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fi-FI"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fi-FI" sz="1400" dirty="0">
                          <a:effectLst/>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177800" y="5849035"/>
            <a:ext cx="6096000" cy="307777"/>
          </a:xfrm>
          <a:prstGeom prst="rect">
            <a:avLst/>
          </a:prstGeom>
        </p:spPr>
        <p:txBody>
          <a:bodyPr>
            <a:spAutoFit/>
          </a:bodyPr>
          <a:lstStyle/>
          <a:p>
            <a:pPr marL="270510"/>
            <a:r>
              <a:rPr lang="id-ID" sz="1400" dirty="0">
                <a:latin typeface="Arial" panose="020B0604020202020204" pitchFamily="34" charset="0"/>
                <a:ea typeface="Times New Roman" panose="02020603050405020304" pitchFamily="18" charset="0"/>
                <a:cs typeface="Times New Roman" panose="02020603050405020304" pitchFamily="18" charset="0"/>
              </a:rPr>
              <a:t>Catatan: * Termasuk gaji tenaga pendidik dan tenaga kependidikan.</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60</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E675D263-1F30-41F0-A6C3-475E52A7DE04}" type="datetime1">
              <a:rPr lang="id-ID" smtClean="0"/>
              <a:pPr/>
              <a:t>12/01/2017</a:t>
            </a:fld>
            <a:endParaRPr lang="en-US"/>
          </a:p>
        </p:txBody>
      </p:sp>
    </p:spTree>
    <p:extLst>
      <p:ext uri="{BB962C8B-B14F-4D97-AF65-F5344CB8AC3E}">
        <p14:creationId xmlns="" xmlns:p14="http://schemas.microsoft.com/office/powerpoint/2010/main" val="12056791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452718"/>
            <a:ext cx="10731499" cy="1007782"/>
          </a:xfrm>
        </p:spPr>
        <p:txBody>
          <a:bodyPr/>
          <a:lstStyle/>
          <a:p>
            <a:pPr marL="977900" indent="-977900"/>
            <a:r>
              <a:rPr lang="id-ID" sz="2800" dirty="0"/>
              <a:t>6.1.6  Tuliskan dana untuk kegiatan penelitian dalam tiga tahun terakhir dengan mengikuti format tabel berikut.</a:t>
            </a:r>
            <a:r>
              <a:rPr lang="en-US" sz="2800" dirty="0"/>
              <a:t/>
            </a:r>
            <a:br>
              <a:rPr lang="en-US" sz="2800" dirty="0"/>
            </a:br>
            <a:endParaRPr lang="en-US" sz="28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159862406"/>
              </p:ext>
            </p:extLst>
          </p:nvPr>
        </p:nvGraphicFramePr>
        <p:xfrm>
          <a:off x="787401" y="1600201"/>
          <a:ext cx="10261597" cy="4083049"/>
        </p:xfrm>
        <a:graphic>
          <a:graphicData uri="http://schemas.openxmlformats.org/drawingml/2006/table">
            <a:tbl>
              <a:tblPr firstRow="1" firstCol="1" bandRow="1">
                <a:tableStyleId>{5C22544A-7EE6-4342-B048-85BDC9FD1C3A}</a:tableStyleId>
              </a:tblPr>
              <a:tblGrid>
                <a:gridCol w="812799"/>
                <a:gridCol w="3491944"/>
                <a:gridCol w="1449997"/>
                <a:gridCol w="1449997"/>
                <a:gridCol w="1528430"/>
                <a:gridCol w="1528430"/>
              </a:tblGrid>
              <a:tr h="387350">
                <a:tc rowSpan="2">
                  <a:txBody>
                    <a:bodyPr/>
                    <a:lstStyle/>
                    <a:p>
                      <a:pPr marL="0" marR="0" algn="ctr">
                        <a:spcBef>
                          <a:spcPts val="0"/>
                        </a:spcBef>
                        <a:spcAft>
                          <a:spcPts val="0"/>
                        </a:spcAft>
                      </a:pPr>
                      <a:r>
                        <a:rPr lang="id-ID" sz="1800" b="1">
                          <a:effectLst/>
                        </a:rPr>
                        <a:t>No</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800" b="1">
                          <a:effectLst/>
                        </a:rPr>
                        <a:t>Sumber Dana</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4">
                  <a:txBody>
                    <a:bodyPr/>
                    <a:lstStyle/>
                    <a:p>
                      <a:pPr marL="0" marR="0" algn="ctr">
                        <a:spcBef>
                          <a:spcPts val="0"/>
                        </a:spcBef>
                        <a:spcAft>
                          <a:spcPts val="0"/>
                        </a:spcAft>
                      </a:pPr>
                      <a:r>
                        <a:rPr lang="id-ID" sz="1800" b="1">
                          <a:effectLst/>
                        </a:rPr>
                        <a:t>Besarnya Dana* (Juta Rupiah)</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387350">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1800" b="1">
                          <a:effectLst/>
                        </a:rPr>
                        <a:t>TS-2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TS-1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TS</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dirty="0">
                          <a:effectLst/>
                        </a:rPr>
                        <a:t>Jumlah</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87350">
                <a:tc>
                  <a:txBody>
                    <a:bodyPr/>
                    <a:lstStyle/>
                    <a:p>
                      <a:pPr marL="0" marR="0" algn="ctr">
                        <a:spcBef>
                          <a:spcPts val="0"/>
                        </a:spcBef>
                        <a:spcAft>
                          <a:spcPts val="0"/>
                        </a:spcAft>
                      </a:pPr>
                      <a:r>
                        <a:rPr lang="id-ID" sz="1800" b="1">
                          <a:effectLst/>
                        </a:rPr>
                        <a:t>(1)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(5)</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(6)</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476249">
                <a:tc>
                  <a:txBody>
                    <a:bodyPr/>
                    <a:lstStyle/>
                    <a:p>
                      <a:pPr marL="0" marR="0" algn="ctr">
                        <a:spcBef>
                          <a:spcPts val="0"/>
                        </a:spcBef>
                        <a:spcAft>
                          <a:spcPts val="0"/>
                        </a:spcAft>
                      </a:pPr>
                      <a:r>
                        <a:rPr lang="id-ID" sz="1800" b="1">
                          <a:effectLst/>
                        </a:rPr>
                        <a:t>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Institusi sendiri /yayasan</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35000">
                <a:tc>
                  <a:txBody>
                    <a:bodyPr/>
                    <a:lstStyle/>
                    <a:p>
                      <a:pPr marL="0" marR="0" algn="ctr">
                        <a:spcBef>
                          <a:spcPts val="0"/>
                        </a:spcBef>
                        <a:spcAft>
                          <a:spcPts val="0"/>
                        </a:spcAft>
                      </a:pPr>
                      <a:r>
                        <a:rPr lang="id-ID" sz="1800" b="1">
                          <a:effectLst/>
                        </a:rPr>
                        <a:t>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Kemdiknas/Kementerian lain terkait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914400">
                <a:tc>
                  <a:txBody>
                    <a:bodyPr/>
                    <a:lstStyle/>
                    <a:p>
                      <a:pPr marL="0" marR="0" algn="ctr">
                        <a:spcBef>
                          <a:spcPts val="0"/>
                        </a:spcBef>
                        <a:spcAft>
                          <a:spcPts val="0"/>
                        </a:spcAft>
                      </a:pPr>
                      <a:r>
                        <a:rPr lang="id-ID" sz="1800" b="1">
                          <a:effectLst/>
                        </a:rPr>
                        <a:t>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Lembaga/institusi di luar Kemdiknas/Kementerian lain terkait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08000">
                <a:tc>
                  <a:txBody>
                    <a:bodyPr/>
                    <a:lstStyle/>
                    <a:p>
                      <a:pPr marL="0" marR="0" algn="ctr">
                        <a:spcBef>
                          <a:spcPts val="0"/>
                        </a:spcBef>
                        <a:spcAft>
                          <a:spcPts val="0"/>
                        </a:spcAft>
                      </a:pPr>
                      <a:r>
                        <a:rPr lang="id-ID" sz="1800" b="1">
                          <a:effectLst/>
                        </a:rPr>
                        <a:t>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Lembaga/institusi luar negeri</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87350">
                <a:tc gridSpan="2">
                  <a:txBody>
                    <a:bodyPr/>
                    <a:lstStyle/>
                    <a:p>
                      <a:pPr marL="0" marR="0" algn="ctr">
                        <a:spcBef>
                          <a:spcPts val="0"/>
                        </a:spcBef>
                        <a:spcAft>
                          <a:spcPts val="0"/>
                        </a:spcAft>
                      </a:pPr>
                      <a:r>
                        <a:rPr lang="id-ID" sz="1800" b="1">
                          <a:effectLst/>
                        </a:rPr>
                        <a:t>Total</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457200" y="5799435"/>
            <a:ext cx="10020300" cy="646331"/>
          </a:xfrm>
          <a:prstGeom prst="rect">
            <a:avLst/>
          </a:prstGeom>
        </p:spPr>
        <p:txBody>
          <a:bodyPr wrap="square">
            <a:spAutoFit/>
          </a:bodyPr>
          <a:lstStyle/>
          <a:p>
            <a:pPr marL="1485900" marR="0" indent="-1304925" algn="just">
              <a:spcBef>
                <a:spcPts val="0"/>
              </a:spcBef>
              <a:spcAft>
                <a:spcPts val="0"/>
              </a:spcAft>
            </a:pPr>
            <a:r>
              <a:rPr lang="id-ID" dirty="0">
                <a:latin typeface="Arial" panose="020B0604020202020204" pitchFamily="34" charset="0"/>
                <a:ea typeface="Times New Roman" panose="02020603050405020304" pitchFamily="18" charset="0"/>
                <a:cs typeface="Times New Roman" panose="02020603050405020304" pitchFamily="18" charset="0"/>
              </a:rPr>
              <a:t>Catatan:  *  Di luar dana penelitian/penulisan skripsi, tesis, dan disertasi sebagai bagian dari studi lanjut yang dikeluarkan oleh mahasiswa.</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61</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806CC920-8B6B-4732-B227-0F38C29DE3A3}" type="datetime1">
              <a:rPr lang="id-ID" smtClean="0"/>
              <a:pPr/>
              <a:t>12/01/2017</a:t>
            </a:fld>
            <a:endParaRPr lang="en-US"/>
          </a:p>
        </p:txBody>
      </p:sp>
    </p:spTree>
    <p:extLst>
      <p:ext uri="{BB962C8B-B14F-4D97-AF65-F5344CB8AC3E}">
        <p14:creationId xmlns="" xmlns:p14="http://schemas.microsoft.com/office/powerpoint/2010/main" val="14371253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86018"/>
            <a:ext cx="10706099" cy="1261782"/>
          </a:xfrm>
        </p:spPr>
        <p:txBody>
          <a:bodyPr/>
          <a:lstStyle/>
          <a:p>
            <a:pPr marL="800100" indent="-800100"/>
            <a:r>
              <a:rPr lang="en-US" sz="2400" dirty="0"/>
              <a:t>6.</a:t>
            </a:r>
            <a:r>
              <a:rPr lang="id-ID" sz="2400" dirty="0"/>
              <a:t>1.7 </a:t>
            </a:r>
            <a:r>
              <a:rPr lang="en-US" sz="2400" dirty="0" err="1"/>
              <a:t>Tuliskan</a:t>
            </a:r>
            <a:r>
              <a:rPr lang="en-US" sz="2400" dirty="0"/>
              <a:t> </a:t>
            </a:r>
            <a:r>
              <a:rPr lang="en-US" sz="2400" dirty="0" err="1"/>
              <a:t>dana</a:t>
            </a:r>
            <a:r>
              <a:rPr lang="en-US" sz="2400" dirty="0"/>
              <a:t> yang </a:t>
            </a:r>
            <a:r>
              <a:rPr lang="en-US" sz="2400" dirty="0" err="1"/>
              <a:t>diperoleh</a:t>
            </a:r>
            <a:r>
              <a:rPr lang="en-US" sz="2400" dirty="0"/>
              <a:t> </a:t>
            </a:r>
            <a:r>
              <a:rPr lang="en-US" sz="2400" dirty="0" err="1"/>
              <a:t>dari</a:t>
            </a:r>
            <a:r>
              <a:rPr lang="en-US" sz="2400" dirty="0"/>
              <a:t>/</a:t>
            </a:r>
            <a:r>
              <a:rPr lang="en-US" sz="2400" dirty="0" err="1"/>
              <a:t>untuk</a:t>
            </a:r>
            <a:r>
              <a:rPr lang="en-US" sz="2400" dirty="0"/>
              <a:t> </a:t>
            </a:r>
            <a:r>
              <a:rPr lang="en-US" sz="2400" dirty="0" err="1"/>
              <a:t>kegiatan</a:t>
            </a:r>
            <a:r>
              <a:rPr lang="en-US" sz="2400" dirty="0"/>
              <a:t> </a:t>
            </a:r>
            <a:r>
              <a:rPr lang="en-US" sz="2400" dirty="0" err="1"/>
              <a:t>pelayanan</a:t>
            </a:r>
            <a:r>
              <a:rPr lang="en-US" sz="2400" dirty="0"/>
              <a:t>/</a:t>
            </a:r>
            <a:r>
              <a:rPr lang="en-US" sz="2400" dirty="0" err="1"/>
              <a:t>pengabdian</a:t>
            </a:r>
            <a:r>
              <a:rPr lang="en-US" sz="2400" dirty="0"/>
              <a:t> </a:t>
            </a:r>
            <a:r>
              <a:rPr lang="en-US" sz="2400" dirty="0" err="1"/>
              <a:t>kepada</a:t>
            </a:r>
            <a:r>
              <a:rPr lang="en-US" sz="2400" dirty="0"/>
              <a:t> </a:t>
            </a:r>
            <a:r>
              <a:rPr lang="en-US" sz="2400" dirty="0" err="1"/>
              <a:t>masyarakat</a:t>
            </a:r>
            <a:r>
              <a:rPr lang="en-US" sz="2400" dirty="0"/>
              <a:t> </a:t>
            </a:r>
            <a:r>
              <a:rPr lang="en-US" sz="2400" dirty="0" err="1"/>
              <a:t>pada</a:t>
            </a:r>
            <a:r>
              <a:rPr lang="en-US" sz="2400" dirty="0"/>
              <a:t> </a:t>
            </a:r>
            <a:r>
              <a:rPr lang="en-US" sz="2400" dirty="0" err="1"/>
              <a:t>tiga</a:t>
            </a:r>
            <a:r>
              <a:rPr lang="en-US" sz="2400" dirty="0"/>
              <a:t> </a:t>
            </a:r>
            <a:r>
              <a:rPr lang="en-US" sz="2400" dirty="0" err="1"/>
              <a:t>tahun</a:t>
            </a:r>
            <a:r>
              <a:rPr lang="en-US" sz="2400" dirty="0"/>
              <a:t> </a:t>
            </a:r>
            <a:r>
              <a:rPr lang="en-US" sz="2400" dirty="0" err="1"/>
              <a:t>terakhir</a:t>
            </a:r>
            <a:r>
              <a:rPr lang="en-US" sz="2400" dirty="0"/>
              <a:t> </a:t>
            </a:r>
            <a:r>
              <a:rPr lang="en-US" sz="2400" dirty="0" err="1"/>
              <a:t>dengan</a:t>
            </a:r>
            <a:r>
              <a:rPr lang="en-US" sz="2400" dirty="0"/>
              <a:t> </a:t>
            </a:r>
            <a:r>
              <a:rPr lang="en-US" sz="2400" dirty="0" err="1"/>
              <a:t>mengikuti</a:t>
            </a:r>
            <a:r>
              <a:rPr lang="en-US" sz="2400" dirty="0"/>
              <a:t> format </a:t>
            </a:r>
            <a:r>
              <a:rPr lang="en-US" sz="2400" dirty="0" err="1"/>
              <a:t>tabel</a:t>
            </a:r>
            <a:r>
              <a:rPr lang="en-US" sz="2400" dirty="0"/>
              <a:t> </a:t>
            </a:r>
            <a:r>
              <a:rPr lang="en-US" sz="2400" dirty="0" err="1"/>
              <a:t>berikut</a:t>
            </a:r>
            <a:r>
              <a:rPr lang="id-ID" sz="2400" dirty="0"/>
              <a:t>.</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098439477"/>
              </p:ext>
            </p:extLst>
          </p:nvPr>
        </p:nvGraphicFramePr>
        <p:xfrm>
          <a:off x="609599" y="1676398"/>
          <a:ext cx="10426701" cy="3817411"/>
        </p:xfrm>
        <a:graphic>
          <a:graphicData uri="http://schemas.openxmlformats.org/drawingml/2006/table">
            <a:tbl>
              <a:tblPr firstRow="1" firstCol="1" bandRow="1">
                <a:tableStyleId>{5C22544A-7EE6-4342-B048-85BDC9FD1C3A}</a:tableStyleId>
              </a:tblPr>
              <a:tblGrid>
                <a:gridCol w="774701"/>
                <a:gridCol w="3599302"/>
                <a:gridCol w="1473327"/>
                <a:gridCol w="1473327"/>
                <a:gridCol w="1553022"/>
                <a:gridCol w="1553022"/>
              </a:tblGrid>
              <a:tr h="363009">
                <a:tc rowSpan="2">
                  <a:txBody>
                    <a:bodyPr/>
                    <a:lstStyle/>
                    <a:p>
                      <a:pPr marL="0" marR="0" algn="ctr">
                        <a:spcBef>
                          <a:spcPts val="0"/>
                        </a:spcBef>
                        <a:spcAft>
                          <a:spcPts val="0"/>
                        </a:spcAft>
                      </a:pPr>
                      <a:r>
                        <a:rPr lang="id-ID" sz="1600" b="1" dirty="0">
                          <a:effectLst/>
                        </a:rPr>
                        <a:t>No</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600" b="1">
                          <a:effectLst/>
                        </a:rPr>
                        <a:t>Sumber Dana</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4">
                  <a:txBody>
                    <a:bodyPr/>
                    <a:lstStyle/>
                    <a:p>
                      <a:pPr marL="0" marR="0" algn="ctr">
                        <a:spcBef>
                          <a:spcPts val="0"/>
                        </a:spcBef>
                        <a:spcAft>
                          <a:spcPts val="0"/>
                        </a:spcAft>
                      </a:pPr>
                      <a:r>
                        <a:rPr lang="id-ID" sz="1600" b="1">
                          <a:effectLst/>
                        </a:rPr>
                        <a:t>Besarnya Dana (Juta Rupiah)</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363009">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1600" b="1">
                          <a:effectLst/>
                        </a:rPr>
                        <a:t>TS-2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TS-1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Jumlah</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63009">
                <a:tc>
                  <a:txBody>
                    <a:bodyPr/>
                    <a:lstStyle/>
                    <a:p>
                      <a:pPr marL="0" marR="0" algn="ctr">
                        <a:spcBef>
                          <a:spcPts val="0"/>
                        </a:spcBef>
                        <a:spcAft>
                          <a:spcPts val="0"/>
                        </a:spcAft>
                      </a:pP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11175">
                <a:tc>
                  <a:txBody>
                    <a:bodyPr/>
                    <a:lstStyle/>
                    <a:p>
                      <a:pPr marL="0" marR="0" algn="ctr">
                        <a:spcBef>
                          <a:spcPts val="0"/>
                        </a:spcBef>
                        <a:spcAft>
                          <a:spcPts val="0"/>
                        </a:spcAft>
                      </a:pP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Institusi sendiri /yayasan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84200">
                <a:tc>
                  <a:txBody>
                    <a:bodyPr/>
                    <a:lstStyle/>
                    <a:p>
                      <a:pPr marL="0" marR="0" algn="ctr">
                        <a:spcBef>
                          <a:spcPts val="0"/>
                        </a:spcBef>
                        <a:spcAft>
                          <a:spcPts val="0"/>
                        </a:spcAft>
                      </a:pP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dirty="0">
                          <a:effectLst/>
                        </a:rPr>
                        <a:t>Kemdiknas/Kementerian lain terkait</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812800">
                <a:tc>
                  <a:txBody>
                    <a:bodyPr/>
                    <a:lstStyle/>
                    <a:p>
                      <a:pPr marL="0" marR="0" algn="ctr">
                        <a:spcBef>
                          <a:spcPts val="0"/>
                        </a:spcBef>
                        <a:spcAft>
                          <a:spcPts val="0"/>
                        </a:spcAft>
                      </a:pP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Lembaga/institusi di luar Kemdiknas/Kementerian lain terkait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57200">
                <a:tc>
                  <a:txBody>
                    <a:bodyPr/>
                    <a:lstStyle/>
                    <a:p>
                      <a:pPr marL="0" marR="0" algn="ctr">
                        <a:spcBef>
                          <a:spcPts val="0"/>
                        </a:spcBef>
                        <a:spcAft>
                          <a:spcPts val="0"/>
                        </a:spcAft>
                      </a:pP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Lembaga/institusi luar negeri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63009">
                <a:tc grid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id-ID"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62</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6A7BCBBC-54A2-4E6E-A0C9-1957607C5A08}" type="datetime1">
              <a:rPr lang="id-ID" smtClean="0"/>
              <a:pPr/>
              <a:t>12/01/2017</a:t>
            </a:fld>
            <a:endParaRPr lang="en-US"/>
          </a:p>
        </p:txBody>
      </p:sp>
    </p:spTree>
    <p:extLst>
      <p:ext uri="{BB962C8B-B14F-4D97-AF65-F5344CB8AC3E}">
        <p14:creationId xmlns="" xmlns:p14="http://schemas.microsoft.com/office/powerpoint/2010/main" val="13667306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0" y="571500"/>
            <a:ext cx="9579953" cy="5676899"/>
          </a:xfrm>
        </p:spPr>
        <p:txBody>
          <a:bodyPr>
            <a:normAutofit fontScale="85000" lnSpcReduction="20000"/>
          </a:bodyPr>
          <a:lstStyle/>
          <a:p>
            <a:pPr marL="803275" indent="-803275">
              <a:buNone/>
            </a:pPr>
            <a:r>
              <a:rPr lang="en-US" sz="2400" dirty="0" smtClean="0"/>
              <a:t>6.1.8. </a:t>
            </a:r>
            <a:r>
              <a:rPr lang="id-ID" sz="2400" dirty="0" smtClean="0"/>
              <a:t> Jelaskan sistem monitoring dan evaluasi pendanaan internal untuk pemanfaatan dana yang lebih efektif, transparan, dan memenuhi aturan keuangan yang berlaku</a:t>
            </a:r>
          </a:p>
          <a:p>
            <a:pPr marL="863600" indent="-863600">
              <a:buNone/>
            </a:pPr>
            <a:r>
              <a:rPr lang="id-ID" sz="2400" dirty="0" smtClean="0"/>
              <a:t>	</a:t>
            </a:r>
            <a:r>
              <a:rPr lang="en-US" sz="2400" dirty="0" err="1" smtClean="0">
                <a:solidFill>
                  <a:srgbClr val="FFFF00"/>
                </a:solidFill>
              </a:rPr>
              <a:t>Sistem</a:t>
            </a:r>
            <a:r>
              <a:rPr lang="en-US" sz="2400" dirty="0" smtClean="0">
                <a:solidFill>
                  <a:srgbClr val="FFFF00"/>
                </a:solidFill>
              </a:rPr>
              <a:t> </a:t>
            </a:r>
            <a:r>
              <a:rPr lang="en-US" sz="2400" dirty="0">
                <a:solidFill>
                  <a:srgbClr val="FFFF00"/>
                </a:solidFill>
              </a:rPr>
              <a:t>monitoring </a:t>
            </a:r>
            <a:r>
              <a:rPr lang="en-US" sz="2400" dirty="0" err="1">
                <a:solidFill>
                  <a:srgbClr val="FFFF00"/>
                </a:solidFill>
              </a:rPr>
              <a:t>dan</a:t>
            </a:r>
            <a:r>
              <a:rPr lang="en-US" sz="2400" dirty="0">
                <a:solidFill>
                  <a:srgbClr val="FFFF00"/>
                </a:solidFill>
              </a:rPr>
              <a:t> </a:t>
            </a:r>
            <a:r>
              <a:rPr lang="en-US" sz="2400" dirty="0" err="1">
                <a:solidFill>
                  <a:srgbClr val="FFFF00"/>
                </a:solidFill>
              </a:rPr>
              <a:t>evaluasi</a:t>
            </a:r>
            <a:r>
              <a:rPr lang="en-US" sz="2400" dirty="0">
                <a:solidFill>
                  <a:srgbClr val="FFFF00"/>
                </a:solidFill>
              </a:rPr>
              <a:t> </a:t>
            </a:r>
            <a:r>
              <a:rPr lang="en-US" sz="2400" dirty="0" err="1">
                <a:solidFill>
                  <a:srgbClr val="FFFF00"/>
                </a:solidFill>
              </a:rPr>
              <a:t>pendanaan</a:t>
            </a:r>
            <a:r>
              <a:rPr lang="en-US" sz="2400" dirty="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kinerja</a:t>
            </a:r>
            <a:r>
              <a:rPr lang="en-US" sz="2400" dirty="0" smtClean="0">
                <a:solidFill>
                  <a:srgbClr val="FFFF00"/>
                </a:solidFill>
              </a:rPr>
              <a:t> </a:t>
            </a:r>
            <a:r>
              <a:rPr lang="en-US" sz="2400" dirty="0">
                <a:solidFill>
                  <a:srgbClr val="FFFF00"/>
                </a:solidFill>
              </a:rPr>
              <a:t>yang </a:t>
            </a:r>
            <a:r>
              <a:rPr lang="en-US" sz="2400" dirty="0" err="1">
                <a:solidFill>
                  <a:srgbClr val="FFFF00"/>
                </a:solidFill>
              </a:rPr>
              <a:t>akuntabel</a:t>
            </a:r>
            <a:r>
              <a:rPr lang="en-US" sz="2400" dirty="0">
                <a:solidFill>
                  <a:srgbClr val="FFFF00"/>
                </a:solidFill>
              </a:rPr>
              <a:t> </a:t>
            </a:r>
            <a:r>
              <a:rPr lang="en-US" sz="2400" dirty="0" smtClean="0">
                <a:solidFill>
                  <a:srgbClr val="FFFF00"/>
                </a:solidFill>
              </a:rPr>
              <a:t>:</a:t>
            </a:r>
          </a:p>
          <a:p>
            <a:pPr marL="1320800" indent="-457200">
              <a:buFont typeface="+mj-lt"/>
              <a:buAutoNum type="alphaLcPeriod"/>
            </a:pPr>
            <a:r>
              <a:rPr lang="en-US" sz="2400" dirty="0" err="1" smtClean="0">
                <a:solidFill>
                  <a:srgbClr val="FFFF00"/>
                </a:solidFill>
              </a:rPr>
              <a:t>dilakukan</a:t>
            </a:r>
            <a:r>
              <a:rPr lang="en-US" sz="2400" dirty="0" smtClean="0">
                <a:solidFill>
                  <a:srgbClr val="FFFF00"/>
                </a:solidFill>
              </a:rPr>
              <a:t> </a:t>
            </a:r>
            <a:r>
              <a:rPr lang="en-US" sz="2400" dirty="0" err="1">
                <a:solidFill>
                  <a:srgbClr val="FFFF00"/>
                </a:solidFill>
              </a:rPr>
              <a:t>secara</a:t>
            </a:r>
            <a:r>
              <a:rPr lang="en-US" sz="2400" dirty="0">
                <a:solidFill>
                  <a:srgbClr val="FFFF00"/>
                </a:solidFill>
              </a:rPr>
              <a:t> </a:t>
            </a:r>
            <a:r>
              <a:rPr lang="en-US" sz="2400" dirty="0" err="1">
                <a:solidFill>
                  <a:srgbClr val="FFFF00"/>
                </a:solidFill>
              </a:rPr>
              <a:t>berkala</a:t>
            </a:r>
            <a:r>
              <a:rPr lang="en-US" sz="2400" dirty="0" smtClean="0">
                <a:solidFill>
                  <a:srgbClr val="FFFF00"/>
                </a:solidFill>
              </a:rPr>
              <a:t>,</a:t>
            </a:r>
          </a:p>
          <a:p>
            <a:pPr marL="1320800" indent="-457200">
              <a:buFont typeface="+mj-lt"/>
              <a:buAutoNum type="alphaLcPeriod"/>
            </a:pPr>
            <a:r>
              <a:rPr lang="en-US" sz="2400" dirty="0" err="1" smtClean="0">
                <a:solidFill>
                  <a:srgbClr val="FFFF00"/>
                </a:solidFill>
              </a:rPr>
              <a:t>hasilnya</a:t>
            </a:r>
            <a:r>
              <a:rPr lang="en-US" sz="2400" dirty="0" smtClean="0">
                <a:solidFill>
                  <a:srgbClr val="FFFF00"/>
                </a:solidFill>
              </a:rPr>
              <a:t> </a:t>
            </a:r>
            <a:r>
              <a:rPr lang="en-US" sz="2400" dirty="0" err="1">
                <a:solidFill>
                  <a:srgbClr val="FFFF00"/>
                </a:solidFill>
              </a:rPr>
              <a:t>didokumentasikan</a:t>
            </a:r>
            <a:r>
              <a:rPr lang="en-US" sz="2400" dirty="0">
                <a:solidFill>
                  <a:srgbClr val="FFFF00"/>
                </a:solidFill>
              </a:rPr>
              <a:t> </a:t>
            </a:r>
            <a:r>
              <a:rPr lang="en-US" sz="2400" dirty="0" err="1">
                <a:solidFill>
                  <a:srgbClr val="FFFF00"/>
                </a:solidFill>
              </a:rPr>
              <a:t>dan</a:t>
            </a:r>
            <a:r>
              <a:rPr lang="en-US" sz="2400" dirty="0">
                <a:solidFill>
                  <a:srgbClr val="FFFF00"/>
                </a:solidFill>
              </a:rPr>
              <a:t> </a:t>
            </a:r>
            <a:endParaRPr lang="en-US" sz="2400" dirty="0" smtClean="0">
              <a:solidFill>
                <a:srgbClr val="FFFF00"/>
              </a:solidFill>
            </a:endParaRPr>
          </a:p>
          <a:p>
            <a:pPr marL="1320800" indent="-457200">
              <a:buFont typeface="+mj-lt"/>
              <a:buAutoNum type="alphaLcPeriod"/>
            </a:pPr>
            <a:r>
              <a:rPr lang="en-US" sz="2400" dirty="0" err="1" smtClean="0">
                <a:solidFill>
                  <a:srgbClr val="FFFF00"/>
                </a:solidFill>
              </a:rPr>
              <a:t>ditindaklanjuti</a:t>
            </a:r>
            <a:r>
              <a:rPr lang="en-US" sz="2400" dirty="0" smtClean="0">
                <a:solidFill>
                  <a:srgbClr val="FFFF00"/>
                </a:solidFill>
              </a:rPr>
              <a:t>.</a:t>
            </a:r>
          </a:p>
          <a:p>
            <a:pPr marL="1028700" indent="-393700"/>
            <a:endParaRPr lang="en-US" sz="2400" dirty="0"/>
          </a:p>
          <a:p>
            <a:pPr marL="720725" indent="-720725">
              <a:buNone/>
            </a:pPr>
            <a:r>
              <a:rPr lang="en-US" sz="2400" dirty="0" smtClean="0"/>
              <a:t>6.1.9. </a:t>
            </a:r>
            <a:r>
              <a:rPr lang="id-ID" sz="2400" dirty="0" smtClean="0"/>
              <a:t>Jelaskan tentang lembaga audit eksternal keuangan, pelaksanaan audit, ketersediaan laporan bagi pemangku kepentingan, serta tindak lanjutnya oleh perguruan tinggi.</a:t>
            </a:r>
          </a:p>
          <a:p>
            <a:pPr marL="635000" indent="-635000">
              <a:buNone/>
            </a:pPr>
            <a:r>
              <a:rPr lang="id-ID" sz="2400" dirty="0" smtClean="0"/>
              <a:t>	</a:t>
            </a:r>
            <a:r>
              <a:rPr lang="en-US" sz="2400" dirty="0" err="1" smtClean="0">
                <a:solidFill>
                  <a:srgbClr val="FFFF00"/>
                </a:solidFill>
              </a:rPr>
              <a:t>Laporan</a:t>
            </a:r>
            <a:r>
              <a:rPr lang="en-US" sz="2400" dirty="0" smtClean="0">
                <a:solidFill>
                  <a:srgbClr val="FFFF00"/>
                </a:solidFill>
              </a:rPr>
              <a:t> </a:t>
            </a:r>
            <a:r>
              <a:rPr lang="en-US" sz="2400" dirty="0">
                <a:solidFill>
                  <a:srgbClr val="FFFF00"/>
                </a:solidFill>
              </a:rPr>
              <a:t>audit </a:t>
            </a:r>
            <a:r>
              <a:rPr lang="en-US" sz="2400" dirty="0" err="1" smtClean="0">
                <a:solidFill>
                  <a:srgbClr val="FFFF00"/>
                </a:solidFill>
              </a:rPr>
              <a:t>keuangan</a:t>
            </a:r>
            <a:r>
              <a:rPr lang="en-US" sz="2400" dirty="0" smtClean="0">
                <a:solidFill>
                  <a:srgbClr val="FFFF00"/>
                </a:solidFill>
              </a:rPr>
              <a:t>:</a:t>
            </a:r>
          </a:p>
          <a:p>
            <a:pPr marL="1320800" indent="-457200">
              <a:buFont typeface="+mj-lt"/>
              <a:buAutoNum type="alphaLcPeriod"/>
            </a:pPr>
            <a:r>
              <a:rPr lang="en-US" sz="2400" dirty="0" err="1" smtClean="0">
                <a:solidFill>
                  <a:srgbClr val="FFFF00"/>
                </a:solidFill>
              </a:rPr>
              <a:t>dilakukan</a:t>
            </a:r>
            <a:r>
              <a:rPr lang="en-US" sz="2400" dirty="0" smtClean="0">
                <a:solidFill>
                  <a:srgbClr val="FFFF00"/>
                </a:solidFill>
              </a:rPr>
              <a:t> </a:t>
            </a:r>
            <a:r>
              <a:rPr lang="en-US" sz="2400" dirty="0" err="1">
                <a:solidFill>
                  <a:srgbClr val="FFFF00"/>
                </a:solidFill>
              </a:rPr>
              <a:t>secara</a:t>
            </a:r>
            <a:r>
              <a:rPr lang="en-US" sz="2400" dirty="0">
                <a:solidFill>
                  <a:srgbClr val="FFFF00"/>
                </a:solidFill>
              </a:rPr>
              <a:t> </a:t>
            </a:r>
            <a:r>
              <a:rPr lang="en-US" sz="2400" dirty="0" err="1">
                <a:solidFill>
                  <a:srgbClr val="FFFF00"/>
                </a:solidFill>
              </a:rPr>
              <a:t>berkala</a:t>
            </a:r>
            <a:r>
              <a:rPr lang="en-US" sz="2400" dirty="0">
                <a:solidFill>
                  <a:srgbClr val="FFFF00"/>
                </a:solidFill>
              </a:rPr>
              <a:t> </a:t>
            </a:r>
            <a:r>
              <a:rPr lang="en-US" sz="2400" dirty="0" err="1">
                <a:solidFill>
                  <a:srgbClr val="FFFF00"/>
                </a:solidFill>
              </a:rPr>
              <a:t>oleh</a:t>
            </a:r>
            <a:r>
              <a:rPr lang="en-US" sz="2400" dirty="0">
                <a:solidFill>
                  <a:srgbClr val="FFFF00"/>
                </a:solidFill>
              </a:rPr>
              <a:t> auditor </a:t>
            </a:r>
            <a:r>
              <a:rPr lang="en-US" sz="2400" dirty="0" err="1">
                <a:solidFill>
                  <a:srgbClr val="FFFF00"/>
                </a:solidFill>
              </a:rPr>
              <a:t>eksternal</a:t>
            </a:r>
            <a:r>
              <a:rPr lang="en-US" sz="2400" dirty="0">
                <a:solidFill>
                  <a:srgbClr val="FFFF00"/>
                </a:solidFill>
              </a:rPr>
              <a:t> yang </a:t>
            </a:r>
            <a:r>
              <a:rPr lang="en-US" sz="2400" dirty="0" err="1">
                <a:solidFill>
                  <a:srgbClr val="FFFF00"/>
                </a:solidFill>
              </a:rPr>
              <a:t>kompeten</a:t>
            </a:r>
            <a:r>
              <a:rPr lang="en-US" sz="2400" dirty="0">
                <a:solidFill>
                  <a:srgbClr val="FFFF00"/>
                </a:solidFill>
              </a:rPr>
              <a:t> </a:t>
            </a:r>
            <a:r>
              <a:rPr lang="en-US" sz="2400" dirty="0" err="1">
                <a:solidFill>
                  <a:srgbClr val="FFFF00"/>
                </a:solidFill>
              </a:rPr>
              <a:t>dan</a:t>
            </a:r>
            <a:r>
              <a:rPr lang="en-US" sz="2400" dirty="0">
                <a:solidFill>
                  <a:srgbClr val="FFFF00"/>
                </a:solidFill>
              </a:rPr>
              <a:t> </a:t>
            </a:r>
            <a:endParaRPr lang="en-US" sz="2400" dirty="0" smtClean="0">
              <a:solidFill>
                <a:srgbClr val="FFFF00"/>
              </a:solidFill>
            </a:endParaRPr>
          </a:p>
          <a:p>
            <a:pPr marL="1320800" indent="-457200">
              <a:buFont typeface="+mj-lt"/>
              <a:buAutoNum type="alphaLcPeriod"/>
            </a:pPr>
            <a:r>
              <a:rPr lang="en-US" sz="2400" dirty="0" err="1" smtClean="0">
                <a:solidFill>
                  <a:srgbClr val="FFFF00"/>
                </a:solidFill>
              </a:rPr>
              <a:t>hasilnya</a:t>
            </a:r>
            <a:r>
              <a:rPr lang="en-US" sz="2400" dirty="0" smtClean="0">
                <a:solidFill>
                  <a:srgbClr val="FFFF00"/>
                </a:solidFill>
              </a:rPr>
              <a:t> </a:t>
            </a:r>
            <a:r>
              <a:rPr lang="en-US" sz="2400" dirty="0" err="1">
                <a:solidFill>
                  <a:srgbClr val="FFFF00"/>
                </a:solidFill>
              </a:rPr>
              <a:t>dipublikasikan</a:t>
            </a:r>
            <a:r>
              <a:rPr lang="en-US" sz="2400" dirty="0">
                <a:solidFill>
                  <a:srgbClr val="FFFF00"/>
                </a:solidFill>
              </a:rPr>
              <a:t> </a:t>
            </a:r>
            <a:r>
              <a:rPr lang="en-US" sz="2400" dirty="0" err="1" smtClean="0">
                <a:solidFill>
                  <a:srgbClr val="FFFF00"/>
                </a:solidFill>
              </a:rPr>
              <a:t>dan</a:t>
            </a:r>
            <a:r>
              <a:rPr lang="en-US" sz="2400" dirty="0" smtClean="0">
                <a:solidFill>
                  <a:srgbClr val="FFFF00"/>
                </a:solidFill>
              </a:rPr>
              <a:t> </a:t>
            </a:r>
          </a:p>
          <a:p>
            <a:pPr marL="1320800" indent="-457200">
              <a:buFont typeface="+mj-lt"/>
              <a:buAutoNum type="alphaLcPeriod"/>
            </a:pPr>
            <a:r>
              <a:rPr lang="en-US" sz="2400" dirty="0" err="1" smtClean="0">
                <a:solidFill>
                  <a:srgbClr val="FFFF00"/>
                </a:solidFill>
              </a:rPr>
              <a:t>ditindaklanjuti</a:t>
            </a:r>
            <a:r>
              <a:rPr lang="en-US" sz="2400" dirty="0" smtClean="0">
                <a:solidFill>
                  <a:srgbClr val="FFFF00"/>
                </a:solidFill>
              </a:rPr>
              <a:t> </a:t>
            </a:r>
            <a:r>
              <a:rPr lang="en-US" sz="2400" dirty="0" err="1">
                <a:solidFill>
                  <a:srgbClr val="FFFF00"/>
                </a:solidFill>
              </a:rPr>
              <a:t>oleh</a:t>
            </a:r>
            <a:r>
              <a:rPr lang="en-US" sz="2400" dirty="0">
                <a:solidFill>
                  <a:srgbClr val="FFFF00"/>
                </a:solidFill>
              </a:rPr>
              <a:t> </a:t>
            </a:r>
            <a:r>
              <a:rPr lang="en-US" sz="2400" dirty="0" err="1">
                <a:solidFill>
                  <a:srgbClr val="FFFF00"/>
                </a:solidFill>
              </a:rPr>
              <a:t>perguruan</a:t>
            </a:r>
            <a:r>
              <a:rPr lang="en-US" sz="2400" dirty="0">
                <a:solidFill>
                  <a:srgbClr val="FFFF00"/>
                </a:solidFill>
              </a:rPr>
              <a:t> </a:t>
            </a:r>
            <a:r>
              <a:rPr lang="en-US" sz="2400" dirty="0" err="1">
                <a:solidFill>
                  <a:srgbClr val="FFFF00"/>
                </a:solidFill>
              </a:rPr>
              <a:t>tinggi</a:t>
            </a:r>
            <a:r>
              <a:rPr lang="en-US" sz="2400" dirty="0"/>
              <a:t>.</a:t>
            </a:r>
          </a:p>
        </p:txBody>
      </p:sp>
      <p:sp>
        <p:nvSpPr>
          <p:cNvPr id="6" name="Slide Number Placeholder 5"/>
          <p:cNvSpPr>
            <a:spLocks noGrp="1"/>
          </p:cNvSpPr>
          <p:nvPr>
            <p:ph type="sldNum" sz="quarter" idx="12"/>
          </p:nvPr>
        </p:nvSpPr>
        <p:spPr/>
        <p:txBody>
          <a:bodyPr/>
          <a:lstStyle/>
          <a:p>
            <a:fld id="{F173A9D0-1A36-4B24-B117-D76BD841B7CF}" type="slidenum">
              <a:rPr lang="en-US" smtClean="0"/>
              <a:pPr/>
              <a:t>63</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B06E7194-D29E-40C2-9BE2-1728DA30675F}" type="datetime1">
              <a:rPr lang="id-ID" smtClean="0"/>
              <a:pPr/>
              <a:t>12/01/2017</a:t>
            </a:fld>
            <a:endParaRPr lang="en-US"/>
          </a:p>
        </p:txBody>
      </p:sp>
    </p:spTree>
    <p:extLst>
      <p:ext uri="{BB962C8B-B14F-4D97-AF65-F5344CB8AC3E}">
        <p14:creationId xmlns="" xmlns:p14="http://schemas.microsoft.com/office/powerpoint/2010/main" val="37553273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200" y="381000"/>
            <a:ext cx="11277600" cy="5867399"/>
          </a:xfrm>
        </p:spPr>
        <p:txBody>
          <a:bodyPr>
            <a:normAutofit/>
          </a:bodyPr>
          <a:lstStyle/>
          <a:p>
            <a:pPr marL="863600" indent="-863600">
              <a:buNone/>
            </a:pPr>
            <a:r>
              <a:rPr lang="en-US" sz="2400" dirty="0" smtClean="0"/>
              <a:t>6.2.1. </a:t>
            </a:r>
            <a:r>
              <a:rPr lang="id-ID" sz="2400" dirty="0" smtClean="0"/>
              <a:t>Jelaskan sistem pengelolaan prasarana dan sarana (kebijakan pengembangan dan pencatatan, penetapan penggunaan, pemeliharaan/perbaikan/kebersihan, keamanan dan keselamatan prasarana dan sarana) yang digunakan dalam penyelenggaraan kegiatan akademik dan non-akademik, untuk mencapai tujuan institusi</a:t>
            </a:r>
          </a:p>
          <a:p>
            <a:pPr marL="863600" indent="-863600">
              <a:buNone/>
            </a:pPr>
            <a:endParaRPr lang="id-ID" sz="2400" dirty="0" smtClean="0"/>
          </a:p>
          <a:p>
            <a:pPr marL="863600" indent="-863600">
              <a:buNone/>
            </a:pPr>
            <a:r>
              <a:rPr lang="id-ID" sz="2400" dirty="0" smtClean="0"/>
              <a:t>	</a:t>
            </a:r>
            <a:r>
              <a:rPr lang="en-US" sz="2400" dirty="0" err="1" smtClean="0">
                <a:solidFill>
                  <a:srgbClr val="FFFF00"/>
                </a:solidFill>
              </a:rPr>
              <a:t>Sistem</a:t>
            </a:r>
            <a:r>
              <a:rPr lang="en-US" sz="2400" dirty="0" smtClean="0">
                <a:solidFill>
                  <a:srgbClr val="FFFF00"/>
                </a:solidFill>
              </a:rPr>
              <a:t> </a:t>
            </a:r>
            <a:r>
              <a:rPr lang="en-US" sz="2400" dirty="0" err="1">
                <a:solidFill>
                  <a:srgbClr val="FFFF00"/>
                </a:solidFill>
              </a:rPr>
              <a:t>pengelolaan</a:t>
            </a:r>
            <a:r>
              <a:rPr lang="en-US" sz="2400" dirty="0">
                <a:solidFill>
                  <a:srgbClr val="FFFF00"/>
                </a:solidFill>
              </a:rPr>
              <a:t> </a:t>
            </a:r>
            <a:r>
              <a:rPr lang="en-US" sz="2400" dirty="0" err="1">
                <a:solidFill>
                  <a:srgbClr val="FFFF00"/>
                </a:solidFill>
              </a:rPr>
              <a:t>prasarana</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sarana</a:t>
            </a:r>
            <a:r>
              <a:rPr lang="en-US" sz="2400" dirty="0">
                <a:solidFill>
                  <a:srgbClr val="FFFF00"/>
                </a:solidFill>
              </a:rPr>
              <a:t> </a:t>
            </a:r>
            <a:r>
              <a:rPr lang="en-US" sz="2400" dirty="0" err="1">
                <a:solidFill>
                  <a:srgbClr val="FFFF00"/>
                </a:solidFill>
              </a:rPr>
              <a:t>berupa</a:t>
            </a:r>
            <a:r>
              <a:rPr lang="en-US" sz="2400" dirty="0">
                <a:solidFill>
                  <a:srgbClr val="FFFF00"/>
                </a:solidFill>
              </a:rPr>
              <a:t> </a:t>
            </a:r>
            <a:r>
              <a:rPr lang="en-US" sz="2400" dirty="0" err="1">
                <a:solidFill>
                  <a:srgbClr val="FFFF00"/>
                </a:solidFill>
              </a:rPr>
              <a:t>kebijakan</a:t>
            </a:r>
            <a:r>
              <a:rPr lang="en-US" sz="2400" dirty="0">
                <a:solidFill>
                  <a:srgbClr val="FFFF00"/>
                </a:solidFill>
              </a:rPr>
              <a:t>, </a:t>
            </a:r>
            <a:r>
              <a:rPr lang="en-US" sz="2400" dirty="0" err="1">
                <a:solidFill>
                  <a:srgbClr val="FFFF00"/>
                </a:solidFill>
              </a:rPr>
              <a:t>peraturan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smtClean="0">
                <a:solidFill>
                  <a:srgbClr val="FFFF00"/>
                </a:solidFill>
              </a:rPr>
              <a:t>pedoman</a:t>
            </a:r>
            <a:r>
              <a:rPr lang="en-US" sz="2400" dirty="0" smtClean="0">
                <a:solidFill>
                  <a:srgbClr val="FFFF00"/>
                </a:solidFill>
              </a:rPr>
              <a:t>/</a:t>
            </a:r>
            <a:r>
              <a:rPr lang="en-US" sz="2400" dirty="0" err="1" smtClean="0">
                <a:solidFill>
                  <a:srgbClr val="FFFF00"/>
                </a:solidFill>
              </a:rPr>
              <a:t>panduan</a:t>
            </a:r>
            <a:r>
              <a:rPr lang="en-US" sz="2400" dirty="0" smtClean="0">
                <a:solidFill>
                  <a:srgbClr val="FFFF00"/>
                </a:solidFill>
              </a:rPr>
              <a:t> </a:t>
            </a:r>
            <a:r>
              <a:rPr lang="en-US" sz="2400" dirty="0" err="1">
                <a:solidFill>
                  <a:srgbClr val="FFFF00"/>
                </a:solidFill>
              </a:rPr>
              <a:t>untuk</a:t>
            </a:r>
            <a:r>
              <a:rPr lang="en-US" sz="2400" dirty="0">
                <a:solidFill>
                  <a:srgbClr val="FFFF00"/>
                </a:solidFill>
              </a:rPr>
              <a:t> </a:t>
            </a:r>
            <a:r>
              <a:rPr lang="en-US" sz="2400" dirty="0" err="1">
                <a:solidFill>
                  <a:srgbClr val="FFFF00"/>
                </a:solidFill>
              </a:rPr>
              <a:t>aspek-aspek</a:t>
            </a:r>
            <a:r>
              <a:rPr lang="en-US" sz="2400" dirty="0">
                <a:solidFill>
                  <a:srgbClr val="FFFF00"/>
                </a:solidFill>
              </a:rPr>
              <a:t>: </a:t>
            </a:r>
            <a:endParaRPr lang="en-US" sz="2400" dirty="0" smtClean="0">
              <a:solidFill>
                <a:srgbClr val="FFFF00"/>
              </a:solidFill>
            </a:endParaRPr>
          </a:p>
          <a:p>
            <a:pPr marL="863600" indent="-863600">
              <a:buNone/>
            </a:pPr>
            <a:r>
              <a:rPr lang="en-US" sz="2400" dirty="0">
                <a:solidFill>
                  <a:srgbClr val="FFFF00"/>
                </a:solidFill>
              </a:rPr>
              <a:t> </a:t>
            </a:r>
            <a:r>
              <a:rPr lang="en-US" sz="2400" dirty="0" smtClean="0">
                <a:solidFill>
                  <a:srgbClr val="FFFF00"/>
                </a:solidFill>
              </a:rPr>
              <a:t>         1.  </a:t>
            </a:r>
            <a:r>
              <a:rPr lang="en-US" sz="2400" dirty="0" err="1">
                <a:solidFill>
                  <a:srgbClr val="FFFF00"/>
                </a:solidFill>
              </a:rPr>
              <a:t>Pengembangan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pencatatan</a:t>
            </a:r>
            <a:r>
              <a:rPr lang="en-US" sz="2400" dirty="0" smtClean="0">
                <a:solidFill>
                  <a:srgbClr val="FFFF00"/>
                </a:solidFill>
              </a:rPr>
              <a:t>,</a:t>
            </a:r>
          </a:p>
          <a:p>
            <a:pPr marL="863600" indent="-863600">
              <a:buNone/>
              <a:tabLst>
                <a:tab pos="863600" algn="l"/>
              </a:tabLst>
            </a:pPr>
            <a:r>
              <a:rPr lang="en-US" sz="2400" dirty="0" smtClean="0">
                <a:solidFill>
                  <a:srgbClr val="FFFF00"/>
                </a:solidFill>
              </a:rPr>
              <a:t>	2.  </a:t>
            </a:r>
            <a:r>
              <a:rPr lang="en-US" sz="2400" dirty="0" err="1" smtClean="0">
                <a:solidFill>
                  <a:srgbClr val="FFFF00"/>
                </a:solidFill>
              </a:rPr>
              <a:t>Penetapan</a:t>
            </a:r>
            <a:r>
              <a:rPr lang="en-US" sz="2400" dirty="0" smtClean="0">
                <a:solidFill>
                  <a:srgbClr val="FFFF00"/>
                </a:solidFill>
              </a:rPr>
              <a:t> </a:t>
            </a:r>
            <a:r>
              <a:rPr lang="en-US" sz="2400" dirty="0" err="1">
                <a:solidFill>
                  <a:srgbClr val="FFFF00"/>
                </a:solidFill>
              </a:rPr>
              <a:t>penggunaan</a:t>
            </a:r>
            <a:r>
              <a:rPr lang="en-US" sz="2400" dirty="0">
                <a:solidFill>
                  <a:srgbClr val="FFFF00"/>
                </a:solidFill>
              </a:rPr>
              <a:t>, </a:t>
            </a:r>
            <a:endParaRPr lang="en-US" sz="2400" dirty="0" smtClean="0">
              <a:solidFill>
                <a:srgbClr val="FFFF00"/>
              </a:solidFill>
            </a:endParaRPr>
          </a:p>
          <a:p>
            <a:pPr marL="863600" indent="-863600">
              <a:buNone/>
              <a:tabLst>
                <a:tab pos="863600" algn="l"/>
              </a:tabLst>
            </a:pPr>
            <a:r>
              <a:rPr lang="en-US" sz="2400" dirty="0">
                <a:solidFill>
                  <a:srgbClr val="FFFF00"/>
                </a:solidFill>
              </a:rPr>
              <a:t>	</a:t>
            </a:r>
            <a:r>
              <a:rPr lang="en-US" sz="2400" dirty="0" smtClean="0">
                <a:solidFill>
                  <a:srgbClr val="FFFF00"/>
                </a:solidFill>
              </a:rPr>
              <a:t>3.  </a:t>
            </a:r>
            <a:r>
              <a:rPr lang="en-US" sz="2400" dirty="0" err="1">
                <a:solidFill>
                  <a:srgbClr val="FFFF00"/>
                </a:solidFill>
              </a:rPr>
              <a:t>Keamanan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keselamatan</a:t>
            </a:r>
            <a:r>
              <a:rPr lang="en-US" sz="2400" dirty="0">
                <a:solidFill>
                  <a:srgbClr val="FFFF00"/>
                </a:solidFill>
              </a:rPr>
              <a:t> </a:t>
            </a:r>
            <a:r>
              <a:rPr lang="en-US" sz="2400" dirty="0" err="1">
                <a:solidFill>
                  <a:srgbClr val="FFFF00"/>
                </a:solidFill>
              </a:rPr>
              <a:t>penggunaan</a:t>
            </a:r>
            <a:r>
              <a:rPr lang="en-US" sz="2400" dirty="0">
                <a:solidFill>
                  <a:srgbClr val="FFFF00"/>
                </a:solidFill>
              </a:rPr>
              <a:t>,</a:t>
            </a:r>
          </a:p>
          <a:p>
            <a:pPr marL="863600" indent="-863600">
              <a:buNone/>
              <a:tabLst>
                <a:tab pos="863600" algn="l"/>
              </a:tabLst>
            </a:pPr>
            <a:r>
              <a:rPr lang="en-US" sz="2400" dirty="0" smtClean="0">
                <a:solidFill>
                  <a:srgbClr val="FFFF00"/>
                </a:solidFill>
              </a:rPr>
              <a:t>	4.  </a:t>
            </a:r>
            <a:r>
              <a:rPr lang="en-US" sz="2400" dirty="0" err="1">
                <a:solidFill>
                  <a:srgbClr val="FFFF00"/>
                </a:solidFill>
              </a:rPr>
              <a:t>Pemeliharaan</a:t>
            </a:r>
            <a:r>
              <a:rPr lang="en-US" sz="2400" dirty="0">
                <a:solidFill>
                  <a:srgbClr val="FFFF00"/>
                </a:solidFill>
              </a:rPr>
              <a:t>/ </a:t>
            </a:r>
            <a:r>
              <a:rPr lang="en-US" sz="2400" dirty="0" err="1">
                <a:solidFill>
                  <a:srgbClr val="FFFF00"/>
                </a:solidFill>
              </a:rPr>
              <a:t>perbaikan</a:t>
            </a:r>
            <a:r>
              <a:rPr lang="en-US" sz="2400" dirty="0">
                <a:solidFill>
                  <a:srgbClr val="FFFF00"/>
                </a:solidFill>
              </a:rPr>
              <a:t>/</a:t>
            </a:r>
            <a:r>
              <a:rPr lang="en-US" sz="2400" dirty="0" err="1">
                <a:solidFill>
                  <a:srgbClr val="FFFF00"/>
                </a:solidFill>
              </a:rPr>
              <a:t>kebersihan</a:t>
            </a:r>
            <a:r>
              <a:rPr lang="en-US" sz="2400" dirty="0" smtClean="0">
                <a:solidFill>
                  <a:srgbClr val="FFFF00"/>
                </a:solidFill>
              </a:rPr>
              <a:t>.</a:t>
            </a:r>
          </a:p>
        </p:txBody>
      </p:sp>
      <p:sp>
        <p:nvSpPr>
          <p:cNvPr id="6" name="Slide Number Placeholder 5"/>
          <p:cNvSpPr>
            <a:spLocks noGrp="1"/>
          </p:cNvSpPr>
          <p:nvPr>
            <p:ph type="sldNum" sz="quarter" idx="12"/>
          </p:nvPr>
        </p:nvSpPr>
        <p:spPr/>
        <p:txBody>
          <a:bodyPr/>
          <a:lstStyle/>
          <a:p>
            <a:fld id="{F173A9D0-1A36-4B24-B117-D76BD841B7CF}" type="slidenum">
              <a:rPr lang="en-US" smtClean="0"/>
              <a:pPr/>
              <a:t>64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4390F9B-DBC4-4253-A7A5-5D65075F923C}" type="datetime1">
              <a:rPr lang="id-ID" smtClean="0"/>
              <a:pPr/>
              <a:t>12/01/2017</a:t>
            </a:fld>
            <a:endParaRPr lang="en-US"/>
          </a:p>
        </p:txBody>
      </p:sp>
    </p:spTree>
    <p:extLst>
      <p:ext uri="{BB962C8B-B14F-4D97-AF65-F5344CB8AC3E}">
        <p14:creationId xmlns="" xmlns:p14="http://schemas.microsoft.com/office/powerpoint/2010/main" val="28738151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200" y="381000"/>
            <a:ext cx="11277600" cy="3595255"/>
          </a:xfrm>
        </p:spPr>
        <p:txBody>
          <a:bodyPr>
            <a:normAutofit/>
          </a:bodyPr>
          <a:lstStyle/>
          <a:p>
            <a:pPr marL="863600" indent="-863600">
              <a:buNone/>
              <a:tabLst>
                <a:tab pos="863600" algn="l"/>
              </a:tabLst>
            </a:pPr>
            <a:r>
              <a:rPr lang="en-US" dirty="0" smtClean="0"/>
              <a:t>6.2.2. </a:t>
            </a:r>
            <a:r>
              <a:rPr lang="id-ID" dirty="0" smtClean="0"/>
              <a:t>Tuliskan lokasi, status, penggunaan dan luas lahan yang digunakan perguruan tinggi untuk menjamin penyelenggaraan pendidikan yang bermutu, dalam tabel berikut</a:t>
            </a:r>
          </a:p>
          <a:p>
            <a:pPr marL="863600" indent="-863600">
              <a:spcBef>
                <a:spcPts val="0"/>
              </a:spcBef>
              <a:buNone/>
              <a:tabLst>
                <a:tab pos="863600" algn="l"/>
              </a:tabLst>
            </a:pPr>
            <a:r>
              <a:rPr lang="id-ID" dirty="0" smtClean="0"/>
              <a:t>	</a:t>
            </a:r>
            <a:r>
              <a:rPr lang="en-US" dirty="0" err="1" smtClean="0">
                <a:solidFill>
                  <a:srgbClr val="FFFF00"/>
                </a:solidFill>
              </a:rPr>
              <a:t>Kepemilikan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penggunaan</a:t>
            </a:r>
            <a:r>
              <a:rPr lang="en-US" dirty="0" smtClean="0">
                <a:solidFill>
                  <a:srgbClr val="FFFF00"/>
                </a:solidFill>
              </a:rPr>
              <a:t> </a:t>
            </a:r>
            <a:r>
              <a:rPr lang="en-US" dirty="0" err="1" smtClean="0">
                <a:solidFill>
                  <a:srgbClr val="FFFF00"/>
                </a:solidFill>
              </a:rPr>
              <a:t>lahan</a:t>
            </a:r>
            <a:r>
              <a:rPr lang="en-US" dirty="0" smtClean="0">
                <a:solidFill>
                  <a:srgbClr val="FFFF00"/>
                </a:solidFill>
              </a:rPr>
              <a:t>: </a:t>
            </a:r>
          </a:p>
          <a:p>
            <a:pPr marL="1206500" indent="-1206500">
              <a:spcBef>
                <a:spcPts val="0"/>
              </a:spcBef>
              <a:buNone/>
              <a:tabLst>
                <a:tab pos="863600" algn="l"/>
              </a:tabLst>
            </a:pPr>
            <a:r>
              <a:rPr lang="en-US" dirty="0">
                <a:solidFill>
                  <a:srgbClr val="FFFF00"/>
                </a:solidFill>
              </a:rPr>
              <a:t>	</a:t>
            </a:r>
            <a:r>
              <a:rPr lang="en-US" dirty="0" smtClean="0">
                <a:solidFill>
                  <a:srgbClr val="FFFF00"/>
                </a:solidFill>
              </a:rPr>
              <a:t>1. </a:t>
            </a:r>
            <a:r>
              <a:rPr lang="en-US" dirty="0" err="1">
                <a:solidFill>
                  <a:srgbClr val="FFFF00"/>
                </a:solidFill>
              </a:rPr>
              <a:t>Lahan</a:t>
            </a:r>
            <a:r>
              <a:rPr lang="en-US" dirty="0">
                <a:solidFill>
                  <a:srgbClr val="FFFF00"/>
                </a:solidFill>
              </a:rPr>
              <a:t> </a:t>
            </a:r>
            <a:r>
              <a:rPr lang="en-US" dirty="0" err="1">
                <a:solidFill>
                  <a:srgbClr val="FFFF00"/>
                </a:solidFill>
              </a:rPr>
              <a:t>milik</a:t>
            </a:r>
            <a:r>
              <a:rPr lang="en-US" dirty="0">
                <a:solidFill>
                  <a:srgbClr val="FFFF00"/>
                </a:solidFill>
              </a:rPr>
              <a:t> </a:t>
            </a:r>
            <a:r>
              <a:rPr lang="en-US" dirty="0" err="1">
                <a:solidFill>
                  <a:srgbClr val="FFFF00"/>
                </a:solidFill>
              </a:rPr>
              <a:t>sendiri</a:t>
            </a:r>
            <a:r>
              <a:rPr lang="en-US" dirty="0">
                <a:solidFill>
                  <a:srgbClr val="FFFF00"/>
                </a:solidFill>
              </a:rPr>
              <a:t>  </a:t>
            </a:r>
            <a:r>
              <a:rPr lang="en-US" dirty="0" err="1">
                <a:solidFill>
                  <a:srgbClr val="FFFF00"/>
                </a:solidFill>
              </a:rPr>
              <a:t>atau</a:t>
            </a:r>
            <a:r>
              <a:rPr lang="en-US" dirty="0">
                <a:solidFill>
                  <a:srgbClr val="FFFF00"/>
                </a:solidFill>
              </a:rPr>
              <a:t> </a:t>
            </a:r>
            <a:r>
              <a:rPr lang="en-US" dirty="0" err="1">
                <a:solidFill>
                  <a:srgbClr val="FFFF00"/>
                </a:solidFill>
              </a:rPr>
              <a:t>sewa</a:t>
            </a:r>
            <a:r>
              <a:rPr lang="en-US" dirty="0">
                <a:solidFill>
                  <a:srgbClr val="FFFF00"/>
                </a:solidFill>
              </a:rPr>
              <a:t>/</a:t>
            </a:r>
            <a:r>
              <a:rPr lang="en-US" dirty="0" err="1">
                <a:solidFill>
                  <a:srgbClr val="FFFF00"/>
                </a:solidFill>
              </a:rPr>
              <a:t>pinjaman</a:t>
            </a:r>
            <a:r>
              <a:rPr lang="en-US" dirty="0">
                <a:solidFill>
                  <a:srgbClr val="FFFF00"/>
                </a:solidFill>
              </a:rPr>
              <a:t>/</a:t>
            </a:r>
            <a:r>
              <a:rPr lang="en-US" dirty="0" err="1">
                <a:solidFill>
                  <a:srgbClr val="FFFF00"/>
                </a:solidFill>
              </a:rPr>
              <a:t>kerjasama</a:t>
            </a:r>
            <a:r>
              <a:rPr lang="en-US" dirty="0">
                <a:solidFill>
                  <a:srgbClr val="FFFF00"/>
                </a:solidFill>
              </a:rPr>
              <a:t> (minimal 20 </a:t>
            </a:r>
            <a:r>
              <a:rPr lang="en-US" dirty="0" err="1">
                <a:solidFill>
                  <a:srgbClr val="FFFF00"/>
                </a:solidFill>
              </a:rPr>
              <a:t>tahun</a:t>
            </a:r>
            <a:r>
              <a:rPr lang="en-US" dirty="0">
                <a:solidFill>
                  <a:srgbClr val="FFFF00"/>
                </a:solidFill>
              </a:rPr>
              <a:t> </a:t>
            </a:r>
            <a:r>
              <a:rPr lang="en-US" dirty="0" err="1">
                <a:solidFill>
                  <a:srgbClr val="FFFF00"/>
                </a:solidFill>
              </a:rPr>
              <a:t>diikat</a:t>
            </a:r>
            <a:r>
              <a:rPr lang="en-US" dirty="0">
                <a:solidFill>
                  <a:srgbClr val="FFFF00"/>
                </a:solidFill>
              </a:rPr>
              <a:t> </a:t>
            </a:r>
            <a:r>
              <a:rPr lang="en-US" dirty="0" err="1">
                <a:solidFill>
                  <a:srgbClr val="FFFF00"/>
                </a:solidFill>
              </a:rPr>
              <a:t>dengan</a:t>
            </a:r>
            <a:r>
              <a:rPr lang="en-US" dirty="0">
                <a:solidFill>
                  <a:srgbClr val="FFFF00"/>
                </a:solidFill>
              </a:rPr>
              <a:t> </a:t>
            </a:r>
            <a:r>
              <a:rPr lang="en-US" dirty="0" err="1">
                <a:solidFill>
                  <a:srgbClr val="FFFF00"/>
                </a:solidFill>
              </a:rPr>
              <a:t>perjanjian</a:t>
            </a:r>
            <a:r>
              <a:rPr lang="en-US" dirty="0">
                <a:solidFill>
                  <a:srgbClr val="FFFF00"/>
                </a:solidFill>
              </a:rPr>
              <a:t> formal), </a:t>
            </a:r>
            <a:r>
              <a:rPr lang="id-ID" dirty="0" smtClean="0">
                <a:solidFill>
                  <a:srgbClr val="FFFF00"/>
                </a:solidFill>
              </a:rPr>
              <a:t>siapkan dokumennya</a:t>
            </a:r>
            <a:endParaRPr lang="en-US" dirty="0" smtClean="0">
              <a:solidFill>
                <a:srgbClr val="FFFF00"/>
              </a:solidFill>
            </a:endParaRPr>
          </a:p>
          <a:p>
            <a:pPr marL="863600" indent="-863600">
              <a:spcBef>
                <a:spcPts val="0"/>
              </a:spcBef>
              <a:buNone/>
              <a:tabLst>
                <a:tab pos="863600" algn="l"/>
              </a:tabLst>
            </a:pPr>
            <a:r>
              <a:rPr lang="en-US" dirty="0">
                <a:solidFill>
                  <a:srgbClr val="FFFF00"/>
                </a:solidFill>
              </a:rPr>
              <a:t>	</a:t>
            </a:r>
            <a:r>
              <a:rPr lang="en-US" dirty="0" smtClean="0">
                <a:solidFill>
                  <a:srgbClr val="FFFF00"/>
                </a:solidFill>
              </a:rPr>
              <a:t>2. </a:t>
            </a:r>
            <a:r>
              <a:rPr lang="en-US" dirty="0" err="1">
                <a:solidFill>
                  <a:srgbClr val="FFFF00"/>
                </a:solidFill>
              </a:rPr>
              <a:t>Luas</a:t>
            </a:r>
            <a:r>
              <a:rPr lang="en-US" dirty="0">
                <a:solidFill>
                  <a:srgbClr val="FFFF00"/>
                </a:solidFill>
              </a:rPr>
              <a:t> </a:t>
            </a:r>
            <a:r>
              <a:rPr lang="en-US" dirty="0" err="1">
                <a:solidFill>
                  <a:srgbClr val="FFFF00"/>
                </a:solidFill>
              </a:rPr>
              <a:t>lahan</a:t>
            </a:r>
            <a:r>
              <a:rPr lang="en-US" dirty="0">
                <a:solidFill>
                  <a:srgbClr val="FFFF00"/>
                </a:solidFill>
              </a:rPr>
              <a:t> </a:t>
            </a:r>
            <a:r>
              <a:rPr lang="en-US" dirty="0" err="1">
                <a:solidFill>
                  <a:srgbClr val="FFFF00"/>
                </a:solidFill>
              </a:rPr>
              <a:t>lahan</a:t>
            </a:r>
            <a:r>
              <a:rPr lang="en-US" dirty="0">
                <a:solidFill>
                  <a:srgbClr val="FFFF00"/>
                </a:solidFill>
              </a:rPr>
              <a:t> &gt; </a:t>
            </a:r>
            <a:r>
              <a:rPr lang="en-US" dirty="0" smtClean="0">
                <a:solidFill>
                  <a:srgbClr val="FFFF00"/>
                </a:solidFill>
              </a:rPr>
              <a:t>5000 m2</a:t>
            </a:r>
            <a:r>
              <a:rPr lang="en-US" dirty="0">
                <a:solidFill>
                  <a:srgbClr val="FFFF00"/>
                </a:solidFill>
              </a:rPr>
              <a:t>, </a:t>
            </a:r>
            <a:endParaRPr lang="en-US" dirty="0" smtClean="0">
              <a:solidFill>
                <a:srgbClr val="FFFF00"/>
              </a:solidFill>
            </a:endParaRPr>
          </a:p>
          <a:p>
            <a:pPr marL="863600" indent="-863600">
              <a:spcBef>
                <a:spcPts val="0"/>
              </a:spcBef>
              <a:buNone/>
              <a:tabLst>
                <a:tab pos="863600" algn="l"/>
              </a:tabLst>
            </a:pPr>
            <a:r>
              <a:rPr lang="en-US" dirty="0" smtClean="0">
                <a:solidFill>
                  <a:srgbClr val="FFFF00"/>
                </a:solidFill>
              </a:rPr>
              <a:t>	3. </a:t>
            </a:r>
            <a:r>
              <a:rPr lang="en-US" dirty="0" err="1" smtClean="0">
                <a:solidFill>
                  <a:srgbClr val="FFFF00"/>
                </a:solidFill>
              </a:rPr>
              <a:t>Lahan</a:t>
            </a:r>
            <a:r>
              <a:rPr lang="en-US" dirty="0" smtClean="0">
                <a:solidFill>
                  <a:srgbClr val="FFFF00"/>
                </a:solidFill>
              </a:rPr>
              <a:t> </a:t>
            </a:r>
            <a:r>
              <a:rPr lang="en-US" dirty="0" err="1" smtClean="0">
                <a:solidFill>
                  <a:srgbClr val="FFFF00"/>
                </a:solidFill>
              </a:rPr>
              <a:t>digunakan</a:t>
            </a:r>
            <a:r>
              <a:rPr lang="en-US" dirty="0" smtClean="0">
                <a:solidFill>
                  <a:srgbClr val="FFFF00"/>
                </a:solidFill>
              </a:rPr>
              <a:t> </a:t>
            </a:r>
            <a:r>
              <a:rPr lang="en-US" dirty="0" err="1" smtClean="0">
                <a:solidFill>
                  <a:srgbClr val="FFFF00"/>
                </a:solidFill>
              </a:rPr>
              <a:t>untuk</a:t>
            </a:r>
            <a:r>
              <a:rPr lang="en-US" dirty="0" smtClean="0">
                <a:solidFill>
                  <a:srgbClr val="FFFF00"/>
                </a:solidFill>
              </a:rPr>
              <a:t> </a:t>
            </a:r>
            <a:r>
              <a:rPr lang="en-US" dirty="0" err="1" smtClean="0">
                <a:solidFill>
                  <a:srgbClr val="FFFF00"/>
                </a:solidFill>
              </a:rPr>
              <a:t>kegiatan</a:t>
            </a:r>
            <a:r>
              <a:rPr lang="en-US" dirty="0" smtClean="0">
                <a:solidFill>
                  <a:srgbClr val="FFFF00"/>
                </a:solidFill>
              </a:rPr>
              <a:t> </a:t>
            </a:r>
            <a:r>
              <a:rPr lang="en-US" dirty="0" err="1" smtClean="0">
                <a:solidFill>
                  <a:srgbClr val="FFFF00"/>
                </a:solidFill>
              </a:rPr>
              <a:t>kependidikan</a:t>
            </a:r>
            <a:endParaRPr lang="id-ID" dirty="0" smtClean="0">
              <a:solidFill>
                <a:srgbClr val="FFFF00"/>
              </a:solidFill>
            </a:endParaRPr>
          </a:p>
          <a:p>
            <a:pPr marL="863600" indent="-863600">
              <a:buNone/>
              <a:tabLst>
                <a:tab pos="863600" algn="l"/>
              </a:tabLst>
            </a:pPr>
            <a:endParaRPr lang="en-US" sz="2400" dirty="0">
              <a:solidFill>
                <a:srgbClr val="FFFF00"/>
              </a:solidFill>
            </a:endParaRPr>
          </a:p>
        </p:txBody>
      </p:sp>
      <p:graphicFrame>
        <p:nvGraphicFramePr>
          <p:cNvPr id="5" name="Table 4"/>
          <p:cNvGraphicFramePr>
            <a:graphicFrameLocks noGrp="1"/>
          </p:cNvGraphicFramePr>
          <p:nvPr/>
        </p:nvGraphicFramePr>
        <p:xfrm>
          <a:off x="1044459" y="3075708"/>
          <a:ext cx="8501322" cy="3020291"/>
        </p:xfrm>
        <a:graphic>
          <a:graphicData uri="http://schemas.openxmlformats.org/drawingml/2006/table">
            <a:tbl>
              <a:tblPr/>
              <a:tblGrid>
                <a:gridCol w="814783"/>
                <a:gridCol w="2796871"/>
                <a:gridCol w="1638306"/>
                <a:gridCol w="1639277"/>
                <a:gridCol w="1612085"/>
              </a:tblGrid>
              <a:tr h="1208117">
                <a:tc>
                  <a:txBody>
                    <a:bodyPr/>
                    <a:lstStyle/>
                    <a:p>
                      <a:pPr algn="ctr">
                        <a:spcAft>
                          <a:spcPts val="0"/>
                        </a:spcAft>
                      </a:pPr>
                      <a:r>
                        <a:rPr lang="id-ID" sz="1400" b="1" dirty="0">
                          <a:solidFill>
                            <a:schemeClr val="bg2"/>
                          </a:solidFill>
                          <a:latin typeface="Arial"/>
                          <a:ea typeface="Times New Roman"/>
                          <a:cs typeface="Arial"/>
                        </a:rPr>
                        <a:t>No.</a:t>
                      </a:r>
                      <a:endParaRPr lang="id-ID" sz="14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Lokasi Lahan</a:t>
                      </a:r>
                      <a:endParaRPr lang="id-ID" sz="1400" dirty="0">
                        <a:solidFill>
                          <a:schemeClr val="bg2"/>
                        </a:solidFill>
                        <a:latin typeface="Arial"/>
                        <a:ea typeface="Times New Roman"/>
                        <a:cs typeface="Times New Roman"/>
                      </a:endParaRPr>
                    </a:p>
                    <a:p>
                      <a:pPr algn="ctr">
                        <a:spcAft>
                          <a:spcPts val="0"/>
                        </a:spcAft>
                      </a:pPr>
                      <a:r>
                        <a:rPr lang="id-ID" sz="1400" b="1" dirty="0">
                          <a:solidFill>
                            <a:schemeClr val="bg2"/>
                          </a:solidFill>
                          <a:latin typeface="Arial"/>
                          <a:ea typeface="Times New Roman"/>
                          <a:cs typeface="Arial"/>
                        </a:rPr>
                        <a:t>(Nama dan Nomor Jalan, Kota, Propinsi)</a:t>
                      </a:r>
                      <a:endParaRPr lang="id-ID" sz="14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Status Penguasaan/ Kepemilikan Lahan*</a:t>
                      </a:r>
                      <a:endParaRPr lang="id-ID" sz="14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Penggunaan Lahan</a:t>
                      </a:r>
                      <a:endParaRPr lang="id-ID" sz="14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Luas Lahan (Ha)</a:t>
                      </a:r>
                      <a:endParaRPr lang="id-ID" sz="14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302029">
                <a:tc>
                  <a:txBody>
                    <a:bodyPr/>
                    <a:lstStyle/>
                    <a:p>
                      <a:pPr algn="ctr">
                        <a:spcAft>
                          <a:spcPts val="0"/>
                        </a:spcAft>
                      </a:pPr>
                      <a:r>
                        <a:rPr lang="id-ID" sz="1400" b="1">
                          <a:solidFill>
                            <a:schemeClr val="bg2"/>
                          </a:solidFill>
                          <a:latin typeface="Arial"/>
                          <a:ea typeface="Times New Roman"/>
                          <a:cs typeface="Arial"/>
                        </a:rPr>
                        <a:t>(1)</a:t>
                      </a:r>
                      <a:endParaRPr lang="id-ID" sz="1400">
                        <a:solidFill>
                          <a:schemeClr val="bg2"/>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a:solidFill>
                            <a:schemeClr val="bg2"/>
                          </a:solidFill>
                          <a:latin typeface="Arial"/>
                          <a:ea typeface="Times New Roman"/>
                          <a:cs typeface="Arial"/>
                        </a:rPr>
                        <a:t>(2)</a:t>
                      </a:r>
                      <a:endParaRPr lang="id-ID" sz="1400">
                        <a:solidFill>
                          <a:schemeClr val="bg2"/>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(3)</a:t>
                      </a:r>
                      <a:endParaRPr lang="id-ID" sz="1400" dirty="0">
                        <a:solidFill>
                          <a:schemeClr val="bg2"/>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(4)</a:t>
                      </a:r>
                      <a:endParaRPr lang="id-ID" sz="1400" dirty="0">
                        <a:solidFill>
                          <a:schemeClr val="bg2"/>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1400" b="1" dirty="0">
                          <a:solidFill>
                            <a:schemeClr val="bg2"/>
                          </a:solidFill>
                          <a:latin typeface="Arial"/>
                          <a:ea typeface="Times New Roman"/>
                          <a:cs typeface="Arial"/>
                        </a:rPr>
                        <a:t>(5)</a:t>
                      </a:r>
                      <a:endParaRPr lang="id-ID" sz="1400" dirty="0">
                        <a:solidFill>
                          <a:schemeClr val="bg2"/>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302029">
                <a:tc>
                  <a:txBody>
                    <a:bodyPr/>
                    <a:lstStyle/>
                    <a:p>
                      <a:pPr algn="ctr">
                        <a:spcAft>
                          <a:spcPts val="0"/>
                        </a:spcAft>
                      </a:pPr>
                      <a:r>
                        <a:rPr lang="id-ID" sz="1400" dirty="0">
                          <a:latin typeface="Arial"/>
                          <a:ea typeface="Times New Roman"/>
                          <a:cs typeface="Arial"/>
                        </a:rPr>
                        <a:t>1</a:t>
                      </a:r>
                      <a:endParaRPr lang="id-ID" sz="14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2029">
                <a:tc>
                  <a:txBody>
                    <a:bodyPr/>
                    <a:lstStyle/>
                    <a:p>
                      <a:pPr algn="ctr">
                        <a:spcAft>
                          <a:spcPts val="0"/>
                        </a:spcAft>
                      </a:pPr>
                      <a:r>
                        <a:rPr lang="id-ID" sz="1400" dirty="0">
                          <a:latin typeface="Arial"/>
                          <a:ea typeface="Times New Roman"/>
                          <a:cs typeface="Arial"/>
                        </a:rPr>
                        <a:t>2</a:t>
                      </a:r>
                      <a:endParaRPr lang="id-ID" sz="14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2029">
                <a:tc>
                  <a:txBody>
                    <a:bodyPr/>
                    <a:lstStyle/>
                    <a:p>
                      <a:pPr algn="ctr">
                        <a:spcAft>
                          <a:spcPts val="0"/>
                        </a:spcAft>
                      </a:pPr>
                      <a:r>
                        <a:rPr lang="id-ID" sz="1400">
                          <a:latin typeface="Arial"/>
                          <a:ea typeface="Times New Roman"/>
                          <a:cs typeface="Arial"/>
                        </a:rPr>
                        <a:t>3</a:t>
                      </a:r>
                      <a:endParaRPr lang="id-ID" sz="14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2029">
                <a:tc>
                  <a:txBody>
                    <a:bodyPr/>
                    <a:lstStyle/>
                    <a:p>
                      <a:pPr algn="ctr">
                        <a:spcAft>
                          <a:spcPts val="0"/>
                        </a:spcAft>
                      </a:pPr>
                      <a:r>
                        <a:rPr lang="id-ID" sz="1400">
                          <a:latin typeface="Arial"/>
                          <a:ea typeface="Times New Roman"/>
                          <a:cs typeface="Arial"/>
                        </a:rPr>
                        <a:t>dst</a:t>
                      </a:r>
                      <a:endParaRPr lang="id-ID" sz="14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id-ID"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2029">
                <a:tc gridSpan="4">
                  <a:txBody>
                    <a:bodyPr/>
                    <a:lstStyle/>
                    <a:p>
                      <a:pPr algn="ctr">
                        <a:spcAft>
                          <a:spcPts val="0"/>
                        </a:spcAft>
                      </a:pPr>
                      <a:r>
                        <a:rPr lang="id-ID" sz="1400" b="1" dirty="0">
                          <a:latin typeface="Arial"/>
                          <a:ea typeface="Times New Roman"/>
                          <a:cs typeface="Arial"/>
                        </a:rPr>
                        <a:t>TOTAL</a:t>
                      </a:r>
                      <a:endParaRPr lang="id-ID" sz="14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pPr algn="just">
                        <a:spcAft>
                          <a:spcPts val="0"/>
                        </a:spcAft>
                      </a:pPr>
                      <a:endParaRPr lang="id-ID"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65</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A47A3EC9-233A-4723-AC33-D8FA6102D977}" type="datetime1">
              <a:rPr lang="id-ID" smtClean="0"/>
              <a:pPr/>
              <a:t>12/01/2017</a:t>
            </a:fld>
            <a:endParaRPr lang="en-US"/>
          </a:p>
        </p:txBody>
      </p:sp>
    </p:spTree>
    <p:extLst>
      <p:ext uri="{BB962C8B-B14F-4D97-AF65-F5344CB8AC3E}">
        <p14:creationId xmlns="" xmlns:p14="http://schemas.microsoft.com/office/powerpoint/2010/main" val="28738151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 y="533400"/>
            <a:ext cx="11658599" cy="558800"/>
          </a:xfrm>
        </p:spPr>
        <p:txBody>
          <a:bodyPr/>
          <a:lstStyle/>
          <a:p>
            <a:r>
              <a:rPr lang="en-US" sz="2400" dirty="0" smtClean="0"/>
              <a:t>6.2.3. </a:t>
            </a:r>
            <a:r>
              <a:rPr lang="id-ID" sz="2400" dirty="0" smtClean="0"/>
              <a:t>Prasarana untuk kegiatan akademik dan non-akademik</a:t>
            </a:r>
            <a:r>
              <a:rPr lang="id-ID" sz="2000" dirty="0" smtClean="0"/>
              <a:t/>
            </a:r>
            <a:br>
              <a:rPr lang="id-ID" sz="2000" dirty="0" smtClean="0"/>
            </a:br>
            <a:r>
              <a:rPr lang="id-ID" sz="2000" dirty="0" smtClean="0"/>
              <a:t/>
            </a:r>
            <a:br>
              <a:rPr lang="id-ID" sz="2000" dirty="0" smtClean="0"/>
            </a:br>
            <a:r>
              <a:rPr lang="id-ID" sz="2000" dirty="0" smtClean="0"/>
              <a:t/>
            </a:r>
            <a:br>
              <a:rPr lang="id-ID" sz="2000" dirty="0" smtClean="0"/>
            </a:br>
            <a:r>
              <a:rPr lang="id-ID" sz="2000" dirty="0" smtClean="0"/>
              <a:t>	</a:t>
            </a:r>
            <a:r>
              <a:rPr lang="id-ID" sz="2000" dirty="0" smtClean="0">
                <a:solidFill>
                  <a:srgbClr val="FFFF00"/>
                </a:solidFill>
              </a:rPr>
              <a:t>Prasarana </a:t>
            </a:r>
            <a:r>
              <a:rPr lang="id-ID" sz="2000" dirty="0">
                <a:solidFill>
                  <a:srgbClr val="FFFF00"/>
                </a:solidFill>
              </a:rPr>
              <a:t>untuk kegiatan akademik dan </a:t>
            </a:r>
            <a:r>
              <a:rPr lang="id-ID" sz="2000" dirty="0" smtClean="0">
                <a:solidFill>
                  <a:srgbClr val="FFFF00"/>
                </a:solidFill>
              </a:rPr>
              <a:t>non-akademik</a:t>
            </a:r>
            <a:r>
              <a:rPr lang="en-US" sz="2000" dirty="0" smtClean="0">
                <a:solidFill>
                  <a:srgbClr val="FFFF00"/>
                </a:solidFill>
              </a:rPr>
              <a:t> (</a:t>
            </a:r>
            <a:r>
              <a:rPr lang="en-US" sz="2000" dirty="0" err="1" smtClean="0">
                <a:solidFill>
                  <a:srgbClr val="FFFF00"/>
                </a:solidFill>
              </a:rPr>
              <a:t>isi</a:t>
            </a:r>
            <a:r>
              <a:rPr lang="en-US" sz="2000" dirty="0" smtClean="0">
                <a:solidFill>
                  <a:srgbClr val="FFFF00"/>
                </a:solidFill>
              </a:rPr>
              <a:t> </a:t>
            </a:r>
            <a:r>
              <a:rPr lang="en-US" sz="2000" dirty="0" err="1" smtClean="0">
                <a:solidFill>
                  <a:srgbClr val="FFFF00"/>
                </a:solidFill>
              </a:rPr>
              <a:t>dengan</a:t>
            </a:r>
            <a:r>
              <a:rPr lang="en-US" sz="2000" dirty="0" smtClean="0">
                <a:solidFill>
                  <a:srgbClr val="FFFF00"/>
                </a:solidFill>
              </a:rPr>
              <a:t> </a:t>
            </a:r>
            <a:r>
              <a:rPr lang="en-US" sz="2000" dirty="0" err="1" smtClean="0">
                <a:solidFill>
                  <a:srgbClr val="FFFF00"/>
                </a:solidFill>
              </a:rPr>
              <a:t>lengkap</a:t>
            </a:r>
            <a:r>
              <a:rPr lang="en-US" sz="2000" dirty="0" smtClean="0">
                <a:solidFill>
                  <a:srgbClr val="FFFF00"/>
                </a:solidFill>
              </a:rPr>
              <a:t> </a:t>
            </a:r>
            <a:r>
              <a:rPr lang="en-US" sz="2000" dirty="0" err="1" smtClean="0">
                <a:solidFill>
                  <a:srgbClr val="FFFF00"/>
                </a:solidFill>
              </a:rPr>
              <a:t>Tabel</a:t>
            </a:r>
            <a:r>
              <a:rPr lang="en-US" sz="2000" dirty="0" smtClean="0">
                <a:solidFill>
                  <a:srgbClr val="FFFF00"/>
                </a:solidFill>
              </a:rPr>
              <a:t>:</a:t>
            </a:r>
            <a:r>
              <a:rPr lang="en-US" sz="2000" dirty="0">
                <a:solidFill>
                  <a:srgbClr val="FFFF00"/>
                </a:solidFill>
              </a:rPr>
              <a:t/>
            </a:r>
            <a:br>
              <a:rPr lang="en-US" sz="2000" dirty="0">
                <a:solidFill>
                  <a:srgbClr val="FFFF00"/>
                </a:solidFill>
              </a:rPr>
            </a:br>
            <a:endParaRPr lang="en-US" sz="2000" dirty="0">
              <a:solidFill>
                <a:srgbClr val="FFFF00"/>
              </a:solidFill>
            </a:endParaRPr>
          </a:p>
        </p:txBody>
      </p:sp>
      <p:sp>
        <p:nvSpPr>
          <p:cNvPr id="6" name="Rectangle 5"/>
          <p:cNvSpPr/>
          <p:nvPr/>
        </p:nvSpPr>
        <p:spPr>
          <a:xfrm>
            <a:off x="332509" y="3639430"/>
            <a:ext cx="11125200" cy="338554"/>
          </a:xfrm>
          <a:prstGeom prst="rect">
            <a:avLst/>
          </a:prstGeom>
        </p:spPr>
        <p:txBody>
          <a:bodyPr wrap="square">
            <a:spAutoFit/>
          </a:bodyPr>
          <a:lstStyle/>
          <a:p>
            <a:pPr marL="1170305" marR="0" indent="-884555" algn="just">
              <a:spcBef>
                <a:spcPts val="0"/>
              </a:spcBef>
              <a:spcAft>
                <a:spcPts val="0"/>
              </a:spcAft>
            </a:pPr>
            <a:r>
              <a:rPr lang="fi-FI" sz="1600" dirty="0">
                <a:solidFill>
                  <a:srgbClr val="FFFF00"/>
                </a:solidFill>
                <a:latin typeface="Arial" panose="020B0604020202020204" pitchFamily="34" charset="0"/>
                <a:ea typeface="Times New Roman" panose="02020603050405020304" pitchFamily="18" charset="0"/>
                <a:cs typeface="Arial" panose="020B0604020202020204" pitchFamily="34" charset="0"/>
              </a:rPr>
              <a:t>Keterangan: </a:t>
            </a:r>
            <a:r>
              <a:rPr lang="id-ID" sz="1600" dirty="0">
                <a:solidFill>
                  <a:srgbClr val="FFFF00"/>
                </a:solidFill>
                <a:latin typeface="Arial" panose="020B0604020202020204" pitchFamily="34" charset="0"/>
                <a:ea typeface="Times New Roman" panose="02020603050405020304" pitchFamily="18" charset="0"/>
                <a:cs typeface="Arial" panose="020B0604020202020204" pitchFamily="34" charset="0"/>
              </a:rPr>
              <a:t>* Siapkan dokumen terkait dengan kepemilikan/penguasaan prasarana pada saat asesmen lapangan.</a:t>
            </a:r>
            <a:endParaRPr lang="en-US" sz="1600"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a:xfrm>
            <a:off x="699655" y="1953490"/>
            <a:ext cx="9516453" cy="1690253"/>
          </a:xfrm>
        </p:spPr>
        <p:txBody>
          <a:bodyPr>
            <a:normAutofit lnSpcReduction="10000"/>
          </a:bodyPr>
          <a:lstStyle/>
          <a:p>
            <a:pPr marL="457200" indent="-457200">
              <a:buAutoNum type="alphaUcPeriod"/>
            </a:pPr>
            <a:r>
              <a:rPr lang="en-US" dirty="0" smtClean="0">
                <a:solidFill>
                  <a:srgbClr val="FFFF00"/>
                </a:solidFill>
              </a:rPr>
              <a:t>D</a:t>
            </a:r>
            <a:r>
              <a:rPr lang="id-ID" dirty="0">
                <a:solidFill>
                  <a:srgbClr val="FFFF00"/>
                </a:solidFill>
              </a:rPr>
              <a:t>ata prasarana</a:t>
            </a:r>
            <a:r>
              <a:rPr lang="id-ID" b="1" dirty="0">
                <a:solidFill>
                  <a:srgbClr val="FFFF00"/>
                </a:solidFill>
              </a:rPr>
              <a:t> </a:t>
            </a:r>
            <a:r>
              <a:rPr lang="id-ID" dirty="0">
                <a:solidFill>
                  <a:srgbClr val="FFFF00"/>
                </a:solidFill>
              </a:rPr>
              <a:t>yang digunakan institusi dalam penyelenggaraan program/ kegiatan </a:t>
            </a:r>
            <a:r>
              <a:rPr lang="id-ID" dirty="0" smtClean="0">
                <a:solidFill>
                  <a:srgbClr val="FFFF00"/>
                </a:solidFill>
              </a:rPr>
              <a:t>institusi</a:t>
            </a:r>
            <a:endParaRPr lang="en-US" dirty="0" smtClean="0">
              <a:solidFill>
                <a:srgbClr val="FFFF00"/>
              </a:solidFill>
            </a:endParaRPr>
          </a:p>
          <a:p>
            <a:pPr marL="457200" indent="-457200">
              <a:buFont typeface="Wingdings 3" charset="2"/>
              <a:buAutoNum type="alphaUcPeriod"/>
            </a:pPr>
            <a:r>
              <a:rPr lang="en-US" dirty="0">
                <a:solidFill>
                  <a:srgbClr val="FFFF00"/>
                </a:solidFill>
              </a:rPr>
              <a:t>D</a:t>
            </a:r>
            <a:r>
              <a:rPr lang="id-ID" dirty="0" smtClean="0">
                <a:solidFill>
                  <a:srgbClr val="FFFF00"/>
                </a:solidFill>
              </a:rPr>
              <a:t>ata </a:t>
            </a:r>
            <a:r>
              <a:rPr lang="id-ID" dirty="0">
                <a:solidFill>
                  <a:srgbClr val="FFFF00"/>
                </a:solidFill>
              </a:rPr>
              <a:t>prasarana lain yang mendukung terwujudnya visi (misalnya tempat pembinaan minat dan bakat, kesejahteraan, ruang himpunan mahasiswa, asrama mahasiswa</a:t>
            </a:r>
            <a:r>
              <a:rPr lang="id-ID" dirty="0" smtClean="0">
                <a:solidFill>
                  <a:srgbClr val="FFFF00"/>
                </a:solidFill>
              </a:rPr>
              <a:t>)</a:t>
            </a:r>
            <a:endParaRPr lang="en-US" dirty="0">
              <a:solidFill>
                <a:srgbClr val="FFFF00"/>
              </a:solidFill>
            </a:endParaRPr>
          </a:p>
          <a:p>
            <a:pPr marL="0" indent="0">
              <a:buNone/>
            </a:pPr>
            <a:endParaRPr lang="en-US" dirty="0">
              <a:solidFill>
                <a:srgbClr val="FFFF00"/>
              </a:solidFill>
            </a:endParaRPr>
          </a:p>
        </p:txBody>
      </p:sp>
      <p:sp>
        <p:nvSpPr>
          <p:cNvPr id="9" name="Slide Number Placeholder 8"/>
          <p:cNvSpPr>
            <a:spLocks noGrp="1"/>
          </p:cNvSpPr>
          <p:nvPr>
            <p:ph type="sldNum" sz="quarter" idx="12"/>
          </p:nvPr>
        </p:nvSpPr>
        <p:spPr/>
        <p:txBody>
          <a:bodyPr/>
          <a:lstStyle/>
          <a:p>
            <a:fld id="{F173A9D0-1A36-4B24-B117-D76BD841B7CF}" type="slidenum">
              <a:rPr lang="en-US" smtClean="0"/>
              <a:pPr/>
              <a:t>66</a:t>
            </a:fld>
            <a:endParaRPr lang="en-US"/>
          </a:p>
        </p:txBody>
      </p:sp>
      <p:sp>
        <p:nvSpPr>
          <p:cNvPr id="10" name="Footer Placeholder 9"/>
          <p:cNvSpPr>
            <a:spLocks noGrp="1"/>
          </p:cNvSpPr>
          <p:nvPr>
            <p:ph type="ftr" sz="quarter" idx="11"/>
          </p:nvPr>
        </p:nvSpPr>
        <p:spPr/>
        <p:txBody>
          <a:bodyPr/>
          <a:lstStyle/>
          <a:p>
            <a:r>
              <a:rPr lang="en-US" smtClean="0"/>
              <a:t>Pendampingan Pengisian Borang AIPT KEMENKES 2016</a:t>
            </a:r>
            <a:endParaRPr lang="en-US"/>
          </a:p>
        </p:txBody>
      </p:sp>
      <p:sp>
        <p:nvSpPr>
          <p:cNvPr id="11" name="Date Placeholder 10"/>
          <p:cNvSpPr>
            <a:spLocks noGrp="1"/>
          </p:cNvSpPr>
          <p:nvPr>
            <p:ph type="dt" sz="half" idx="10"/>
          </p:nvPr>
        </p:nvSpPr>
        <p:spPr/>
        <p:txBody>
          <a:bodyPr/>
          <a:lstStyle/>
          <a:p>
            <a:fld id="{8E1C077F-C9E5-4EF4-AEAE-AC605328EF3D}" type="datetime1">
              <a:rPr lang="id-ID" smtClean="0"/>
              <a:pPr/>
              <a:t>12/01/2017</a:t>
            </a:fld>
            <a:endParaRPr lang="en-US"/>
          </a:p>
        </p:txBody>
      </p:sp>
    </p:spTree>
    <p:extLst>
      <p:ext uri="{BB962C8B-B14F-4D97-AF65-F5344CB8AC3E}">
        <p14:creationId xmlns="" xmlns:p14="http://schemas.microsoft.com/office/powerpoint/2010/main" val="8584250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257" y="203336"/>
            <a:ext cx="10673052" cy="1400530"/>
          </a:xfrm>
        </p:spPr>
        <p:txBody>
          <a:bodyPr/>
          <a:lstStyle/>
          <a:p>
            <a:r>
              <a:rPr lang="id-ID" sz="2400" dirty="0" smtClean="0"/>
              <a:t>Tabel A. data prasarana</a:t>
            </a:r>
            <a:r>
              <a:rPr lang="id-ID" sz="2400" b="1" dirty="0" smtClean="0"/>
              <a:t> </a:t>
            </a:r>
            <a:r>
              <a:rPr lang="id-ID" sz="2400" dirty="0" smtClean="0"/>
              <a:t>(kantor, ruang kelas, ruang laboratorium, studio, ruang perpustakaan, kebun </a:t>
            </a:r>
            <a:r>
              <a:rPr lang="id-ID" sz="2800" dirty="0" smtClean="0"/>
              <a:t>percobaan, ruang dosen)</a:t>
            </a:r>
            <a:endParaRPr lang="id-ID" sz="2800" dirty="0"/>
          </a:p>
        </p:txBody>
      </p:sp>
      <p:graphicFrame>
        <p:nvGraphicFramePr>
          <p:cNvPr id="4" name="Content Placeholder 3"/>
          <p:cNvGraphicFramePr>
            <a:graphicFrameLocks noGrp="1"/>
          </p:cNvGraphicFramePr>
          <p:nvPr>
            <p:ph idx="1"/>
          </p:nvPr>
        </p:nvGraphicFramePr>
        <p:xfrm>
          <a:off x="422131" y="1348948"/>
          <a:ext cx="11326525" cy="4817347"/>
        </p:xfrm>
        <a:graphic>
          <a:graphicData uri="http://schemas.openxmlformats.org/drawingml/2006/table">
            <a:tbl>
              <a:tblPr/>
              <a:tblGrid>
                <a:gridCol w="1159141"/>
                <a:gridCol w="2327336"/>
                <a:gridCol w="1122917"/>
                <a:gridCol w="1247435"/>
                <a:gridCol w="1444398"/>
                <a:gridCol w="1444398"/>
                <a:gridCol w="1290450"/>
                <a:gridCol w="1290450"/>
              </a:tblGrid>
              <a:tr h="293677">
                <a:tc rowSpan="2">
                  <a:txBody>
                    <a:bodyPr/>
                    <a:lstStyle/>
                    <a:p>
                      <a:pPr algn="ctr">
                        <a:spcAft>
                          <a:spcPts val="0"/>
                        </a:spcAft>
                      </a:pPr>
                      <a:r>
                        <a:rPr lang="en-US" sz="2000" b="1" dirty="0">
                          <a:solidFill>
                            <a:schemeClr val="bg2"/>
                          </a:solidFill>
                          <a:latin typeface="Arial"/>
                          <a:ea typeface="Times New Roman"/>
                          <a:cs typeface="Arial"/>
                        </a:rPr>
                        <a:t>No.</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err="1">
                          <a:solidFill>
                            <a:schemeClr val="bg2"/>
                          </a:solidFill>
                          <a:latin typeface="Arial"/>
                          <a:ea typeface="Times New Roman"/>
                          <a:cs typeface="Arial"/>
                        </a:rPr>
                        <a:t>Jenis</a:t>
                      </a:r>
                      <a:r>
                        <a:rPr lang="en-US" sz="2000" b="1" dirty="0">
                          <a:solidFill>
                            <a:schemeClr val="bg2"/>
                          </a:solidFill>
                          <a:latin typeface="Arial"/>
                          <a:ea typeface="Times New Roman"/>
                          <a:cs typeface="Arial"/>
                        </a:rPr>
                        <a:t> </a:t>
                      </a:r>
                      <a:r>
                        <a:rPr lang="en-US" sz="2000" b="1" dirty="0" err="1">
                          <a:solidFill>
                            <a:schemeClr val="bg2"/>
                          </a:solidFill>
                          <a:latin typeface="Arial"/>
                          <a:ea typeface="Times New Roman"/>
                          <a:cs typeface="Arial"/>
                        </a:rPr>
                        <a:t>Prasarana</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err="1">
                          <a:solidFill>
                            <a:schemeClr val="bg2"/>
                          </a:solidFill>
                          <a:latin typeface="Arial"/>
                          <a:ea typeface="Times New Roman"/>
                          <a:cs typeface="Arial"/>
                        </a:rPr>
                        <a:t>Jumlah</a:t>
                      </a:r>
                      <a:r>
                        <a:rPr lang="en-US" sz="2000" b="1" dirty="0">
                          <a:solidFill>
                            <a:schemeClr val="bg2"/>
                          </a:solidFill>
                          <a:latin typeface="Arial"/>
                          <a:ea typeface="Times New Roman"/>
                          <a:cs typeface="Arial"/>
                        </a:rPr>
                        <a:t> Unit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a:solidFill>
                            <a:schemeClr val="bg2"/>
                          </a:solidFill>
                          <a:latin typeface="Arial"/>
                          <a:ea typeface="Times New Roman"/>
                          <a:cs typeface="Arial"/>
                        </a:rPr>
                        <a:t>Total </a:t>
                      </a:r>
                      <a:r>
                        <a:rPr lang="en-US" sz="2000" b="1" dirty="0" err="1">
                          <a:solidFill>
                            <a:schemeClr val="bg2"/>
                          </a:solidFill>
                          <a:latin typeface="Arial"/>
                          <a:ea typeface="Times New Roman"/>
                          <a:cs typeface="Arial"/>
                        </a:rPr>
                        <a:t>Luas</a:t>
                      </a:r>
                      <a:r>
                        <a:rPr lang="en-US" sz="2000" b="1" dirty="0">
                          <a:solidFill>
                            <a:schemeClr val="bg2"/>
                          </a:solidFill>
                          <a:latin typeface="Arial"/>
                          <a:ea typeface="Times New Roman"/>
                          <a:cs typeface="Arial"/>
                        </a:rPr>
                        <a:t> (m</a:t>
                      </a:r>
                      <a:r>
                        <a:rPr lang="en-US" sz="2000" b="1" baseline="30000" dirty="0">
                          <a:solidFill>
                            <a:schemeClr val="bg2"/>
                          </a:solidFill>
                          <a:latin typeface="Arial"/>
                          <a:ea typeface="Times New Roman"/>
                          <a:cs typeface="Arial"/>
                        </a:rPr>
                        <a:t>2</a:t>
                      </a:r>
                      <a:r>
                        <a:rPr lang="en-US" sz="2000" b="1" dirty="0">
                          <a:solidFill>
                            <a:schemeClr val="bg2"/>
                          </a:solidFill>
                          <a:latin typeface="Arial"/>
                          <a:ea typeface="Times New Roman"/>
                          <a:cs typeface="Arial"/>
                        </a:rPr>
                        <a: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gridSpan="2">
                  <a:txBody>
                    <a:bodyPr/>
                    <a:lstStyle/>
                    <a:p>
                      <a:pPr algn="ctr">
                        <a:spcAft>
                          <a:spcPts val="0"/>
                        </a:spcAft>
                      </a:pPr>
                      <a:r>
                        <a:rPr lang="en-US" sz="2000" b="1" dirty="0" err="1">
                          <a:solidFill>
                            <a:schemeClr val="bg2"/>
                          </a:solidFill>
                          <a:latin typeface="Arial"/>
                          <a:ea typeface="Times New Roman"/>
                          <a:cs typeface="Arial"/>
                        </a:rPr>
                        <a:t>Kepemilikan</a:t>
                      </a:r>
                      <a:r>
                        <a:rPr lang="id-ID" sz="2000" b="1" dirty="0">
                          <a:solidFill>
                            <a:schemeClr val="bg2"/>
                          </a:solidFill>
                          <a:latin typeface="Arial"/>
                          <a:ea typeface="Times New Roman"/>
                          <a:cs typeface="Arial"/>
                        </a:rPr>
                        <a: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gridSpan="2">
                  <a:txBody>
                    <a:bodyPr/>
                    <a:lstStyle/>
                    <a:p>
                      <a:pPr algn="ctr">
                        <a:spcAft>
                          <a:spcPts val="0"/>
                        </a:spcAft>
                      </a:pPr>
                      <a:r>
                        <a:rPr lang="en-US" sz="2000" b="1" dirty="0" err="1">
                          <a:solidFill>
                            <a:schemeClr val="bg2"/>
                          </a:solidFill>
                          <a:latin typeface="Arial"/>
                          <a:ea typeface="Times New Roman"/>
                          <a:cs typeface="Arial"/>
                        </a:rPr>
                        <a:t>Kondisi</a:t>
                      </a:r>
                      <a:r>
                        <a:rPr lang="id-ID" sz="2000" b="1" dirty="0">
                          <a:solidFill>
                            <a:schemeClr val="bg2"/>
                          </a:solidFill>
                          <a:latin typeface="Arial"/>
                          <a:ea typeface="Times New Roman"/>
                          <a:cs typeface="Arial"/>
                        </a:rPr>
                        <a: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r>
              <a:tr h="904133">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gn="ctr">
                        <a:spcAft>
                          <a:spcPts val="0"/>
                        </a:spcAft>
                      </a:pPr>
                      <a:r>
                        <a:rPr lang="id-ID" sz="2000" b="1">
                          <a:solidFill>
                            <a:schemeClr val="bg2"/>
                          </a:solidFill>
                          <a:latin typeface="Arial"/>
                          <a:ea typeface="Times New Roman"/>
                          <a:cs typeface="Arial"/>
                        </a:rPr>
                        <a:t>Milik Sendiri</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2000" b="1">
                          <a:solidFill>
                            <a:schemeClr val="bg2"/>
                          </a:solidFill>
                          <a:latin typeface="Arial"/>
                          <a:ea typeface="Times New Roman"/>
                          <a:cs typeface="Arial"/>
                        </a:rPr>
                        <a:t>Sewa/ Pinjam/ Kerjasama</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Terawat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Tidak Terawat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293677">
                <a:tc>
                  <a:txBody>
                    <a:bodyPr/>
                    <a:lstStyle/>
                    <a:p>
                      <a:pPr algn="ctr">
                        <a:spcAft>
                          <a:spcPts val="0"/>
                        </a:spcAft>
                      </a:pPr>
                      <a:r>
                        <a:rPr lang="en-US" sz="2000" b="1">
                          <a:solidFill>
                            <a:schemeClr val="bg2"/>
                          </a:solidFill>
                          <a:latin typeface="Arial"/>
                          <a:ea typeface="Times New Roman"/>
                          <a:cs typeface="Arial"/>
                        </a:rPr>
                        <a:t>(1)</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(2)</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(3)</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(4)</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(5)</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(6)</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(7)</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(8)</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587354">
                <a:tc>
                  <a:txBody>
                    <a:bodyPr/>
                    <a:lstStyle/>
                    <a:p>
                      <a:pPr algn="ctr">
                        <a:spcAft>
                          <a:spcPts val="0"/>
                        </a:spcAft>
                      </a:pPr>
                      <a:r>
                        <a:rPr lang="id-ID" sz="2000" dirty="0">
                          <a:latin typeface="Arial"/>
                          <a:ea typeface="Times New Roman"/>
                          <a:cs typeface="Arial"/>
                        </a:rPr>
                        <a:t>1</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a:latin typeface="Arial"/>
                          <a:ea typeface="Times New Roman"/>
                          <a:cs typeface="Arial"/>
                        </a:rPr>
                        <a:t>Perkantoran/ administrasi</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4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677">
                <a:tc>
                  <a:txBody>
                    <a:bodyPr/>
                    <a:lstStyle/>
                    <a:p>
                      <a:pPr algn="ctr">
                        <a:spcAft>
                          <a:spcPts val="0"/>
                        </a:spcAft>
                      </a:pPr>
                      <a:r>
                        <a:rPr lang="id-ID" sz="2000" dirty="0">
                          <a:latin typeface="Arial"/>
                          <a:ea typeface="Times New Roman"/>
                          <a:cs typeface="Arial"/>
                        </a:rPr>
                        <a:t>2</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dirty="0">
                          <a:latin typeface="Arial"/>
                          <a:ea typeface="Times New Roman"/>
                          <a:cs typeface="Arial"/>
                        </a:rPr>
                        <a:t>Ruang kuliah</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7354">
                <a:tc>
                  <a:txBody>
                    <a:bodyPr/>
                    <a:lstStyle/>
                    <a:p>
                      <a:pPr algn="ctr">
                        <a:spcAft>
                          <a:spcPts val="0"/>
                        </a:spcAft>
                      </a:pPr>
                      <a:r>
                        <a:rPr lang="id-ID" sz="2000">
                          <a:latin typeface="Arial"/>
                          <a:ea typeface="Times New Roman"/>
                          <a:cs typeface="Arial"/>
                        </a:rPr>
                        <a:t>3</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dirty="0">
                          <a:latin typeface="Arial"/>
                          <a:ea typeface="Times New Roman"/>
                          <a:cs typeface="Arial"/>
                        </a:rPr>
                        <a:t>Ruang diskusi, seminar, rapat</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066">
                <a:tc>
                  <a:txBody>
                    <a:bodyPr/>
                    <a:lstStyle/>
                    <a:p>
                      <a:pPr algn="ctr">
                        <a:spcAft>
                          <a:spcPts val="0"/>
                        </a:spcAft>
                      </a:pPr>
                      <a:r>
                        <a:rPr lang="id-ID" sz="2000">
                          <a:latin typeface="Arial"/>
                          <a:ea typeface="Times New Roman"/>
                          <a:cs typeface="Arial"/>
                        </a:rPr>
                        <a:t>4</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dirty="0">
                          <a:latin typeface="Arial"/>
                          <a:ea typeface="Times New Roman"/>
                          <a:cs typeface="Arial"/>
                        </a:rPr>
                        <a:t>Ruang kerja dosen</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8099">
                <a:tc>
                  <a:txBody>
                    <a:bodyPr/>
                    <a:lstStyle/>
                    <a:p>
                      <a:pPr algn="ctr">
                        <a:spcAft>
                          <a:spcPts val="0"/>
                        </a:spcAft>
                      </a:pPr>
                      <a:r>
                        <a:rPr lang="id-ID" sz="2000">
                          <a:latin typeface="Arial"/>
                          <a:ea typeface="Times New Roman"/>
                          <a:cs typeface="Arial"/>
                        </a:rPr>
                        <a:t>5</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dirty="0">
                          <a:latin typeface="Arial"/>
                          <a:ea typeface="Times New Roman"/>
                          <a:cs typeface="Arial"/>
                        </a:rPr>
                        <a:t>Laboratorium/ studio/bengkel/dsb</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4382">
                <a:tc>
                  <a:txBody>
                    <a:bodyPr/>
                    <a:lstStyle/>
                    <a:p>
                      <a:pPr algn="ctr">
                        <a:spcAft>
                          <a:spcPts val="0"/>
                        </a:spcAft>
                      </a:pPr>
                      <a:r>
                        <a:rPr lang="id-ID" sz="2000">
                          <a:latin typeface="Arial"/>
                          <a:ea typeface="Times New Roman"/>
                          <a:cs typeface="Arial"/>
                        </a:rPr>
                        <a:t>6</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id-ID" sz="2000" dirty="0">
                          <a:latin typeface="Arial"/>
                          <a:ea typeface="Times New Roman"/>
                          <a:cs typeface="Arial"/>
                        </a:rPr>
                        <a:t>Dst</a:t>
                      </a:r>
                      <a:endParaRPr lang="id-ID" sz="20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923">
                <a:tc gridSpan="3">
                  <a:txBody>
                    <a:bodyPr/>
                    <a:lstStyle/>
                    <a:p>
                      <a:pPr algn="ctr">
                        <a:spcAft>
                          <a:spcPts val="0"/>
                        </a:spcAft>
                      </a:pPr>
                      <a:r>
                        <a:rPr lang="id-ID" sz="2000" b="1" dirty="0">
                          <a:latin typeface="Arial"/>
                          <a:ea typeface="Times New Roman"/>
                          <a:cs typeface="Arial"/>
                        </a:rPr>
                        <a:t>Luas Seluruhnya</a:t>
                      </a:r>
                      <a:endParaRPr lang="id-ID" sz="2000" dirty="0">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pt-BR" sz="11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id-ID" sz="11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67</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AA7E9C50-DD44-4B2F-ADE4-1D90B624DAE6}" type="datetime1">
              <a:rPr lang="id-ID" smtClean="0"/>
              <a:pPr/>
              <a:t>12/01/2017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800" dirty="0" smtClean="0"/>
              <a:t>Tabel B. Prasarana Pendukung</a:t>
            </a:r>
            <a:endParaRPr lang="id-ID" sz="2800" dirty="0"/>
          </a:p>
        </p:txBody>
      </p:sp>
      <p:graphicFrame>
        <p:nvGraphicFramePr>
          <p:cNvPr id="4" name="Content Placeholder 3"/>
          <p:cNvGraphicFramePr>
            <a:graphicFrameLocks noGrp="1"/>
          </p:cNvGraphicFramePr>
          <p:nvPr>
            <p:ph idx="1"/>
          </p:nvPr>
        </p:nvGraphicFramePr>
        <p:xfrm>
          <a:off x="360220" y="1177636"/>
          <a:ext cx="11236035" cy="4572000"/>
        </p:xfrm>
        <a:graphic>
          <a:graphicData uri="http://schemas.openxmlformats.org/drawingml/2006/table">
            <a:tbl>
              <a:tblPr/>
              <a:tblGrid>
                <a:gridCol w="1149880"/>
                <a:gridCol w="2308744"/>
                <a:gridCol w="1113946"/>
                <a:gridCol w="1237469"/>
                <a:gridCol w="1432859"/>
                <a:gridCol w="1432859"/>
                <a:gridCol w="1280139"/>
                <a:gridCol w="1280139"/>
              </a:tblGrid>
              <a:tr h="562588">
                <a:tc rowSpan="2">
                  <a:txBody>
                    <a:bodyPr/>
                    <a:lstStyle/>
                    <a:p>
                      <a:pPr algn="ctr">
                        <a:spcAft>
                          <a:spcPts val="0"/>
                        </a:spcAft>
                      </a:pPr>
                      <a:r>
                        <a:rPr lang="en-US" sz="2000" b="1" dirty="0">
                          <a:solidFill>
                            <a:schemeClr val="bg2"/>
                          </a:solidFill>
                          <a:latin typeface="Arial"/>
                          <a:ea typeface="Times New Roman"/>
                          <a:cs typeface="Arial"/>
                        </a:rPr>
                        <a:t>No.</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err="1">
                          <a:solidFill>
                            <a:schemeClr val="bg2"/>
                          </a:solidFill>
                          <a:latin typeface="Arial"/>
                          <a:ea typeface="Times New Roman"/>
                          <a:cs typeface="Arial"/>
                        </a:rPr>
                        <a:t>Jenis</a:t>
                      </a:r>
                      <a:r>
                        <a:rPr lang="en-US" sz="2000" b="1" dirty="0">
                          <a:solidFill>
                            <a:schemeClr val="bg2"/>
                          </a:solidFill>
                          <a:latin typeface="Arial"/>
                          <a:ea typeface="Times New Roman"/>
                          <a:cs typeface="Arial"/>
                        </a:rPr>
                        <a:t> </a:t>
                      </a:r>
                      <a:r>
                        <a:rPr lang="en-US" sz="2000" b="1" dirty="0" err="1">
                          <a:solidFill>
                            <a:schemeClr val="bg2"/>
                          </a:solidFill>
                          <a:latin typeface="Arial"/>
                          <a:ea typeface="Times New Roman"/>
                          <a:cs typeface="Arial"/>
                        </a:rPr>
                        <a:t>Prasarana</a:t>
                      </a:r>
                      <a:r>
                        <a:rPr lang="id-ID" sz="2000" b="1" dirty="0">
                          <a:solidFill>
                            <a:schemeClr val="bg2"/>
                          </a:solidFill>
                          <a:latin typeface="Arial"/>
                          <a:ea typeface="Times New Roman"/>
                          <a:cs typeface="Arial"/>
                        </a:rPr>
                        <a:t> Pendukung</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err="1">
                          <a:solidFill>
                            <a:schemeClr val="bg2"/>
                          </a:solidFill>
                          <a:latin typeface="Arial"/>
                          <a:ea typeface="Times New Roman"/>
                          <a:cs typeface="Arial"/>
                        </a:rPr>
                        <a:t>Jumlah</a:t>
                      </a:r>
                      <a:r>
                        <a:rPr lang="en-US" sz="2000" b="1" dirty="0">
                          <a:solidFill>
                            <a:schemeClr val="bg2"/>
                          </a:solidFill>
                          <a:latin typeface="Arial"/>
                          <a:ea typeface="Times New Roman"/>
                          <a:cs typeface="Arial"/>
                        </a:rPr>
                        <a:t> Unit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rowSpan="2">
                  <a:txBody>
                    <a:bodyPr/>
                    <a:lstStyle/>
                    <a:p>
                      <a:pPr algn="ctr">
                        <a:spcAft>
                          <a:spcPts val="0"/>
                        </a:spcAft>
                      </a:pPr>
                      <a:r>
                        <a:rPr lang="en-US" sz="2000" b="1" dirty="0">
                          <a:solidFill>
                            <a:schemeClr val="bg2"/>
                          </a:solidFill>
                          <a:latin typeface="Arial"/>
                          <a:ea typeface="Times New Roman"/>
                          <a:cs typeface="Arial"/>
                        </a:rPr>
                        <a:t>Total </a:t>
                      </a:r>
                      <a:r>
                        <a:rPr lang="en-US" sz="2000" b="1" dirty="0" err="1">
                          <a:solidFill>
                            <a:schemeClr val="bg2"/>
                          </a:solidFill>
                          <a:latin typeface="Arial"/>
                          <a:ea typeface="Times New Roman"/>
                          <a:cs typeface="Arial"/>
                        </a:rPr>
                        <a:t>Luas</a:t>
                      </a:r>
                      <a:r>
                        <a:rPr lang="en-US" sz="2000" b="1" dirty="0">
                          <a:solidFill>
                            <a:schemeClr val="bg2"/>
                          </a:solidFill>
                          <a:latin typeface="Arial"/>
                          <a:ea typeface="Times New Roman"/>
                          <a:cs typeface="Arial"/>
                        </a:rPr>
                        <a:t> (m</a:t>
                      </a:r>
                      <a:r>
                        <a:rPr lang="en-US" sz="2000" b="1" baseline="30000" dirty="0">
                          <a:solidFill>
                            <a:schemeClr val="bg2"/>
                          </a:solidFill>
                          <a:latin typeface="Arial"/>
                          <a:ea typeface="Times New Roman"/>
                          <a:cs typeface="Arial"/>
                        </a:rPr>
                        <a:t>2</a:t>
                      </a:r>
                      <a:r>
                        <a:rPr lang="en-US" sz="2000" b="1" dirty="0">
                          <a:solidFill>
                            <a:schemeClr val="bg2"/>
                          </a:solidFill>
                          <a:latin typeface="Arial"/>
                          <a:ea typeface="Times New Roman"/>
                          <a:cs typeface="Arial"/>
                        </a:rPr>
                        <a:t>)</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gridSpan="2">
                  <a:txBody>
                    <a:bodyPr/>
                    <a:lstStyle/>
                    <a:p>
                      <a:pPr algn="ctr">
                        <a:spcAft>
                          <a:spcPts val="0"/>
                        </a:spcAft>
                      </a:pPr>
                      <a:r>
                        <a:rPr lang="en-US" sz="2000" b="1">
                          <a:solidFill>
                            <a:schemeClr val="bg2"/>
                          </a:solidFill>
                          <a:latin typeface="Arial"/>
                          <a:ea typeface="Times New Roman"/>
                          <a:cs typeface="Arial"/>
                        </a:rPr>
                        <a:t>Kepemilikan</a:t>
                      </a:r>
                      <a:r>
                        <a:rPr lang="id-ID" sz="2000" b="1">
                          <a:solidFill>
                            <a:schemeClr val="bg2"/>
                          </a:solidFill>
                          <a:latin typeface="Arial"/>
                          <a:ea typeface="Times New Roman"/>
                          <a:cs typeface="Arial"/>
                        </a:rPr>
                        <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c gridSpan="2">
                  <a:txBody>
                    <a:bodyPr/>
                    <a:lstStyle/>
                    <a:p>
                      <a:pPr algn="ctr">
                        <a:spcAft>
                          <a:spcPts val="0"/>
                        </a:spcAft>
                      </a:pPr>
                      <a:r>
                        <a:rPr lang="en-US" sz="2000" b="1">
                          <a:solidFill>
                            <a:schemeClr val="bg2"/>
                          </a:solidFill>
                          <a:latin typeface="Arial"/>
                          <a:ea typeface="Times New Roman"/>
                          <a:cs typeface="Arial"/>
                        </a:rPr>
                        <a:t>Kondisi</a:t>
                      </a:r>
                      <a:r>
                        <a:rPr lang="id-ID" sz="2000" b="1">
                          <a:solidFill>
                            <a:schemeClr val="bg2"/>
                          </a:solidFill>
                          <a:latin typeface="Arial"/>
                          <a:ea typeface="Times New Roman"/>
                          <a:cs typeface="Arial"/>
                        </a:rPr>
                        <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hMerge="1">
                  <a:txBody>
                    <a:bodyPr/>
                    <a:lstStyle/>
                    <a:p>
                      <a:endParaRPr lang="id-ID"/>
                    </a:p>
                  </a:txBody>
                  <a:tcPr/>
                </a:tc>
              </a:tr>
              <a:tr h="1115878">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gn="ctr">
                        <a:spcAft>
                          <a:spcPts val="0"/>
                        </a:spcAft>
                      </a:pPr>
                      <a:r>
                        <a:rPr lang="id-ID" sz="2000" b="1" dirty="0">
                          <a:solidFill>
                            <a:schemeClr val="bg2"/>
                          </a:solidFill>
                          <a:latin typeface="Arial"/>
                          <a:ea typeface="Times New Roman"/>
                          <a:cs typeface="Arial"/>
                        </a:rPr>
                        <a:t>Milik Sendiri</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id-ID" sz="2000" b="1" dirty="0">
                          <a:solidFill>
                            <a:schemeClr val="bg2"/>
                          </a:solidFill>
                          <a:latin typeface="Arial"/>
                          <a:ea typeface="Times New Roman"/>
                          <a:cs typeface="Arial"/>
                        </a:rPr>
                        <a:t>Sewa/ Pinjam/Kerjasama</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Terawat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Tidak Terawat</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424654">
                <a:tc>
                  <a:txBody>
                    <a:bodyPr/>
                    <a:lstStyle/>
                    <a:p>
                      <a:pPr algn="ctr">
                        <a:spcAft>
                          <a:spcPts val="0"/>
                        </a:spcAft>
                      </a:pPr>
                      <a:r>
                        <a:rPr lang="en-US" sz="2000" b="1">
                          <a:solidFill>
                            <a:schemeClr val="bg2"/>
                          </a:solidFill>
                          <a:latin typeface="Arial"/>
                          <a:ea typeface="Times New Roman"/>
                          <a:cs typeface="Arial"/>
                        </a:rPr>
                        <a:t>(1)</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(2)</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(3)</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(4)</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a:solidFill>
                            <a:schemeClr val="bg2"/>
                          </a:solidFill>
                          <a:latin typeface="Arial"/>
                          <a:ea typeface="Times New Roman"/>
                          <a:cs typeface="Arial"/>
                        </a:rPr>
                        <a:t>(5)</a:t>
                      </a:r>
                      <a:endParaRPr lang="id-ID" sz="200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(6)</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(7)</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c>
                  <a:txBody>
                    <a:bodyPr/>
                    <a:lstStyle/>
                    <a:p>
                      <a:pPr algn="ctr">
                        <a:spcAft>
                          <a:spcPts val="0"/>
                        </a:spcAft>
                      </a:pPr>
                      <a:r>
                        <a:rPr lang="en-US" sz="2000" b="1" dirty="0">
                          <a:solidFill>
                            <a:schemeClr val="bg2"/>
                          </a:solidFill>
                          <a:latin typeface="Arial"/>
                          <a:ea typeface="Times New Roman"/>
                          <a:cs typeface="Arial"/>
                        </a:rPr>
                        <a:t>(8)</a:t>
                      </a:r>
                      <a:endParaRPr lang="id-ID" sz="2000" dirty="0">
                        <a:solidFill>
                          <a:schemeClr val="bg2"/>
                        </a:solidFill>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20">
                      <a:fgClr>
                        <a:srgbClr val="FFFFFF"/>
                      </a:fgClr>
                      <a:bgClr>
                        <a:srgbClr val="D9D9D9"/>
                      </a:bgClr>
                    </a:pattFill>
                  </a:tcPr>
                </a:tc>
              </a:tr>
              <a:tr h="488196">
                <a:tc>
                  <a:txBody>
                    <a:bodyPr/>
                    <a:lstStyle/>
                    <a:p>
                      <a:pPr algn="ctr">
                        <a:spcAft>
                          <a:spcPts val="0"/>
                        </a:spcAft>
                      </a:pPr>
                      <a:r>
                        <a:rPr lang="id-ID" sz="2000">
                          <a:latin typeface="Arial"/>
                          <a:ea typeface="Times New Roman"/>
                          <a:cs typeface="Arial"/>
                        </a:rPr>
                        <a:t>1</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id-ID"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0853">
                <a:tc>
                  <a:txBody>
                    <a:bodyPr/>
                    <a:lstStyle/>
                    <a:p>
                      <a:pPr algn="ctr">
                        <a:spcAft>
                          <a:spcPts val="0"/>
                        </a:spcAft>
                      </a:pPr>
                      <a:r>
                        <a:rPr lang="id-ID" sz="2000">
                          <a:latin typeface="Arial"/>
                          <a:ea typeface="Times New Roman"/>
                          <a:cs typeface="Arial"/>
                        </a:rPr>
                        <a:t>2</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id-ID"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algn="ctr">
                        <a:spcAft>
                          <a:spcPts val="0"/>
                        </a:spcAft>
                      </a:pPr>
                      <a:r>
                        <a:rPr lang="id-ID" sz="2000">
                          <a:latin typeface="Arial"/>
                          <a:ea typeface="Times New Roman"/>
                          <a:cs typeface="Arial"/>
                        </a:rPr>
                        <a:t>3</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id-ID"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155">
                <a:tc>
                  <a:txBody>
                    <a:bodyPr/>
                    <a:lstStyle/>
                    <a:p>
                      <a:pPr algn="ctr">
                        <a:spcAft>
                          <a:spcPts val="0"/>
                        </a:spcAft>
                      </a:pPr>
                      <a:r>
                        <a:rPr lang="id-ID" sz="2000">
                          <a:latin typeface="Arial"/>
                          <a:ea typeface="Times New Roman"/>
                          <a:cs typeface="Arial"/>
                        </a:rPr>
                        <a:t>...</a:t>
                      </a:r>
                      <a:endParaRPr lang="id-ID" sz="20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id-ID"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en-US"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83476">
                <a:tc gridSpan="3">
                  <a:txBody>
                    <a:bodyPr/>
                    <a:lstStyle/>
                    <a:p>
                      <a:pPr algn="ctr">
                        <a:spcAft>
                          <a:spcPts val="0"/>
                        </a:spcAft>
                      </a:pPr>
                      <a:r>
                        <a:rPr lang="id-ID" sz="2000" b="1">
                          <a:latin typeface="Arial"/>
                          <a:ea typeface="Times New Roman"/>
                          <a:cs typeface="Arial"/>
                        </a:rPr>
                        <a:t>Luas Seluruhnya</a:t>
                      </a:r>
                      <a:endParaRPr lang="id-ID" sz="2000">
                        <a:latin typeface="Arial"/>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lgn="just">
                        <a:spcAft>
                          <a:spcPts val="0"/>
                        </a:spcAft>
                      </a:pPr>
                      <a:endParaRPr lang="pt-BR"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pt-BR"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pt-BR" sz="200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pt-BR"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c>
                  <a:txBody>
                    <a:bodyPr/>
                    <a:lstStyle/>
                    <a:p>
                      <a:pPr algn="just">
                        <a:spcAft>
                          <a:spcPts val="0"/>
                        </a:spcAft>
                      </a:pPr>
                      <a:endParaRPr lang="id-ID" sz="2000" dirty="0">
                        <a:latin typeface="Arial"/>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cross">
                      <a:fgClr>
                        <a:srgbClr val="FFFFFF"/>
                      </a:fgClr>
                      <a:bgClr>
                        <a:srgbClr val="B4B4B4"/>
                      </a:bgClr>
                    </a:pattFill>
                  </a:tcPr>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68</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E4A6AABB-92E5-45CF-A4E6-EF992FEF7A74}" type="datetime1">
              <a:rPr lang="id-ID" smtClean="0"/>
              <a:pPr/>
              <a:t>12/01/2017</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236382"/>
          </a:xfrm>
        </p:spPr>
        <p:txBody>
          <a:bodyPr/>
          <a:lstStyle/>
          <a:p>
            <a:pPr marL="863600" indent="-863600"/>
            <a:r>
              <a:rPr lang="it-IT" sz="2400" dirty="0"/>
              <a:t>6.</a:t>
            </a:r>
            <a:r>
              <a:rPr lang="id-ID" sz="2400" dirty="0"/>
              <a:t>2</a:t>
            </a:r>
            <a:r>
              <a:rPr lang="it-IT" sz="2400" dirty="0"/>
              <a:t>.</a:t>
            </a:r>
            <a:r>
              <a:rPr lang="nb-NO" sz="2400" dirty="0"/>
              <a:t>4</a:t>
            </a:r>
            <a:r>
              <a:rPr lang="it-IT" sz="2400" dirty="0"/>
              <a:t>  P</a:t>
            </a:r>
            <a:r>
              <a:rPr lang="it-IT" sz="2400" dirty="0" smtClean="0"/>
              <a:t>rasarana </a:t>
            </a:r>
            <a:r>
              <a:rPr lang="it-IT" sz="2400" dirty="0"/>
              <a:t>tambahan yang dikelola dalam 3</a:t>
            </a:r>
            <a:r>
              <a:rPr lang="it-IT" sz="2400" dirty="0" smtClean="0"/>
              <a:t> </a:t>
            </a:r>
            <a:r>
              <a:rPr lang="it-IT" sz="2400" dirty="0"/>
              <a:t>tahun </a:t>
            </a:r>
            <a:r>
              <a:rPr lang="it-IT" sz="2400" dirty="0" smtClean="0"/>
              <a:t>terakhir dan </a:t>
            </a:r>
            <a:r>
              <a:rPr lang="en-US" sz="2400" dirty="0" err="1" smtClean="0"/>
              <a:t>rencana</a:t>
            </a:r>
            <a:r>
              <a:rPr lang="en-US" sz="2400" dirty="0" smtClean="0"/>
              <a:t> </a:t>
            </a:r>
            <a:r>
              <a:rPr lang="en-US" sz="2400" dirty="0" err="1"/>
              <a:t>investasi</a:t>
            </a:r>
            <a:r>
              <a:rPr lang="en-US" sz="2400" dirty="0"/>
              <a:t> </a:t>
            </a:r>
            <a:r>
              <a:rPr lang="en-US" sz="2400" dirty="0" err="1"/>
              <a:t>untuk</a:t>
            </a:r>
            <a:r>
              <a:rPr lang="en-US" sz="2400" dirty="0"/>
              <a:t> </a:t>
            </a:r>
            <a:r>
              <a:rPr lang="en-US" sz="2400" dirty="0" err="1"/>
              <a:t>prasarana</a:t>
            </a:r>
            <a:r>
              <a:rPr lang="en-US" sz="2400" dirty="0"/>
              <a:t> </a:t>
            </a:r>
            <a:r>
              <a:rPr lang="en-US" sz="2400" dirty="0" err="1"/>
              <a:t>dalam</a:t>
            </a:r>
            <a:r>
              <a:rPr lang="en-US" sz="2400" dirty="0"/>
              <a:t> </a:t>
            </a:r>
            <a:r>
              <a:rPr lang="en-US" sz="2400" dirty="0" smtClean="0"/>
              <a:t>5 </a:t>
            </a:r>
            <a:r>
              <a:rPr lang="en-US" sz="2400" dirty="0" err="1" smtClean="0"/>
              <a:t>tahun</a:t>
            </a:r>
            <a:r>
              <a:rPr lang="en-US" sz="2400" dirty="0" smtClean="0"/>
              <a:t> </a:t>
            </a:r>
            <a:r>
              <a:rPr lang="en-US" sz="2400" dirty="0" err="1" smtClean="0"/>
              <a:t>mendatang</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082755260"/>
              </p:ext>
            </p:extLst>
          </p:nvPr>
        </p:nvGraphicFramePr>
        <p:xfrm>
          <a:off x="850899" y="1892298"/>
          <a:ext cx="10248900" cy="3420456"/>
        </p:xfrm>
        <a:graphic>
          <a:graphicData uri="http://schemas.openxmlformats.org/drawingml/2006/table">
            <a:tbl>
              <a:tblPr firstRow="1" firstCol="1" bandRow="1">
                <a:tableStyleId>{5C22544A-7EE6-4342-B048-85BDC9FD1C3A}</a:tableStyleId>
              </a:tblPr>
              <a:tblGrid>
                <a:gridCol w="812801"/>
                <a:gridCol w="3200204"/>
                <a:gridCol w="1969970"/>
                <a:gridCol w="2274411"/>
                <a:gridCol w="1991514"/>
              </a:tblGrid>
              <a:tr h="740019">
                <a:tc rowSpan="2">
                  <a:txBody>
                    <a:bodyPr/>
                    <a:lstStyle/>
                    <a:p>
                      <a:pPr marL="0" marR="0" algn="ctr">
                        <a:spcBef>
                          <a:spcPts val="0"/>
                        </a:spcBef>
                        <a:spcAft>
                          <a:spcPts val="0"/>
                        </a:spcAft>
                      </a:pPr>
                      <a:r>
                        <a:rPr lang="en-US" sz="1400" b="1">
                          <a:effectLst/>
                        </a:rPr>
                        <a:t>No.</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400" b="1">
                          <a:effectLst/>
                        </a:rPr>
                        <a:t>Jenis Prasarana Tambahan</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fi-FI" sz="1400" b="1">
                          <a:effectLst/>
                        </a:rPr>
                        <a:t>Investasi </a:t>
                      </a:r>
                      <a:r>
                        <a:rPr lang="id-ID" sz="1400" b="1">
                          <a:effectLst/>
                        </a:rPr>
                        <a:t>P</a:t>
                      </a:r>
                      <a:r>
                        <a:rPr lang="fi-FI" sz="1400" b="1">
                          <a:effectLst/>
                        </a:rPr>
                        <a:t>rasarana</a:t>
                      </a:r>
                      <a:endParaRPr lang="en-US" sz="1400" b="1">
                        <a:effectLst/>
                      </a:endParaRPr>
                    </a:p>
                    <a:p>
                      <a:pPr marL="0" marR="0" algn="ctr">
                        <a:spcBef>
                          <a:spcPts val="0"/>
                        </a:spcBef>
                        <a:spcAft>
                          <a:spcPts val="0"/>
                        </a:spcAft>
                      </a:pPr>
                      <a:r>
                        <a:rPr lang="id-ID" sz="1400" b="1">
                          <a:effectLst/>
                        </a:rPr>
                        <a:t>S</a:t>
                      </a:r>
                      <a:r>
                        <a:rPr lang="fi-FI" sz="1400" b="1">
                          <a:effectLst/>
                        </a:rPr>
                        <a:t>elama </a:t>
                      </a:r>
                      <a:r>
                        <a:rPr lang="id-ID" sz="1400" b="1">
                          <a:effectLst/>
                        </a:rPr>
                        <a:t>T</a:t>
                      </a:r>
                      <a:r>
                        <a:rPr lang="fi-FI" sz="1400" b="1">
                          <a:effectLst/>
                        </a:rPr>
                        <a:t>iga </a:t>
                      </a:r>
                      <a:r>
                        <a:rPr lang="id-ID" sz="1400" b="1">
                          <a:effectLst/>
                        </a:rPr>
                        <a:t>T</a:t>
                      </a:r>
                      <a:r>
                        <a:rPr lang="fi-FI" sz="1400" b="1">
                          <a:effectLst/>
                        </a:rPr>
                        <a:t>ahun </a:t>
                      </a:r>
                      <a:r>
                        <a:rPr lang="id-ID" sz="1400" b="1">
                          <a:effectLst/>
                        </a:rPr>
                        <a:t>T</a:t>
                      </a:r>
                      <a:r>
                        <a:rPr lang="fi-FI" sz="1400" b="1">
                          <a:effectLst/>
                        </a:rPr>
                        <a:t>erakhir</a:t>
                      </a:r>
                      <a:r>
                        <a:rPr lang="id-ID" sz="1400" b="1">
                          <a:effectLst/>
                        </a:rPr>
                        <a:t> </a:t>
                      </a:r>
                      <a:endParaRPr lang="en-US" sz="1400" b="1">
                        <a:effectLst/>
                      </a:endParaRPr>
                    </a:p>
                    <a:p>
                      <a:pPr marL="0" marR="0" algn="ctr">
                        <a:spcBef>
                          <a:spcPts val="0"/>
                        </a:spcBef>
                        <a:spcAft>
                          <a:spcPts val="0"/>
                        </a:spcAft>
                      </a:pPr>
                      <a:r>
                        <a:rPr lang="fi-FI" sz="1400" b="1">
                          <a:effectLst/>
                        </a:rPr>
                        <a:t>(</a:t>
                      </a:r>
                      <a:r>
                        <a:rPr lang="id-ID" sz="1400" b="1">
                          <a:effectLst/>
                        </a:rPr>
                        <a:t>J</a:t>
                      </a:r>
                      <a:r>
                        <a:rPr lang="fi-FI" sz="1400" b="1">
                          <a:effectLst/>
                        </a:rPr>
                        <a:t>uta R</a:t>
                      </a:r>
                      <a:r>
                        <a:rPr lang="id-ID" sz="1400" b="1">
                          <a:effectLst/>
                        </a:rPr>
                        <a:t>upiah</a:t>
                      </a:r>
                      <a:r>
                        <a:rPr lang="fi-FI" sz="1400" b="1">
                          <a:effectLst/>
                        </a:rPr>
                        <a: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marL="0" marR="0" algn="ctr">
                        <a:spcBef>
                          <a:spcPts val="0"/>
                        </a:spcBef>
                        <a:spcAft>
                          <a:spcPts val="0"/>
                        </a:spcAft>
                      </a:pPr>
                      <a:r>
                        <a:rPr lang="pt-BR" sz="1400" b="1">
                          <a:effectLst/>
                        </a:rPr>
                        <a:t>Rencana </a:t>
                      </a:r>
                      <a:r>
                        <a:rPr lang="id-ID" sz="1400" b="1">
                          <a:effectLst/>
                        </a:rPr>
                        <a:t>I</a:t>
                      </a:r>
                      <a:r>
                        <a:rPr lang="pt-BR" sz="1400" b="1">
                          <a:effectLst/>
                        </a:rPr>
                        <a:t>nvestasi </a:t>
                      </a:r>
                      <a:r>
                        <a:rPr lang="id-ID" sz="1400" b="1">
                          <a:effectLst/>
                        </a:rPr>
                        <a:t>P</a:t>
                      </a:r>
                      <a:r>
                        <a:rPr lang="pt-BR" sz="1400" b="1">
                          <a:effectLst/>
                        </a:rPr>
                        <a:t>rasarana dalam </a:t>
                      </a:r>
                      <a:r>
                        <a:rPr lang="id-ID" sz="1400" b="1">
                          <a:effectLst/>
                        </a:rPr>
                        <a:t>L</a:t>
                      </a:r>
                      <a:r>
                        <a:rPr lang="pt-BR" sz="1400" b="1">
                          <a:effectLst/>
                        </a:rPr>
                        <a:t>ima </a:t>
                      </a:r>
                      <a:r>
                        <a:rPr lang="id-ID" sz="1400" b="1">
                          <a:effectLst/>
                        </a:rPr>
                        <a:t>T</a:t>
                      </a:r>
                      <a:r>
                        <a:rPr lang="pt-BR" sz="1400" b="1">
                          <a:effectLst/>
                        </a:rPr>
                        <a:t>ahun </a:t>
                      </a:r>
                      <a:r>
                        <a:rPr lang="id-ID" sz="1400" b="1">
                          <a:effectLst/>
                        </a:rPr>
                        <a:t>M</a:t>
                      </a:r>
                      <a:r>
                        <a:rPr lang="pt-BR" sz="1400" b="1">
                          <a:effectLst/>
                        </a:rPr>
                        <a:t>endatang</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r>
              <a:tr h="68238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400" b="1">
                          <a:effectLst/>
                        </a:rPr>
                        <a:t>Nilai Investasi </a:t>
                      </a:r>
                    </a:p>
                    <a:p>
                      <a:pPr marL="0" marR="0" algn="ctr">
                        <a:spcBef>
                          <a:spcPts val="0"/>
                        </a:spcBef>
                        <a:spcAft>
                          <a:spcPts val="0"/>
                        </a:spcAft>
                      </a:pPr>
                      <a:r>
                        <a:rPr lang="en-US" sz="1400" b="1">
                          <a:effectLst/>
                        </a:rPr>
                        <a:t>(</a:t>
                      </a:r>
                      <a:r>
                        <a:rPr lang="id-ID" sz="1400" b="1">
                          <a:effectLst/>
                        </a:rPr>
                        <a:t>J</a:t>
                      </a:r>
                      <a:r>
                        <a:rPr lang="en-US" sz="1400" b="1">
                          <a:effectLst/>
                        </a:rPr>
                        <a:t>uta R</a:t>
                      </a:r>
                      <a:r>
                        <a:rPr lang="id-ID" sz="1400" b="1">
                          <a:effectLst/>
                        </a:rPr>
                        <a:t>upiah</a:t>
                      </a:r>
                      <a:r>
                        <a:rPr lang="en-US" sz="1400" b="1">
                          <a:effectLst/>
                        </a:rPr>
                        <a: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a:effectLst/>
                        </a:rPr>
                        <a:t>Sumber Dana</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70010">
                <a:tc>
                  <a:txBody>
                    <a:bodyPr/>
                    <a:lstStyle/>
                    <a:p>
                      <a:pPr marL="0" marR="0" algn="ctr">
                        <a:spcBef>
                          <a:spcPts val="0"/>
                        </a:spcBef>
                        <a:spcAft>
                          <a:spcPts val="0"/>
                        </a:spcAft>
                      </a:pPr>
                      <a:r>
                        <a:rPr lang="en-US" sz="1400" b="1">
                          <a:effectLst/>
                        </a:rPr>
                        <a:t>(1)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(2)</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(3)</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(4)</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b="1">
                          <a:effectLst/>
                        </a:rPr>
                        <a:t>(5)</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7011">
                <a:tc>
                  <a:txBody>
                    <a:bodyPr/>
                    <a:lstStyle/>
                    <a:p>
                      <a:pPr marL="0" marR="0" algn="l">
                        <a:spcBef>
                          <a:spcPts val="0"/>
                        </a:spcBef>
                        <a:spcAft>
                          <a:spcPts val="0"/>
                        </a:spcAft>
                      </a:pPr>
                      <a:r>
                        <a:rPr lang="en-US" sz="1400" b="1">
                          <a:effectLst/>
                        </a:rPr>
                        <a:t>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7011">
                <a:tc>
                  <a:txBody>
                    <a:bodyPr/>
                    <a:lstStyle/>
                    <a:p>
                      <a:pPr marL="0" marR="0" algn="l">
                        <a:spcBef>
                          <a:spcPts val="0"/>
                        </a:spcBef>
                        <a:spcAft>
                          <a:spcPts val="0"/>
                        </a:spcAft>
                      </a:pPr>
                      <a:r>
                        <a:rPr lang="en-US" sz="1400" b="1">
                          <a:effectLst/>
                        </a:rPr>
                        <a:t>2</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7011">
                <a:tc>
                  <a:txBody>
                    <a:bodyPr/>
                    <a:lstStyle/>
                    <a:p>
                      <a:pPr marL="0" marR="0" algn="l">
                        <a:spcBef>
                          <a:spcPts val="0"/>
                        </a:spcBef>
                        <a:spcAft>
                          <a:spcPts val="0"/>
                        </a:spcAft>
                      </a:pPr>
                      <a:r>
                        <a:rPr lang="en-US" sz="1400" b="1">
                          <a:effectLst/>
                        </a:rPr>
                        <a: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7011">
                <a:tc gridSpan="2">
                  <a:txBody>
                    <a:bodyPr/>
                    <a:lstStyle/>
                    <a:p>
                      <a:pPr marL="0" marR="0" algn="ctr">
                        <a:spcBef>
                          <a:spcPts val="0"/>
                        </a:spcBef>
                        <a:spcAft>
                          <a:spcPts val="0"/>
                        </a:spcAft>
                      </a:pPr>
                      <a:r>
                        <a:rPr lang="id-ID" sz="1400" b="1">
                          <a:effectLst/>
                        </a:rPr>
                        <a:t>TOTAL</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a:effectLst/>
                        </a:rPr>
                        <a:t> </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400" b="1" dirty="0">
                          <a:effectLst/>
                        </a:rPr>
                        <a:t> </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69</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6A62E05A-C344-4DAE-8DC3-7DC0C871E501}" type="datetime1">
              <a:rPr lang="id-ID" smtClean="0"/>
              <a:pPr/>
              <a:t>12/01/2017</a:t>
            </a:fld>
            <a:endParaRPr lang="en-US"/>
          </a:p>
        </p:txBody>
      </p:sp>
    </p:spTree>
    <p:extLst>
      <p:ext uri="{BB962C8B-B14F-4D97-AF65-F5344CB8AC3E}">
        <p14:creationId xmlns="" xmlns:p14="http://schemas.microsoft.com/office/powerpoint/2010/main" val="3626066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24345" y="268143"/>
            <a:ext cx="10515600" cy="549275"/>
          </a:xfrm>
        </p:spPr>
        <p:txBody>
          <a:bodyPr>
            <a:noAutofit/>
          </a:bodyPr>
          <a:lstStyle/>
          <a:p>
            <a:r>
              <a:rPr lang="en-US" sz="3200" b="1" dirty="0" smtClean="0"/>
              <a:t>STANDAR 2</a:t>
            </a:r>
            <a:endParaRPr lang="en-US" sz="3200" b="1" dirty="0"/>
          </a:p>
        </p:txBody>
      </p:sp>
      <p:sp>
        <p:nvSpPr>
          <p:cNvPr id="3" name="Content Placeholder 2"/>
          <p:cNvSpPr>
            <a:spLocks noGrp="1"/>
          </p:cNvSpPr>
          <p:nvPr>
            <p:ph idx="1"/>
          </p:nvPr>
        </p:nvSpPr>
        <p:spPr>
          <a:xfrm>
            <a:off x="637309" y="1052946"/>
            <a:ext cx="11222181" cy="5472546"/>
          </a:xfrm>
        </p:spPr>
        <p:txBody>
          <a:bodyPr>
            <a:normAutofit fontScale="92500" lnSpcReduction="10000"/>
          </a:bodyPr>
          <a:lstStyle/>
          <a:p>
            <a:pPr marL="623888" indent="-623888">
              <a:buNone/>
            </a:pPr>
            <a:r>
              <a:rPr lang="en-US" sz="2900" dirty="0" smtClean="0">
                <a:solidFill>
                  <a:schemeClr val="tx1"/>
                </a:solidFill>
              </a:rPr>
              <a:t>2.1.2. </a:t>
            </a:r>
            <a:r>
              <a:rPr lang="nb-NO" sz="2900" dirty="0" smtClean="0"/>
              <a:t>Struktur Organisasi, Koordinasi, dan Cara Kerja </a:t>
            </a:r>
            <a:r>
              <a:rPr lang="id-ID" sz="2900" dirty="0" smtClean="0"/>
              <a:t>Institusi Perguran Tinggi. Gambarkan struktur organisasi  perguruan tinggi serta tugas dan fungsi dari tiap unit yang ada. Sebutkan nama lembaga, fakultas, jurusan dan laboratorium yang ada.</a:t>
            </a:r>
            <a:endParaRPr lang="id-ID" sz="2900" dirty="0" smtClean="0">
              <a:solidFill>
                <a:schemeClr val="tx1"/>
              </a:solidFill>
            </a:endParaRPr>
          </a:p>
          <a:p>
            <a:pPr marL="1163638" indent="-442913">
              <a:buAutoNum type="alphaLcPeriod"/>
            </a:pPr>
            <a:r>
              <a:rPr lang="en-US" sz="2900" dirty="0" err="1" smtClean="0">
                <a:solidFill>
                  <a:srgbClr val="FFFF00"/>
                </a:solidFill>
              </a:rPr>
              <a:t>Kelengkapan</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a:t>
            </a:r>
            <a:r>
              <a:rPr lang="en-US" sz="2900" dirty="0" err="1" smtClean="0">
                <a:solidFill>
                  <a:srgbClr val="FFFF00"/>
                </a:solidFill>
              </a:rPr>
              <a:t>keefektifan</a:t>
            </a:r>
            <a:r>
              <a:rPr lang="en-US" sz="2900" dirty="0" smtClean="0">
                <a:solidFill>
                  <a:srgbClr val="FFFF00"/>
                </a:solidFill>
              </a:rPr>
              <a:t> </a:t>
            </a:r>
            <a:r>
              <a:rPr lang="en-US" sz="2900" dirty="0" err="1" smtClean="0">
                <a:solidFill>
                  <a:srgbClr val="FFFF00"/>
                </a:solidFill>
              </a:rPr>
              <a:t>struktur</a:t>
            </a:r>
            <a:r>
              <a:rPr lang="en-US" sz="2900" dirty="0" smtClean="0">
                <a:solidFill>
                  <a:srgbClr val="FFFF00"/>
                </a:solidFill>
              </a:rPr>
              <a:t> </a:t>
            </a:r>
            <a:r>
              <a:rPr lang="en-US" sz="2900" dirty="0" err="1" smtClean="0">
                <a:solidFill>
                  <a:srgbClr val="FFFF00"/>
                </a:solidFill>
              </a:rPr>
              <a:t>organisasi</a:t>
            </a:r>
            <a:r>
              <a:rPr lang="en-US" sz="2900" dirty="0" smtClean="0">
                <a:solidFill>
                  <a:srgbClr val="FFFF00"/>
                </a:solidFill>
              </a:rPr>
              <a:t> (</a:t>
            </a:r>
            <a:r>
              <a:rPr lang="en-US" sz="2900" dirty="0" err="1" smtClean="0">
                <a:solidFill>
                  <a:srgbClr val="FFFF00"/>
                </a:solidFill>
              </a:rPr>
              <a:t>memuat</a:t>
            </a:r>
            <a:r>
              <a:rPr lang="en-US" sz="2900" dirty="0" smtClean="0">
                <a:solidFill>
                  <a:srgbClr val="FFFF00"/>
                </a:solidFill>
              </a:rPr>
              <a:t>: 1. </a:t>
            </a:r>
            <a:r>
              <a:rPr lang="en-US" sz="2900" dirty="0" err="1" smtClean="0">
                <a:solidFill>
                  <a:srgbClr val="FFFF00"/>
                </a:solidFill>
              </a:rPr>
              <a:t>Pimpinan</a:t>
            </a:r>
            <a:r>
              <a:rPr lang="en-US" sz="2900" dirty="0" smtClean="0">
                <a:solidFill>
                  <a:srgbClr val="FFFF00"/>
                </a:solidFill>
              </a:rPr>
              <a:t>, 2. </a:t>
            </a:r>
            <a:r>
              <a:rPr lang="en-US" sz="2900" dirty="0" err="1" smtClean="0">
                <a:solidFill>
                  <a:srgbClr val="FFFF00"/>
                </a:solidFill>
              </a:rPr>
              <a:t>Senat</a:t>
            </a:r>
            <a:r>
              <a:rPr lang="en-US" sz="2900" dirty="0" smtClean="0">
                <a:solidFill>
                  <a:srgbClr val="FFFF00"/>
                </a:solidFill>
              </a:rPr>
              <a:t>, 3. </a:t>
            </a:r>
            <a:r>
              <a:rPr lang="en-US" sz="2900" dirty="0" err="1" smtClean="0">
                <a:solidFill>
                  <a:srgbClr val="FFFF00"/>
                </a:solidFill>
              </a:rPr>
              <a:t>Satuan</a:t>
            </a:r>
            <a:r>
              <a:rPr lang="en-US" sz="2900" dirty="0" smtClean="0">
                <a:solidFill>
                  <a:srgbClr val="FFFF00"/>
                </a:solidFill>
              </a:rPr>
              <a:t> </a:t>
            </a:r>
            <a:r>
              <a:rPr lang="en-US" sz="2900" dirty="0" err="1" smtClean="0">
                <a:solidFill>
                  <a:srgbClr val="FFFF00"/>
                </a:solidFill>
              </a:rPr>
              <a:t>Pengawas</a:t>
            </a:r>
            <a:r>
              <a:rPr lang="en-US" sz="2900" dirty="0" smtClean="0">
                <a:solidFill>
                  <a:srgbClr val="FFFF00"/>
                </a:solidFill>
              </a:rPr>
              <a:t>, 4. </a:t>
            </a:r>
            <a:r>
              <a:rPr lang="en-US" sz="2900" dirty="0" err="1" smtClean="0">
                <a:solidFill>
                  <a:srgbClr val="FFFF00"/>
                </a:solidFill>
              </a:rPr>
              <a:t>Dewan</a:t>
            </a:r>
            <a:r>
              <a:rPr lang="en-US" sz="2900" dirty="0" smtClean="0">
                <a:solidFill>
                  <a:srgbClr val="FFFF00"/>
                </a:solidFill>
              </a:rPr>
              <a:t> </a:t>
            </a:r>
            <a:r>
              <a:rPr lang="en-US" sz="2900" dirty="0" err="1" smtClean="0">
                <a:solidFill>
                  <a:srgbClr val="FFFF00"/>
                </a:solidFill>
              </a:rPr>
              <a:t>Pertimbangan</a:t>
            </a:r>
            <a:r>
              <a:rPr lang="en-US" sz="2900" dirty="0" smtClean="0">
                <a:solidFill>
                  <a:srgbClr val="FFFF00"/>
                </a:solidFill>
              </a:rPr>
              <a:t> (</a:t>
            </a:r>
            <a:r>
              <a:rPr lang="en-US" sz="2900" dirty="0" err="1" smtClean="0">
                <a:solidFill>
                  <a:srgbClr val="FFFF00"/>
                </a:solidFill>
              </a:rPr>
              <a:t>kalau</a:t>
            </a:r>
            <a:r>
              <a:rPr lang="en-US" sz="2900" dirty="0" smtClean="0">
                <a:solidFill>
                  <a:srgbClr val="FFFF00"/>
                </a:solidFill>
              </a:rPr>
              <a:t> </a:t>
            </a:r>
            <a:r>
              <a:rPr lang="en-US" sz="2900" dirty="0" err="1" smtClean="0">
                <a:solidFill>
                  <a:srgbClr val="FFFF00"/>
                </a:solidFill>
              </a:rPr>
              <a:t>ada</a:t>
            </a:r>
            <a:r>
              <a:rPr lang="en-US" sz="2900" dirty="0" smtClean="0">
                <a:solidFill>
                  <a:srgbClr val="FFFF00"/>
                </a:solidFill>
              </a:rPr>
              <a:t>), 5. </a:t>
            </a:r>
            <a:r>
              <a:rPr lang="en-US" sz="2900" dirty="0" err="1" smtClean="0">
                <a:solidFill>
                  <a:srgbClr val="FFFF00"/>
                </a:solidFill>
              </a:rPr>
              <a:t>Pelaksana</a:t>
            </a:r>
            <a:r>
              <a:rPr lang="en-US" sz="2900" dirty="0" smtClean="0">
                <a:solidFill>
                  <a:srgbClr val="FFFF00"/>
                </a:solidFill>
              </a:rPr>
              <a:t> </a:t>
            </a:r>
            <a:r>
              <a:rPr lang="en-US" sz="2900" dirty="0" err="1" smtClean="0">
                <a:solidFill>
                  <a:srgbClr val="FFFF00"/>
                </a:solidFill>
              </a:rPr>
              <a:t>kegiatan</a:t>
            </a:r>
            <a:r>
              <a:rPr lang="en-US" sz="2900" dirty="0" smtClean="0">
                <a:solidFill>
                  <a:srgbClr val="FFFF00"/>
                </a:solidFill>
              </a:rPr>
              <a:t> </a:t>
            </a:r>
            <a:r>
              <a:rPr lang="en-US" sz="2900" dirty="0" err="1" smtClean="0">
                <a:solidFill>
                  <a:srgbClr val="FFFF00"/>
                </a:solidFill>
              </a:rPr>
              <a:t>akademik</a:t>
            </a:r>
            <a:r>
              <a:rPr lang="en-US" sz="2900" dirty="0" smtClean="0">
                <a:solidFill>
                  <a:srgbClr val="FFFF00"/>
                </a:solidFill>
              </a:rPr>
              <a:t>, 6. </a:t>
            </a:r>
            <a:r>
              <a:rPr lang="en-US" sz="2900" dirty="0" err="1" smtClean="0">
                <a:solidFill>
                  <a:srgbClr val="FFFF00"/>
                </a:solidFill>
              </a:rPr>
              <a:t>Pelaksana</a:t>
            </a:r>
            <a:r>
              <a:rPr lang="en-US" sz="2900" dirty="0" smtClean="0">
                <a:solidFill>
                  <a:srgbClr val="FFFF00"/>
                </a:solidFill>
              </a:rPr>
              <a:t> </a:t>
            </a:r>
            <a:r>
              <a:rPr lang="en-US" sz="2900" dirty="0" err="1" smtClean="0">
                <a:solidFill>
                  <a:srgbClr val="FFFF00"/>
                </a:solidFill>
              </a:rPr>
              <a:t>adm</a:t>
            </a:r>
            <a:r>
              <a:rPr lang="en-US" sz="2900" dirty="0" smtClean="0">
                <a:solidFill>
                  <a:srgbClr val="FFFF00"/>
                </a:solidFill>
              </a:rPr>
              <a:t>,  </a:t>
            </a:r>
            <a:r>
              <a:rPr lang="en-US" sz="2900" dirty="0" err="1">
                <a:solidFill>
                  <a:srgbClr val="FFFF00"/>
                </a:solidFill>
              </a:rPr>
              <a:t>p</a:t>
            </a:r>
            <a:r>
              <a:rPr lang="en-US" sz="2900" dirty="0" err="1" smtClean="0">
                <a:solidFill>
                  <a:srgbClr val="FFFF00"/>
                </a:solidFill>
              </a:rPr>
              <a:t>elayanan</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a:t>
            </a:r>
            <a:r>
              <a:rPr lang="en-US" sz="2900" dirty="0" err="1" smtClean="0">
                <a:solidFill>
                  <a:srgbClr val="FFFF00"/>
                </a:solidFill>
              </a:rPr>
              <a:t>pendukung</a:t>
            </a:r>
            <a:r>
              <a:rPr lang="en-US" sz="2900" dirty="0" smtClean="0">
                <a:solidFill>
                  <a:srgbClr val="FFFF00"/>
                </a:solidFill>
              </a:rPr>
              <a:t>, 7. </a:t>
            </a:r>
            <a:r>
              <a:rPr lang="en-US" sz="2900" dirty="0" err="1" smtClean="0">
                <a:solidFill>
                  <a:srgbClr val="FFFF00"/>
                </a:solidFill>
              </a:rPr>
              <a:t>Penjamin</a:t>
            </a:r>
            <a:r>
              <a:rPr lang="en-US" sz="2900" dirty="0" smtClean="0">
                <a:solidFill>
                  <a:srgbClr val="FFFF00"/>
                </a:solidFill>
              </a:rPr>
              <a:t> </a:t>
            </a:r>
            <a:r>
              <a:rPr lang="en-US" sz="2900" dirty="0" err="1" smtClean="0">
                <a:solidFill>
                  <a:srgbClr val="FFFF00"/>
                </a:solidFill>
              </a:rPr>
              <a:t>mutu</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8. Unit </a:t>
            </a:r>
            <a:r>
              <a:rPr lang="en-US" sz="2900" dirty="0" err="1" smtClean="0">
                <a:solidFill>
                  <a:srgbClr val="FFFF00"/>
                </a:solidFill>
              </a:rPr>
              <a:t>perencana</a:t>
            </a:r>
            <a:r>
              <a:rPr lang="en-US" sz="2900" dirty="0" smtClean="0">
                <a:solidFill>
                  <a:srgbClr val="FFFF00"/>
                </a:solidFill>
              </a:rPr>
              <a:t> </a:t>
            </a:r>
            <a:r>
              <a:rPr lang="en-US" sz="2900" dirty="0" err="1" smtClean="0">
                <a:solidFill>
                  <a:srgbClr val="FFFF00"/>
                </a:solidFill>
              </a:rPr>
              <a:t>dan</a:t>
            </a:r>
            <a:r>
              <a:rPr lang="en-US" sz="2900" dirty="0" smtClean="0">
                <a:solidFill>
                  <a:srgbClr val="FFFF00"/>
                </a:solidFill>
              </a:rPr>
              <a:t> </a:t>
            </a:r>
            <a:r>
              <a:rPr lang="en-US" sz="2900" dirty="0" err="1" smtClean="0">
                <a:solidFill>
                  <a:srgbClr val="FFFF00"/>
                </a:solidFill>
              </a:rPr>
              <a:t>pengembangan</a:t>
            </a:r>
            <a:endParaRPr lang="id-ID" sz="2900" dirty="0" smtClean="0">
              <a:solidFill>
                <a:srgbClr val="FFFF00"/>
              </a:solidFill>
            </a:endParaRPr>
          </a:p>
          <a:p>
            <a:pPr marL="1163638" indent="-442913">
              <a:buAutoNum type="alphaLcPeriod"/>
            </a:pPr>
            <a:r>
              <a:rPr lang="en-US" sz="2900" dirty="0" err="1" smtClean="0">
                <a:solidFill>
                  <a:srgbClr val="FFFF00"/>
                </a:solidFill>
              </a:rPr>
              <a:t>Buat</a:t>
            </a:r>
            <a:r>
              <a:rPr lang="en-US" sz="2900" dirty="0" smtClean="0">
                <a:solidFill>
                  <a:srgbClr val="FFFF00"/>
                </a:solidFill>
              </a:rPr>
              <a:t> </a:t>
            </a:r>
            <a:r>
              <a:rPr lang="en-US" sz="2900" dirty="0" err="1" smtClean="0">
                <a:solidFill>
                  <a:srgbClr val="FFFF00"/>
                </a:solidFill>
              </a:rPr>
              <a:t>bagan</a:t>
            </a:r>
            <a:r>
              <a:rPr lang="en-US" sz="2900" dirty="0" smtClean="0">
                <a:solidFill>
                  <a:srgbClr val="FFFF00"/>
                </a:solidFill>
              </a:rPr>
              <a:t> </a:t>
            </a:r>
            <a:r>
              <a:rPr lang="en-US" sz="2900" dirty="0" err="1" smtClean="0">
                <a:solidFill>
                  <a:srgbClr val="FFFF00"/>
                </a:solidFill>
              </a:rPr>
              <a:t>struktur</a:t>
            </a:r>
            <a:r>
              <a:rPr lang="en-US" sz="2900" dirty="0" smtClean="0">
                <a:solidFill>
                  <a:srgbClr val="FFFF00"/>
                </a:solidFill>
              </a:rPr>
              <a:t> </a:t>
            </a:r>
            <a:r>
              <a:rPr lang="en-US" sz="2900" dirty="0" err="1" smtClean="0">
                <a:solidFill>
                  <a:srgbClr val="FFFF00"/>
                </a:solidFill>
              </a:rPr>
              <a:t>organisasi</a:t>
            </a:r>
            <a:endParaRPr lang="id-ID" sz="2900" dirty="0" smtClean="0">
              <a:solidFill>
                <a:srgbClr val="FFFF00"/>
              </a:solidFill>
            </a:endParaRPr>
          </a:p>
          <a:p>
            <a:pPr marL="1163638" indent="-442913">
              <a:buAutoNum type="alphaLcPeriod"/>
            </a:pPr>
            <a:r>
              <a:rPr lang="en-US" sz="2900" dirty="0" smtClean="0">
                <a:solidFill>
                  <a:srgbClr val="FFFF00"/>
                </a:solidFill>
              </a:rPr>
              <a:t>L</a:t>
            </a:r>
            <a:r>
              <a:rPr lang="id-ID" sz="2900" dirty="0" smtClean="0">
                <a:solidFill>
                  <a:srgbClr val="FFFF00"/>
                </a:solidFill>
              </a:rPr>
              <a:t>e</a:t>
            </a:r>
            <a:r>
              <a:rPr lang="en-US" sz="2900" dirty="0" err="1" smtClean="0">
                <a:solidFill>
                  <a:srgbClr val="FFFF00"/>
                </a:solidFill>
              </a:rPr>
              <a:t>ngkapi</a:t>
            </a:r>
            <a:r>
              <a:rPr lang="en-US" sz="2900" dirty="0" smtClean="0">
                <a:solidFill>
                  <a:srgbClr val="FFFF00"/>
                </a:solidFill>
              </a:rPr>
              <a:t> </a:t>
            </a:r>
            <a:r>
              <a:rPr lang="en-US" sz="2900" dirty="0" err="1" smtClean="0">
                <a:solidFill>
                  <a:srgbClr val="FFFF00"/>
                </a:solidFill>
              </a:rPr>
              <a:t>uraian</a:t>
            </a:r>
            <a:r>
              <a:rPr lang="en-US" sz="2900" dirty="0" smtClean="0">
                <a:solidFill>
                  <a:schemeClr val="tx1"/>
                </a:solidFill>
              </a:rPr>
              <a:t> </a:t>
            </a:r>
            <a:r>
              <a:rPr lang="en-US" sz="2900" b="1" dirty="0" err="1" smtClean="0">
                <a:solidFill>
                  <a:srgbClr val="FF0000"/>
                </a:solidFill>
              </a:rPr>
              <a:t>Tugas</a:t>
            </a:r>
            <a:r>
              <a:rPr lang="en-US" sz="2900" b="1" dirty="0" smtClean="0">
                <a:solidFill>
                  <a:srgbClr val="FF0000"/>
                </a:solidFill>
              </a:rPr>
              <a:t>, </a:t>
            </a:r>
            <a:r>
              <a:rPr lang="en-US" sz="2900" b="1" dirty="0" err="1" smtClean="0">
                <a:solidFill>
                  <a:srgbClr val="FF0000"/>
                </a:solidFill>
              </a:rPr>
              <a:t>Fungsi</a:t>
            </a:r>
            <a:r>
              <a:rPr lang="en-US" sz="2900" b="1" dirty="0" smtClean="0">
                <a:solidFill>
                  <a:srgbClr val="FF0000"/>
                </a:solidFill>
              </a:rPr>
              <a:t>, </a:t>
            </a:r>
            <a:r>
              <a:rPr lang="en-US" sz="2900" b="1" dirty="0" err="1" smtClean="0">
                <a:solidFill>
                  <a:srgbClr val="FF0000"/>
                </a:solidFill>
              </a:rPr>
              <a:t>Wewenang</a:t>
            </a:r>
            <a:r>
              <a:rPr lang="en-US" sz="2900" b="1" dirty="0" smtClean="0">
                <a:solidFill>
                  <a:srgbClr val="FF0000"/>
                </a:solidFill>
              </a:rPr>
              <a:t>, </a:t>
            </a:r>
            <a:r>
              <a:rPr lang="en-US" sz="2900" b="1" dirty="0" err="1" smtClean="0">
                <a:solidFill>
                  <a:srgbClr val="FF0000"/>
                </a:solidFill>
              </a:rPr>
              <a:t>dan</a:t>
            </a:r>
            <a:r>
              <a:rPr lang="en-US" sz="2900" b="1" dirty="0" smtClean="0">
                <a:solidFill>
                  <a:srgbClr val="FF0000"/>
                </a:solidFill>
              </a:rPr>
              <a:t> </a:t>
            </a:r>
            <a:r>
              <a:rPr lang="en-US" sz="2900" b="1" dirty="0" err="1" smtClean="0">
                <a:solidFill>
                  <a:srgbClr val="FF0000"/>
                </a:solidFill>
              </a:rPr>
              <a:t>tanggung</a:t>
            </a:r>
            <a:r>
              <a:rPr lang="en-US" sz="2900" b="1" dirty="0" smtClean="0">
                <a:solidFill>
                  <a:srgbClr val="FF0000"/>
                </a:solidFill>
              </a:rPr>
              <a:t> </a:t>
            </a:r>
            <a:r>
              <a:rPr lang="en-US" sz="2900" b="1" dirty="0" err="1" smtClean="0">
                <a:solidFill>
                  <a:srgbClr val="FF0000"/>
                </a:solidFill>
              </a:rPr>
              <a:t>jawab</a:t>
            </a:r>
            <a:r>
              <a:rPr lang="en-US" sz="2900" b="1" dirty="0" smtClean="0">
                <a:solidFill>
                  <a:schemeClr val="tx1"/>
                </a:solidFill>
              </a:rPr>
              <a:t>.</a:t>
            </a:r>
            <a:endParaRPr lang="en-US" sz="2900" b="1" dirty="0">
              <a:solidFill>
                <a:schemeClr val="tx1"/>
              </a:solidFill>
            </a:endParaRPr>
          </a:p>
        </p:txBody>
      </p:sp>
      <p:sp>
        <p:nvSpPr>
          <p:cNvPr id="7" name="Slide Number Placeholder 6"/>
          <p:cNvSpPr>
            <a:spLocks noGrp="1"/>
          </p:cNvSpPr>
          <p:nvPr>
            <p:ph type="sldNum" sz="quarter" idx="12"/>
          </p:nvPr>
        </p:nvSpPr>
        <p:spPr/>
        <p:txBody>
          <a:bodyPr/>
          <a:lstStyle/>
          <a:p>
            <a:fld id="{F173A9D0-1A36-4B24-B117-D76BD841B7CF}" type="slidenum">
              <a:rPr lang="en-US" smtClean="0"/>
              <a:pPr/>
              <a:t>7</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FED3E4FC-6638-4F27-8B39-B8167664477F}" type="datetime1">
              <a:rPr lang="id-ID" smtClean="0"/>
              <a:pPr/>
              <a:t>12/01/2017</a:t>
            </a:fld>
            <a:endParaRPr lang="en-US"/>
          </a:p>
        </p:txBody>
      </p:sp>
    </p:spTree>
    <p:extLst>
      <p:ext uri="{BB962C8B-B14F-4D97-AF65-F5344CB8AC3E}">
        <p14:creationId xmlns="" xmlns:p14="http://schemas.microsoft.com/office/powerpoint/2010/main" val="151007023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11" y="236818"/>
            <a:ext cx="9404723" cy="626782"/>
          </a:xfrm>
        </p:spPr>
        <p:txBody>
          <a:bodyPr/>
          <a:lstStyle/>
          <a:p>
            <a:r>
              <a:rPr lang="id-ID" sz="2400" dirty="0" smtClean="0"/>
              <a:t>6.2.5  </a:t>
            </a:r>
            <a:r>
              <a:rPr lang="en-US" sz="2400" dirty="0" err="1" smtClean="0"/>
              <a:t>Pustaka</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611914150"/>
              </p:ext>
            </p:extLst>
          </p:nvPr>
        </p:nvGraphicFramePr>
        <p:xfrm>
          <a:off x="457199" y="863600"/>
          <a:ext cx="11125200" cy="4013200"/>
        </p:xfrm>
        <a:graphic>
          <a:graphicData uri="http://schemas.openxmlformats.org/drawingml/2006/table">
            <a:tbl>
              <a:tblPr firstRow="1" firstCol="1" lastRow="1" lastCol="1" bandRow="1" bandCol="1">
                <a:tableStyleId>{5C22544A-7EE6-4342-B048-85BDC9FD1C3A}</a:tableStyleId>
              </a:tblPr>
              <a:tblGrid>
                <a:gridCol w="865875"/>
                <a:gridCol w="4385936"/>
                <a:gridCol w="1854926"/>
                <a:gridCol w="1854926"/>
                <a:gridCol w="2163537"/>
              </a:tblGrid>
              <a:tr h="459640">
                <a:tc rowSpan="2">
                  <a:txBody>
                    <a:bodyPr/>
                    <a:lstStyle/>
                    <a:p>
                      <a:pPr marL="0" marR="0" algn="ctr">
                        <a:spcBef>
                          <a:spcPts val="0"/>
                        </a:spcBef>
                        <a:spcAft>
                          <a:spcPts val="0"/>
                        </a:spcAft>
                      </a:pPr>
                      <a:r>
                        <a:rPr lang="id-ID" sz="1600" dirty="0">
                          <a:effectLst/>
                        </a:rPr>
                        <a:t>No.</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a:effectLst/>
                        </a:rPr>
                        <a:t>Jenis Pustaka</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marL="0" marR="0" algn="ctr">
                        <a:spcBef>
                          <a:spcPts val="0"/>
                        </a:spcBef>
                        <a:spcAft>
                          <a:spcPts val="0"/>
                        </a:spcAft>
                      </a:pPr>
                      <a:r>
                        <a:rPr lang="en-US" sz="1600">
                          <a:effectLst/>
                        </a:rPr>
                        <a:t>Jumlah Judul</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rowSpan="2">
                  <a:txBody>
                    <a:bodyPr/>
                    <a:lstStyle/>
                    <a:p>
                      <a:pPr marL="0" marR="0" algn="ctr">
                        <a:spcBef>
                          <a:spcPts val="0"/>
                        </a:spcBef>
                        <a:spcAft>
                          <a:spcPts val="0"/>
                        </a:spcAft>
                      </a:pPr>
                      <a:r>
                        <a:rPr lang="en-US" sz="1600">
                          <a:effectLst/>
                        </a:rPr>
                        <a:t>Jumlah Copy</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33775">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id-ID" sz="1600">
                          <a:effectLst/>
                        </a:rPr>
                        <a:t>Cetak</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a:effectLst/>
                        </a:rPr>
                        <a:t>Elektronik</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US"/>
                    </a:p>
                  </a:txBody>
                  <a:tcPr/>
                </a:tc>
              </a:tr>
              <a:tr h="489294">
                <a:tc>
                  <a:txBody>
                    <a:bodyPr/>
                    <a:lstStyle/>
                    <a:p>
                      <a:pPr marL="0" marR="0" algn="ctr">
                        <a:spcBef>
                          <a:spcPts val="0"/>
                        </a:spcBef>
                        <a:spcAft>
                          <a:spcPts val="0"/>
                        </a:spcAft>
                      </a:pPr>
                      <a:r>
                        <a:rPr lang="en-US"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a:effectLst/>
                        </a:rPr>
                        <a:t>(5)</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74467">
                <a:tc>
                  <a:txBody>
                    <a:bodyPr/>
                    <a:lstStyle/>
                    <a:p>
                      <a:pPr marL="0" marR="0" algn="ctr">
                        <a:spcBef>
                          <a:spcPts val="0"/>
                        </a:spcBef>
                        <a:spcAft>
                          <a:spcPts val="0"/>
                        </a:spcAft>
                      </a:pPr>
                      <a:r>
                        <a:rPr lang="id-ID" sz="1600">
                          <a:effectLst/>
                        </a:rPr>
                        <a:t>1</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600">
                          <a:effectLst/>
                        </a:rPr>
                        <a:t>Buku teks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29986">
                <a:tc>
                  <a:txBody>
                    <a:bodyPr/>
                    <a:lstStyle/>
                    <a:p>
                      <a:pPr marL="0" marR="0" algn="ctr">
                        <a:spcBef>
                          <a:spcPts val="0"/>
                        </a:spcBef>
                        <a:spcAft>
                          <a:spcPts val="0"/>
                        </a:spcAft>
                      </a:pPr>
                      <a:r>
                        <a:rPr lang="id-ID" sz="1600">
                          <a:effectLst/>
                        </a:rPr>
                        <a:t>2</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600">
                          <a:effectLst/>
                        </a:rPr>
                        <a:t>Jurnal nasional yang terakreditasi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44813">
                <a:tc>
                  <a:txBody>
                    <a:bodyPr/>
                    <a:lstStyle/>
                    <a:p>
                      <a:pPr marL="0" marR="0" algn="ctr">
                        <a:spcBef>
                          <a:spcPts val="0"/>
                        </a:spcBef>
                        <a:spcAft>
                          <a:spcPts val="0"/>
                        </a:spcAft>
                      </a:pPr>
                      <a:r>
                        <a:rPr lang="id-ID" sz="1600">
                          <a:effectLst/>
                        </a:rPr>
                        <a:t>3</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600">
                          <a:effectLst/>
                        </a:rPr>
                        <a:t>Jurnal internasional</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59640">
                <a:tc>
                  <a:txBody>
                    <a:bodyPr/>
                    <a:lstStyle/>
                    <a:p>
                      <a:pPr marL="0" marR="0" algn="ctr">
                        <a:spcBef>
                          <a:spcPts val="0"/>
                        </a:spcBef>
                        <a:spcAft>
                          <a:spcPts val="0"/>
                        </a:spcAft>
                      </a:pPr>
                      <a:r>
                        <a:rPr lang="id-ID" sz="1600">
                          <a:effectLst/>
                        </a:rPr>
                        <a:t>4</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1600">
                          <a:effectLst/>
                        </a:rPr>
                        <a:t>Prosiding</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721585">
                <a:tc>
                  <a:txBody>
                    <a:bodyPr/>
                    <a:lstStyle/>
                    <a:p>
                      <a:pPr marL="0" marR="0" algn="ctr">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TOTAL</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just">
                        <a:spcBef>
                          <a:spcPts val="0"/>
                        </a:spcBef>
                        <a:spcAft>
                          <a:spcPts val="0"/>
                        </a:spcAft>
                      </a:pPr>
                      <a:r>
                        <a:rPr lang="en-US" sz="1600">
                          <a:effectLst/>
                        </a:rPr>
                        <a:t> </a:t>
                      </a:r>
                      <a:endParaRPr lang="en-US"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dirty="0">
                          <a:effectLst/>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dirty="0">
                          <a:effectLst/>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70</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07DDCC47-9918-4805-9302-03F851962887}" type="datetime1">
              <a:rPr lang="id-ID" smtClean="0"/>
              <a:pPr/>
              <a:t>12/01/2017</a:t>
            </a:fld>
            <a:endParaRPr lang="en-US"/>
          </a:p>
        </p:txBody>
      </p:sp>
    </p:spTree>
    <p:extLst>
      <p:ext uri="{BB962C8B-B14F-4D97-AF65-F5344CB8AC3E}">
        <p14:creationId xmlns="" xmlns:p14="http://schemas.microsoft.com/office/powerpoint/2010/main" val="41322713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15682"/>
          </a:xfrm>
        </p:spPr>
        <p:txBody>
          <a:bodyPr/>
          <a:lstStyle/>
          <a:p>
            <a:pPr marL="984250" indent="-984250"/>
            <a:r>
              <a:rPr lang="en-US" sz="2800" dirty="0" smtClean="0"/>
              <a:t>6.2.6. </a:t>
            </a:r>
            <a:r>
              <a:rPr lang="id-ID" sz="2800" dirty="0" smtClean="0"/>
              <a:t>Jelaskan pula aksesibilitas dan pemanfaatan pustaka di atas</a:t>
            </a:r>
            <a:br>
              <a:rPr lang="id-ID" sz="2800" dirty="0" smtClean="0"/>
            </a:br>
            <a:endParaRPr lang="en-US" sz="2800" dirty="0"/>
          </a:p>
        </p:txBody>
      </p:sp>
      <p:sp>
        <p:nvSpPr>
          <p:cNvPr id="3" name="Content Placeholder 2"/>
          <p:cNvSpPr>
            <a:spLocks noGrp="1"/>
          </p:cNvSpPr>
          <p:nvPr>
            <p:ph idx="1"/>
          </p:nvPr>
        </p:nvSpPr>
        <p:spPr>
          <a:xfrm>
            <a:off x="1011382" y="2008909"/>
            <a:ext cx="9039452" cy="3449782"/>
          </a:xfrm>
        </p:spPr>
        <p:txBody>
          <a:bodyPr>
            <a:normAutofit lnSpcReduction="10000"/>
          </a:bodyPr>
          <a:lstStyle/>
          <a:p>
            <a:pPr marL="457200" indent="-457200">
              <a:buNone/>
            </a:pPr>
            <a:r>
              <a:rPr lang="en-US" sz="2400" dirty="0" err="1" smtClean="0">
                <a:solidFill>
                  <a:srgbClr val="FFFF00"/>
                </a:solidFill>
              </a:rPr>
              <a:t>Aksesibilitas</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pemanfaatan</a:t>
            </a:r>
            <a:r>
              <a:rPr lang="en-US" sz="2400" dirty="0" smtClean="0">
                <a:solidFill>
                  <a:srgbClr val="FFFF00"/>
                </a:solidFill>
              </a:rPr>
              <a:t> </a:t>
            </a:r>
            <a:r>
              <a:rPr lang="en-US" sz="2400" dirty="0" err="1" smtClean="0">
                <a:solidFill>
                  <a:srgbClr val="FFFF00"/>
                </a:solidFill>
              </a:rPr>
              <a:t>bahan</a:t>
            </a:r>
            <a:r>
              <a:rPr lang="en-US" sz="2400" dirty="0" smtClean="0">
                <a:solidFill>
                  <a:srgbClr val="FFFF00"/>
                </a:solidFill>
              </a:rPr>
              <a:t> </a:t>
            </a:r>
            <a:r>
              <a:rPr lang="en-US" sz="2400" dirty="0" err="1" smtClean="0">
                <a:solidFill>
                  <a:srgbClr val="FFFF00"/>
                </a:solidFill>
              </a:rPr>
              <a:t>pustaka</a:t>
            </a:r>
            <a:endParaRPr lang="id-ID" sz="2400" dirty="0" smtClean="0">
              <a:solidFill>
                <a:srgbClr val="FFFF00"/>
              </a:solidFill>
            </a:endParaRPr>
          </a:p>
          <a:p>
            <a:pPr marL="457200" indent="-457200">
              <a:buAutoNum type="arabicPeriod"/>
            </a:pPr>
            <a:r>
              <a:rPr lang="en-US" sz="2400" dirty="0" err="1" smtClean="0">
                <a:solidFill>
                  <a:srgbClr val="FFFF00"/>
                </a:solidFill>
              </a:rPr>
              <a:t>waktu</a:t>
            </a:r>
            <a:r>
              <a:rPr lang="en-US" sz="2400" dirty="0" smtClean="0">
                <a:solidFill>
                  <a:srgbClr val="FFFF00"/>
                </a:solidFill>
              </a:rPr>
              <a:t>  </a:t>
            </a:r>
            <a:r>
              <a:rPr lang="en-US" sz="2400" dirty="0" err="1">
                <a:solidFill>
                  <a:srgbClr val="FFFF00"/>
                </a:solidFill>
              </a:rPr>
              <a:t>layanan</a:t>
            </a:r>
            <a:r>
              <a:rPr lang="en-US" sz="2400" dirty="0">
                <a:solidFill>
                  <a:srgbClr val="FFFF00"/>
                </a:solidFill>
              </a:rPr>
              <a:t>, </a:t>
            </a:r>
            <a:endParaRPr lang="en-US" sz="2400" dirty="0" smtClean="0">
              <a:solidFill>
                <a:srgbClr val="FFFF00"/>
              </a:solidFill>
            </a:endParaRPr>
          </a:p>
          <a:p>
            <a:pPr marL="457200" indent="-457200">
              <a:buAutoNum type="arabicPeriod"/>
            </a:pPr>
            <a:r>
              <a:rPr lang="en-US" sz="2400" dirty="0" err="1" smtClean="0">
                <a:solidFill>
                  <a:srgbClr val="FFFF00"/>
                </a:solidFill>
              </a:rPr>
              <a:t>mutu</a:t>
            </a:r>
            <a:r>
              <a:rPr lang="en-US" sz="2400" dirty="0" smtClean="0">
                <a:solidFill>
                  <a:srgbClr val="FFFF00"/>
                </a:solidFill>
              </a:rPr>
              <a:t> </a:t>
            </a:r>
            <a:r>
              <a:rPr lang="en-US" sz="2400" dirty="0" err="1">
                <a:solidFill>
                  <a:srgbClr val="FFFF00"/>
                </a:solidFill>
              </a:rPr>
              <a:t>layanan</a:t>
            </a:r>
            <a:r>
              <a:rPr lang="en-US" sz="2400" dirty="0">
                <a:solidFill>
                  <a:srgbClr val="FFFF00"/>
                </a:solidFill>
              </a:rPr>
              <a:t> (</a:t>
            </a:r>
            <a:r>
              <a:rPr lang="en-US" sz="2400" dirty="0" err="1">
                <a:solidFill>
                  <a:srgbClr val="FFFF00"/>
                </a:solidFill>
              </a:rPr>
              <a:t>kemudahan</a:t>
            </a:r>
            <a:r>
              <a:rPr lang="en-US" sz="2400" dirty="0">
                <a:solidFill>
                  <a:srgbClr val="FFFF00"/>
                </a:solidFill>
              </a:rPr>
              <a:t> </a:t>
            </a:r>
            <a:r>
              <a:rPr lang="en-US" sz="2400" dirty="0" err="1">
                <a:solidFill>
                  <a:srgbClr val="FFFF00"/>
                </a:solidFill>
              </a:rPr>
              <a:t>mencari</a:t>
            </a:r>
            <a:r>
              <a:rPr lang="en-US" sz="2400" dirty="0">
                <a:solidFill>
                  <a:srgbClr val="FFFF00"/>
                </a:solidFill>
              </a:rPr>
              <a:t> </a:t>
            </a:r>
            <a:r>
              <a:rPr lang="en-US" sz="2400" dirty="0" err="1">
                <a:solidFill>
                  <a:srgbClr val="FFFF00"/>
                </a:solidFill>
              </a:rPr>
              <a:t>bahan</a:t>
            </a:r>
            <a:r>
              <a:rPr lang="en-US" sz="2400" dirty="0">
                <a:solidFill>
                  <a:srgbClr val="FFFF00"/>
                </a:solidFill>
              </a:rPr>
              <a:t> </a:t>
            </a:r>
            <a:r>
              <a:rPr lang="en-US" sz="2400" dirty="0" err="1">
                <a:solidFill>
                  <a:srgbClr val="FFFF00"/>
                </a:solidFill>
              </a:rPr>
              <a:t>pustaka</a:t>
            </a:r>
            <a:r>
              <a:rPr lang="en-US" sz="2400" dirty="0">
                <a:solidFill>
                  <a:srgbClr val="FFFF00"/>
                </a:solidFill>
              </a:rPr>
              <a:t>, </a:t>
            </a:r>
            <a:r>
              <a:rPr lang="en-US" sz="2400" dirty="0" err="1">
                <a:solidFill>
                  <a:srgbClr val="FFFF00"/>
                </a:solidFill>
              </a:rPr>
              <a:t>keleluasaan</a:t>
            </a:r>
            <a:r>
              <a:rPr lang="en-US" sz="2400" dirty="0">
                <a:solidFill>
                  <a:srgbClr val="FFFF00"/>
                </a:solidFill>
              </a:rPr>
              <a:t> </a:t>
            </a:r>
            <a:r>
              <a:rPr lang="en-US" sz="2400" dirty="0" err="1">
                <a:solidFill>
                  <a:srgbClr val="FFFF00"/>
                </a:solidFill>
              </a:rPr>
              <a:t>meminjam</a:t>
            </a:r>
            <a:r>
              <a:rPr lang="en-US" sz="2400" dirty="0">
                <a:solidFill>
                  <a:srgbClr val="FFFF00"/>
                </a:solidFill>
              </a:rPr>
              <a:t>, </a:t>
            </a:r>
            <a:r>
              <a:rPr lang="en-US" sz="2400" dirty="0" err="1">
                <a:solidFill>
                  <a:srgbClr val="FFFF00"/>
                </a:solidFill>
              </a:rPr>
              <a:t>bantuan</a:t>
            </a:r>
            <a:r>
              <a:rPr lang="en-US" sz="2400" dirty="0">
                <a:solidFill>
                  <a:srgbClr val="FFFF00"/>
                </a:solidFill>
              </a:rPr>
              <a:t> </a:t>
            </a:r>
            <a:r>
              <a:rPr lang="en-US" sz="2400" dirty="0" err="1">
                <a:solidFill>
                  <a:srgbClr val="FFFF00"/>
                </a:solidFill>
              </a:rPr>
              <a:t>mencarikan</a:t>
            </a:r>
            <a:r>
              <a:rPr lang="en-US" sz="2400" dirty="0">
                <a:solidFill>
                  <a:srgbClr val="FFFF00"/>
                </a:solidFill>
              </a:rPr>
              <a:t> </a:t>
            </a:r>
            <a:r>
              <a:rPr lang="en-US" sz="2400" dirty="0" err="1">
                <a:solidFill>
                  <a:srgbClr val="FFFF00"/>
                </a:solidFill>
              </a:rPr>
              <a:t>bahan</a:t>
            </a:r>
            <a:r>
              <a:rPr lang="en-US" sz="2400" dirty="0">
                <a:solidFill>
                  <a:srgbClr val="FFFF00"/>
                </a:solidFill>
              </a:rPr>
              <a:t> </a:t>
            </a:r>
            <a:r>
              <a:rPr lang="en-US" sz="2400" dirty="0" err="1">
                <a:solidFill>
                  <a:srgbClr val="FFFF00"/>
                </a:solidFill>
              </a:rPr>
              <a:t>pustaka</a:t>
            </a:r>
            <a:r>
              <a:rPr lang="en-US" sz="2400" dirty="0">
                <a:solidFill>
                  <a:srgbClr val="FFFF00"/>
                </a:solidFill>
              </a:rPr>
              <a:t> </a:t>
            </a:r>
            <a:r>
              <a:rPr lang="en-US" sz="2400" dirty="0" err="1">
                <a:solidFill>
                  <a:srgbClr val="FFFF00"/>
                </a:solidFill>
              </a:rPr>
              <a:t>dari</a:t>
            </a:r>
            <a:r>
              <a:rPr lang="en-US" sz="2400" dirty="0">
                <a:solidFill>
                  <a:srgbClr val="FFFF00"/>
                </a:solidFill>
              </a:rPr>
              <a:t> </a:t>
            </a:r>
            <a:r>
              <a:rPr lang="en-US" sz="2400" dirty="0" err="1">
                <a:solidFill>
                  <a:srgbClr val="FFFF00"/>
                </a:solidFill>
              </a:rPr>
              <a:t>perpustakaan</a:t>
            </a:r>
            <a:r>
              <a:rPr lang="en-US" sz="2400" dirty="0">
                <a:solidFill>
                  <a:srgbClr val="FFFF00"/>
                </a:solidFill>
              </a:rPr>
              <a:t> lain</a:t>
            </a:r>
            <a:r>
              <a:rPr lang="en-US" sz="2400" dirty="0" smtClean="0">
                <a:solidFill>
                  <a:srgbClr val="FFFF00"/>
                </a:solidFill>
              </a:rPr>
              <a:t>)</a:t>
            </a:r>
          </a:p>
          <a:p>
            <a:pPr marL="457200" indent="-457200">
              <a:buAutoNum type="arabicPeriod"/>
            </a:pPr>
            <a:r>
              <a:rPr lang="en-US" sz="2400" dirty="0" err="1" smtClean="0">
                <a:solidFill>
                  <a:srgbClr val="FFFF00"/>
                </a:solidFill>
              </a:rPr>
              <a:t>ketersediaan</a:t>
            </a:r>
            <a:r>
              <a:rPr lang="en-US" sz="2400" dirty="0" smtClean="0">
                <a:solidFill>
                  <a:srgbClr val="FFFF00"/>
                </a:solidFill>
              </a:rPr>
              <a:t> </a:t>
            </a:r>
            <a:r>
              <a:rPr lang="en-US" sz="2400" dirty="0" err="1">
                <a:solidFill>
                  <a:srgbClr val="FFFF00"/>
                </a:solidFill>
              </a:rPr>
              <a:t>layanan</a:t>
            </a:r>
            <a:r>
              <a:rPr lang="en-US" sz="2400" dirty="0">
                <a:solidFill>
                  <a:srgbClr val="FFFF00"/>
                </a:solidFill>
              </a:rPr>
              <a:t> </a:t>
            </a:r>
            <a:r>
              <a:rPr lang="en-US" sz="2400" dirty="0" smtClean="0">
                <a:solidFill>
                  <a:srgbClr val="FFFF00"/>
                </a:solidFill>
              </a:rPr>
              <a:t>e-library</a:t>
            </a:r>
          </a:p>
          <a:p>
            <a:pPr marL="457200" indent="-457200">
              <a:buAutoNum type="arabicPeriod"/>
            </a:pPr>
            <a:r>
              <a:rPr lang="en-US" sz="2400" dirty="0" err="1" smtClean="0">
                <a:solidFill>
                  <a:srgbClr val="FFFF00"/>
                </a:solidFill>
              </a:rPr>
              <a:t>Jelaskan</a:t>
            </a:r>
            <a:r>
              <a:rPr lang="en-US" sz="2400" dirty="0" smtClean="0">
                <a:solidFill>
                  <a:srgbClr val="FFFF00"/>
                </a:solidFill>
              </a:rPr>
              <a:t> rata-rata </a:t>
            </a:r>
            <a:r>
              <a:rPr lang="en-US" sz="2400" dirty="0" err="1" smtClean="0">
                <a:solidFill>
                  <a:srgbClr val="FFFF00"/>
                </a:solidFill>
              </a:rPr>
              <a:t>jumlah</a:t>
            </a:r>
            <a:r>
              <a:rPr lang="en-US" sz="2400" dirty="0" smtClean="0">
                <a:solidFill>
                  <a:srgbClr val="FFFF00"/>
                </a:solidFill>
              </a:rPr>
              <a:t> </a:t>
            </a:r>
            <a:r>
              <a:rPr lang="en-US" sz="2400" dirty="0" err="1" smtClean="0">
                <a:solidFill>
                  <a:srgbClr val="FFFF00"/>
                </a:solidFill>
              </a:rPr>
              <a:t>pengunjung</a:t>
            </a:r>
            <a:r>
              <a:rPr lang="en-US" sz="2400" dirty="0" smtClean="0">
                <a:solidFill>
                  <a:srgbClr val="FFFF00"/>
                </a:solidFill>
              </a:rPr>
              <a:t> </a:t>
            </a:r>
            <a:r>
              <a:rPr lang="en-US" sz="2400" dirty="0" err="1" smtClean="0">
                <a:solidFill>
                  <a:srgbClr val="FFFF00"/>
                </a:solidFill>
              </a:rPr>
              <a:t>baik</a:t>
            </a:r>
            <a:r>
              <a:rPr lang="en-US" sz="2400" dirty="0" smtClean="0">
                <a:solidFill>
                  <a:srgbClr val="FFFF00"/>
                </a:solidFill>
              </a:rPr>
              <a:t> </a:t>
            </a:r>
            <a:r>
              <a:rPr lang="en-US" sz="2400" dirty="0" err="1" smtClean="0">
                <a:solidFill>
                  <a:srgbClr val="FFFF00"/>
                </a:solidFill>
              </a:rPr>
              <a:t>mahasiswa</a:t>
            </a:r>
            <a:r>
              <a:rPr lang="en-US" sz="2400" dirty="0" smtClean="0">
                <a:solidFill>
                  <a:srgbClr val="FFFF00"/>
                </a:solidFill>
              </a:rPr>
              <a:t> </a:t>
            </a:r>
            <a:r>
              <a:rPr lang="en-US" sz="2400" dirty="0" err="1" smtClean="0">
                <a:solidFill>
                  <a:srgbClr val="FFFF00"/>
                </a:solidFill>
              </a:rPr>
              <a:t>maupun</a:t>
            </a:r>
            <a:r>
              <a:rPr lang="en-US" sz="2400" dirty="0" smtClean="0">
                <a:solidFill>
                  <a:srgbClr val="FFFF00"/>
                </a:solidFill>
              </a:rPr>
              <a:t> </a:t>
            </a:r>
            <a:r>
              <a:rPr lang="en-US" sz="2400" dirty="0" err="1" smtClean="0">
                <a:solidFill>
                  <a:srgbClr val="FFFF00"/>
                </a:solidFill>
              </a:rPr>
              <a:t>dosen</a:t>
            </a:r>
            <a:r>
              <a:rPr lang="en-US" sz="2400" dirty="0" smtClean="0">
                <a:solidFill>
                  <a:srgbClr val="FFFF00"/>
                </a:solidFill>
              </a:rPr>
              <a:t> </a:t>
            </a:r>
            <a:r>
              <a:rPr lang="en-US" sz="2400" dirty="0" err="1" smtClean="0">
                <a:solidFill>
                  <a:srgbClr val="FFFF00"/>
                </a:solidFill>
              </a:rPr>
              <a:t>perbulan</a:t>
            </a:r>
            <a:r>
              <a:rPr lang="en-US" sz="2400" dirty="0" smtClean="0">
                <a:solidFill>
                  <a:srgbClr val="FFFF00"/>
                </a:solidFill>
              </a:rPr>
              <a:t> </a:t>
            </a:r>
          </a:p>
          <a:p>
            <a:pPr marL="457200" indent="-457200">
              <a:buAutoNum type="arabicPeriod"/>
            </a:pPr>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71</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34752592-DF20-4C9B-B729-AB16161C75D5}" type="datetime1">
              <a:rPr lang="id-ID" smtClean="0"/>
              <a:pPr/>
              <a:t>12/01/2017</a:t>
            </a:fld>
            <a:endParaRPr lang="en-US"/>
          </a:p>
        </p:txBody>
      </p:sp>
    </p:spTree>
    <p:extLst>
      <p:ext uri="{BB962C8B-B14F-4D97-AF65-F5344CB8AC3E}">
        <p14:creationId xmlns="" xmlns:p14="http://schemas.microsoft.com/office/powerpoint/2010/main" val="3990768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3" name="Content Placeholder 2"/>
          <p:cNvSpPr txBox="1">
            <a:spLocks/>
          </p:cNvSpPr>
          <p:nvPr/>
        </p:nvSpPr>
        <p:spPr>
          <a:xfrm>
            <a:off x="190500" y="609600"/>
            <a:ext cx="11734800" cy="6273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smtClean="0"/>
              <a:t>6.2.7.	</a:t>
            </a:r>
            <a:r>
              <a:rPr lang="id-ID" sz="2400" dirty="0" smtClean="0"/>
              <a:t>Jelaskan upaya perguruan tinggi menyediakan prasarana dan sarana pembelajaran yang terpusat, serta aksesibilitasnya bagi sivitas akademika</a:t>
            </a:r>
          </a:p>
          <a:p>
            <a:pPr marL="914400" indent="-914400">
              <a:buNone/>
            </a:pPr>
            <a:endParaRPr lang="id-ID" sz="2400" dirty="0" smtClean="0"/>
          </a:p>
          <a:p>
            <a:pPr marL="1441450" indent="-541338">
              <a:buFont typeface="+mj-lt"/>
              <a:buAutoNum type="alphaLcPeriod"/>
            </a:pPr>
            <a:r>
              <a:rPr lang="en-US" sz="2400" dirty="0" err="1" smtClean="0">
                <a:solidFill>
                  <a:srgbClr val="FFFF00"/>
                </a:solidFill>
              </a:rPr>
              <a:t>Prasarana</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sarana</a:t>
            </a:r>
            <a:r>
              <a:rPr lang="en-US" sz="2400" dirty="0" smtClean="0">
                <a:solidFill>
                  <a:srgbClr val="FFFF00"/>
                </a:solidFill>
              </a:rPr>
              <a:t> </a:t>
            </a:r>
            <a:r>
              <a:rPr lang="en-US" sz="2400" dirty="0" err="1" smtClean="0">
                <a:solidFill>
                  <a:srgbClr val="FFFF00"/>
                </a:solidFill>
              </a:rPr>
              <a:t>pembelajaran</a:t>
            </a:r>
            <a:r>
              <a:rPr lang="en-US" sz="2400" dirty="0" smtClean="0">
                <a:solidFill>
                  <a:srgbClr val="FFFF00"/>
                </a:solidFill>
              </a:rPr>
              <a:t> (</a:t>
            </a:r>
            <a:r>
              <a:rPr lang="en-US" sz="2400" dirty="0" err="1" smtClean="0">
                <a:solidFill>
                  <a:srgbClr val="FFFF00"/>
                </a:solidFill>
              </a:rPr>
              <a:t>perpustakaan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laboratorium</a:t>
            </a:r>
            <a:r>
              <a:rPr lang="en-US" sz="2400" dirty="0" smtClean="0">
                <a:solidFill>
                  <a:srgbClr val="FFFF00"/>
                </a:solidFill>
              </a:rPr>
              <a:t>) yang </a:t>
            </a:r>
            <a:r>
              <a:rPr lang="en-US" sz="2400" dirty="0" err="1" smtClean="0">
                <a:solidFill>
                  <a:srgbClr val="FFFF00"/>
                </a:solidFill>
              </a:rPr>
              <a:t>terpusat</a:t>
            </a:r>
            <a:endParaRPr lang="id-ID" sz="2400" dirty="0" smtClean="0">
              <a:solidFill>
                <a:srgbClr val="FFFF00"/>
              </a:solidFill>
            </a:endParaRPr>
          </a:p>
          <a:p>
            <a:pPr marL="1441450" indent="-541338">
              <a:buFont typeface="+mj-lt"/>
              <a:buAutoNum type="alphaLcPeriod"/>
            </a:pPr>
            <a:r>
              <a:rPr lang="id-ID" sz="2400" dirty="0" smtClean="0">
                <a:solidFill>
                  <a:srgbClr val="FFFF00"/>
                </a:solidFill>
              </a:rPr>
              <a:t>J</a:t>
            </a:r>
            <a:r>
              <a:rPr lang="en-US" sz="2400" dirty="0" err="1" smtClean="0">
                <a:solidFill>
                  <a:srgbClr val="FFFF00"/>
                </a:solidFill>
              </a:rPr>
              <a:t>elaskan</a:t>
            </a:r>
            <a:r>
              <a:rPr lang="en-US" sz="2400" dirty="0" smtClean="0">
                <a:solidFill>
                  <a:srgbClr val="FFFF00"/>
                </a:solidFill>
              </a:rPr>
              <a:t> </a:t>
            </a:r>
            <a:r>
              <a:rPr lang="en-US" sz="2400" dirty="0" err="1" smtClean="0">
                <a:solidFill>
                  <a:srgbClr val="FFFF00"/>
                </a:solidFill>
              </a:rPr>
              <a:t>kelengkapan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kemudahan</a:t>
            </a:r>
            <a:r>
              <a:rPr lang="en-US" sz="2400" dirty="0" smtClean="0">
                <a:solidFill>
                  <a:srgbClr val="FFFF00"/>
                </a:solidFill>
              </a:rPr>
              <a:t> </a:t>
            </a:r>
            <a:r>
              <a:rPr lang="en-US" sz="2400" dirty="0" err="1" smtClean="0">
                <a:solidFill>
                  <a:srgbClr val="FFFF00"/>
                </a:solidFill>
              </a:rPr>
              <a:t>diaksesibilitasnya</a:t>
            </a:r>
            <a:r>
              <a:rPr lang="en-US" sz="2400" dirty="0" smtClean="0">
                <a:solidFill>
                  <a:srgbClr val="FFFF00"/>
                </a:solidFill>
              </a:rPr>
              <a:t>  </a:t>
            </a:r>
            <a:r>
              <a:rPr lang="en-US" sz="2400" dirty="0" err="1" smtClean="0">
                <a:solidFill>
                  <a:srgbClr val="FFFF00"/>
                </a:solidFill>
              </a:rPr>
              <a:t>oleh</a:t>
            </a:r>
            <a:r>
              <a:rPr lang="en-US" sz="2400" dirty="0" smtClean="0">
                <a:solidFill>
                  <a:srgbClr val="FFFF00"/>
                </a:solidFill>
              </a:rPr>
              <a:t> </a:t>
            </a:r>
            <a:r>
              <a:rPr lang="en-US" sz="2400" dirty="0" err="1" smtClean="0">
                <a:solidFill>
                  <a:srgbClr val="FFFF00"/>
                </a:solidFill>
              </a:rPr>
              <a:t>mahasiswa</a:t>
            </a:r>
            <a:r>
              <a:rPr lang="en-US" sz="2400" dirty="0" smtClean="0">
                <a:solidFill>
                  <a:srgbClr val="FFFF00"/>
                </a:solidFill>
              </a:rPr>
              <a:t>, </a:t>
            </a:r>
            <a:r>
              <a:rPr lang="en-US" sz="2400" dirty="0" err="1" smtClean="0">
                <a:solidFill>
                  <a:srgbClr val="FFFF00"/>
                </a:solidFill>
              </a:rPr>
              <a:t>dosen</a:t>
            </a:r>
            <a:r>
              <a:rPr lang="en-US" sz="2400" dirty="0" smtClean="0">
                <a:solidFill>
                  <a:srgbClr val="FFFF00"/>
                </a:solidFill>
              </a:rPr>
              <a:t>, </a:t>
            </a:r>
            <a:r>
              <a:rPr lang="en-US" sz="2400" dirty="0" err="1" smtClean="0">
                <a:solidFill>
                  <a:srgbClr val="FFFF00"/>
                </a:solidFill>
              </a:rPr>
              <a:t>pakar</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nara</a:t>
            </a:r>
            <a:r>
              <a:rPr lang="en-US" sz="2400" dirty="0" smtClean="0">
                <a:solidFill>
                  <a:srgbClr val="FFFF00"/>
                </a:solidFill>
              </a:rPr>
              <a:t> </a:t>
            </a:r>
            <a:r>
              <a:rPr lang="en-US" sz="2400" dirty="0" err="1" smtClean="0">
                <a:solidFill>
                  <a:srgbClr val="FFFF00"/>
                </a:solidFill>
              </a:rPr>
              <a:t>sumber</a:t>
            </a:r>
            <a:r>
              <a:rPr lang="en-US" sz="2400" dirty="0" smtClean="0">
                <a:solidFill>
                  <a:srgbClr val="FFFF00"/>
                </a:solidFill>
              </a:rPr>
              <a:t> </a:t>
            </a:r>
            <a:r>
              <a:rPr lang="en-US" sz="2400" dirty="0" err="1" smtClean="0">
                <a:solidFill>
                  <a:srgbClr val="FFFF00"/>
                </a:solidFill>
              </a:rPr>
              <a:t>lainnya</a:t>
            </a:r>
            <a:endParaRPr lang="en-US" sz="2400" dirty="0" smtClean="0">
              <a:solidFill>
                <a:srgbClr val="FFFF00"/>
              </a:solidFill>
            </a:endParaRPr>
          </a:p>
          <a:p>
            <a:pPr marL="914400" indent="-914400">
              <a:buFont typeface="Arial" panose="020B0604020202020204" pitchFamily="34" charset="0"/>
              <a:buNone/>
            </a:pPr>
            <a:endParaRPr lang="en-US" sz="2400" dirty="0" smtClean="0"/>
          </a:p>
        </p:txBody>
      </p:sp>
      <p:sp>
        <p:nvSpPr>
          <p:cNvPr id="6" name="Slide Number Placeholder 5"/>
          <p:cNvSpPr>
            <a:spLocks noGrp="1"/>
          </p:cNvSpPr>
          <p:nvPr>
            <p:ph type="sldNum" sz="quarter" idx="12"/>
          </p:nvPr>
        </p:nvSpPr>
        <p:spPr/>
        <p:txBody>
          <a:bodyPr/>
          <a:lstStyle/>
          <a:p>
            <a:fld id="{F173A9D0-1A36-4B24-B117-D76BD841B7CF}" type="slidenum">
              <a:rPr lang="en-US" smtClean="0"/>
              <a:pPr/>
              <a:t>72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59D04B5D-1E6A-47BB-A8B7-21F409FC2F5F}" type="datetime1">
              <a:rPr lang="id-ID" smtClean="0"/>
              <a:pPr/>
              <a:t>12/01/2017</a:t>
            </a:fld>
            <a:endParaRPr lang="en-US"/>
          </a:p>
        </p:txBody>
      </p:sp>
    </p:spTree>
    <p:extLst>
      <p:ext uri="{BB962C8B-B14F-4D97-AF65-F5344CB8AC3E}">
        <p14:creationId xmlns="" xmlns:p14="http://schemas.microsoft.com/office/powerpoint/2010/main" val="198729414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3" name="Content Placeholder 2"/>
          <p:cNvSpPr txBox="1">
            <a:spLocks/>
          </p:cNvSpPr>
          <p:nvPr/>
        </p:nvSpPr>
        <p:spPr>
          <a:xfrm>
            <a:off x="245918" y="584200"/>
            <a:ext cx="11734800" cy="6273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smtClean="0"/>
              <a:t>6.3.1.	</a:t>
            </a:r>
            <a:r>
              <a:rPr lang="id-ID" sz="2400" dirty="0" smtClean="0"/>
              <a:t>Jelaskan sistem informasi dan fasilitas yang digunakan oleh perguruan tinggi untuk kegiatan pembelajaran (</a:t>
            </a:r>
            <a:r>
              <a:rPr lang="id-ID" sz="2400" i="1" dirty="0" smtClean="0"/>
              <a:t>hardware, software, e-learning, e-library</a:t>
            </a:r>
            <a:r>
              <a:rPr lang="id-ID" sz="2400" dirty="0" smtClean="0"/>
              <a:t>)</a:t>
            </a:r>
          </a:p>
          <a:p>
            <a:pPr marL="914400" indent="-914400">
              <a:buFont typeface="Arial" panose="020B0604020202020204" pitchFamily="34" charset="0"/>
              <a:buNone/>
            </a:pPr>
            <a:endParaRPr lang="id-ID" sz="2400" dirty="0" smtClean="0"/>
          </a:p>
          <a:p>
            <a:pPr marL="914400" indent="-914400">
              <a:buFont typeface="Arial" panose="020B0604020202020204" pitchFamily="34" charset="0"/>
              <a:buNone/>
            </a:pPr>
            <a:r>
              <a:rPr lang="id-ID" sz="2400" dirty="0" smtClean="0"/>
              <a:t>	</a:t>
            </a:r>
            <a:r>
              <a:rPr lang="en-US" sz="2400" dirty="0" err="1" smtClean="0">
                <a:solidFill>
                  <a:srgbClr val="FFFF00"/>
                </a:solidFill>
              </a:rPr>
              <a:t>Sistem</a:t>
            </a:r>
            <a:r>
              <a:rPr lang="en-US" sz="2400" dirty="0" smtClean="0">
                <a:solidFill>
                  <a:srgbClr val="FFFF00"/>
                </a:solidFill>
              </a:rPr>
              <a:t> </a:t>
            </a:r>
            <a:r>
              <a:rPr lang="en-US" sz="2400" dirty="0" err="1" smtClean="0">
                <a:solidFill>
                  <a:srgbClr val="FFFF00"/>
                </a:solidFill>
              </a:rPr>
              <a:t>informasi</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fasilitas</a:t>
            </a:r>
            <a:r>
              <a:rPr lang="en-US" sz="2400" dirty="0" smtClean="0">
                <a:solidFill>
                  <a:srgbClr val="FFFF00"/>
                </a:solidFill>
              </a:rPr>
              <a:t> yang </a:t>
            </a:r>
            <a:r>
              <a:rPr lang="en-US" sz="2400" dirty="0" err="1" smtClean="0">
                <a:solidFill>
                  <a:srgbClr val="FFFF00"/>
                </a:solidFill>
              </a:rPr>
              <a:t>digunakan</a:t>
            </a:r>
            <a:r>
              <a:rPr lang="en-US" sz="2400" dirty="0" smtClean="0">
                <a:solidFill>
                  <a:srgbClr val="FFFF00"/>
                </a:solidFill>
              </a:rPr>
              <a:t> PT </a:t>
            </a:r>
            <a:r>
              <a:rPr lang="en-US" sz="2400" dirty="0" err="1" smtClean="0">
                <a:solidFill>
                  <a:srgbClr val="FFFF00"/>
                </a:solidFill>
              </a:rPr>
              <a:t>dalam</a:t>
            </a:r>
            <a:r>
              <a:rPr lang="en-US" sz="2400" dirty="0" smtClean="0">
                <a:solidFill>
                  <a:srgbClr val="FFFF00"/>
                </a:solidFill>
              </a:rPr>
              <a:t> proses </a:t>
            </a:r>
            <a:r>
              <a:rPr lang="en-US" sz="2400" dirty="0" err="1" smtClean="0">
                <a:solidFill>
                  <a:srgbClr val="FFFF00"/>
                </a:solidFill>
              </a:rPr>
              <a:t>pembelajaran</a:t>
            </a:r>
            <a:r>
              <a:rPr lang="en-US" sz="2400" dirty="0" smtClean="0">
                <a:solidFill>
                  <a:srgbClr val="FFFF00"/>
                </a:solidFill>
              </a:rPr>
              <a:t>, </a:t>
            </a:r>
            <a:r>
              <a:rPr lang="en-US" sz="2400" dirty="0" err="1" smtClean="0">
                <a:solidFill>
                  <a:srgbClr val="FFFF00"/>
                </a:solidFill>
              </a:rPr>
              <a:t>meliputi</a:t>
            </a:r>
            <a:r>
              <a:rPr lang="en-US" sz="2400" dirty="0" smtClean="0">
                <a:solidFill>
                  <a:srgbClr val="FFFF00"/>
                </a:solidFill>
              </a:rPr>
              <a:t>: </a:t>
            </a:r>
          </a:p>
          <a:p>
            <a:pPr marL="1371600" indent="-457200">
              <a:buFont typeface="Arial" panose="020B0604020202020204" pitchFamily="34" charset="0"/>
              <a:buAutoNum type="arabicPeriod"/>
            </a:pPr>
            <a:r>
              <a:rPr lang="id-ID" sz="2400" dirty="0" smtClean="0">
                <a:solidFill>
                  <a:srgbClr val="FFFF00"/>
                </a:solidFill>
              </a:rPr>
              <a:t>K</a:t>
            </a:r>
            <a:r>
              <a:rPr lang="en-US" sz="2400" dirty="0" err="1" smtClean="0">
                <a:solidFill>
                  <a:srgbClr val="FFFF00"/>
                </a:solidFill>
              </a:rPr>
              <a:t>omputer</a:t>
            </a:r>
            <a:r>
              <a:rPr lang="en-US" sz="2400" dirty="0" smtClean="0">
                <a:solidFill>
                  <a:srgbClr val="FFFF00"/>
                </a:solidFill>
              </a:rPr>
              <a:t> yang </a:t>
            </a:r>
            <a:r>
              <a:rPr lang="en-US" sz="2400" dirty="0" err="1" smtClean="0">
                <a:solidFill>
                  <a:srgbClr val="FFFF00"/>
                </a:solidFill>
              </a:rPr>
              <a:t>terhubung</a:t>
            </a:r>
            <a:r>
              <a:rPr lang="en-US" sz="2400" dirty="0" smtClean="0">
                <a:solidFill>
                  <a:srgbClr val="FFFF00"/>
                </a:solidFill>
              </a:rPr>
              <a:t> </a:t>
            </a:r>
            <a:r>
              <a:rPr lang="en-US" sz="2400" dirty="0" err="1" smtClean="0">
                <a:solidFill>
                  <a:srgbClr val="FFFF00"/>
                </a:solidFill>
              </a:rPr>
              <a:t>dengan</a:t>
            </a:r>
            <a:r>
              <a:rPr lang="en-US" sz="2400" dirty="0" smtClean="0">
                <a:solidFill>
                  <a:srgbClr val="FFFF00"/>
                </a:solidFill>
              </a:rPr>
              <a:t> </a:t>
            </a:r>
            <a:r>
              <a:rPr lang="en-US" sz="2400" dirty="0" err="1" smtClean="0">
                <a:solidFill>
                  <a:srgbClr val="FFFF00"/>
                </a:solidFill>
              </a:rPr>
              <a:t>jaringan</a:t>
            </a:r>
            <a:r>
              <a:rPr lang="en-US" sz="2400" dirty="0" smtClean="0">
                <a:solidFill>
                  <a:srgbClr val="FFFF00"/>
                </a:solidFill>
              </a:rPr>
              <a:t> </a:t>
            </a:r>
            <a:r>
              <a:rPr lang="en-US" sz="2400" dirty="0" err="1" smtClean="0">
                <a:solidFill>
                  <a:srgbClr val="FFFF00"/>
                </a:solidFill>
              </a:rPr>
              <a:t>luas</a:t>
            </a:r>
            <a:r>
              <a:rPr lang="en-US" sz="2400" dirty="0" smtClean="0">
                <a:solidFill>
                  <a:srgbClr val="FFFF00"/>
                </a:solidFill>
              </a:rPr>
              <a:t>/internet, </a:t>
            </a:r>
          </a:p>
          <a:p>
            <a:pPr marL="1371600" indent="-457200">
              <a:buFont typeface="Arial" panose="020B0604020202020204" pitchFamily="34" charset="0"/>
              <a:buAutoNum type="arabicPeriod"/>
            </a:pPr>
            <a:r>
              <a:rPr lang="en-US" sz="2400" dirty="0" err="1" smtClean="0">
                <a:solidFill>
                  <a:srgbClr val="FFFF00"/>
                </a:solidFill>
              </a:rPr>
              <a:t>Jumlah</a:t>
            </a:r>
            <a:r>
              <a:rPr lang="en-US" sz="2400" dirty="0" smtClean="0">
                <a:solidFill>
                  <a:srgbClr val="FFFF00"/>
                </a:solidFill>
              </a:rPr>
              <a:t> software yang </a:t>
            </a:r>
            <a:r>
              <a:rPr lang="en-US" sz="2400" dirty="0" err="1" smtClean="0">
                <a:solidFill>
                  <a:srgbClr val="FFFF00"/>
                </a:solidFill>
              </a:rPr>
              <a:t>berlisensi</a:t>
            </a:r>
            <a:r>
              <a:rPr lang="en-US" sz="2400" dirty="0" smtClean="0">
                <a:solidFill>
                  <a:srgbClr val="FFFF00"/>
                </a:solidFill>
              </a:rPr>
              <a:t>, </a:t>
            </a:r>
          </a:p>
          <a:p>
            <a:pPr marL="1371600" indent="-457200">
              <a:buFont typeface="Arial" panose="020B0604020202020204" pitchFamily="34" charset="0"/>
              <a:buAutoNum type="arabicPeriod"/>
            </a:pPr>
            <a:r>
              <a:rPr lang="en-US" sz="2400" dirty="0" err="1" smtClean="0">
                <a:solidFill>
                  <a:srgbClr val="FFFF00"/>
                </a:solidFill>
              </a:rPr>
              <a:t>fasilitas</a:t>
            </a:r>
            <a:r>
              <a:rPr lang="en-US" sz="2400" dirty="0" smtClean="0">
                <a:solidFill>
                  <a:srgbClr val="FFFF00"/>
                </a:solidFill>
              </a:rPr>
              <a:t> e-learning yang </a:t>
            </a:r>
            <a:r>
              <a:rPr lang="en-US" sz="2400" dirty="0" err="1" smtClean="0">
                <a:solidFill>
                  <a:srgbClr val="FFFF00"/>
                </a:solidFill>
              </a:rPr>
              <a:t>digunakan</a:t>
            </a:r>
            <a:r>
              <a:rPr lang="en-US" sz="2400" dirty="0" smtClean="0">
                <a:solidFill>
                  <a:srgbClr val="FFFF00"/>
                </a:solidFill>
              </a:rPr>
              <a:t>,</a:t>
            </a:r>
          </a:p>
          <a:p>
            <a:pPr marL="1371600" indent="-457200">
              <a:buFont typeface="Arial" panose="020B0604020202020204" pitchFamily="34" charset="0"/>
              <a:buAutoNum type="arabicPeriod"/>
            </a:pPr>
            <a:r>
              <a:rPr lang="en-US" sz="2400" dirty="0" err="1" smtClean="0">
                <a:solidFill>
                  <a:srgbClr val="FFFF00"/>
                </a:solidFill>
              </a:rPr>
              <a:t>akses</a:t>
            </a:r>
            <a:r>
              <a:rPr lang="en-US" sz="2400" dirty="0" smtClean="0">
                <a:solidFill>
                  <a:srgbClr val="FFFF00"/>
                </a:solidFill>
              </a:rPr>
              <a:t> on-line </a:t>
            </a:r>
            <a:r>
              <a:rPr lang="en-US" sz="2400" dirty="0" err="1" smtClean="0">
                <a:solidFill>
                  <a:srgbClr val="FFFF00"/>
                </a:solidFill>
              </a:rPr>
              <a:t>ke</a:t>
            </a:r>
            <a:r>
              <a:rPr lang="en-US" sz="2400" dirty="0" smtClean="0">
                <a:solidFill>
                  <a:srgbClr val="FFFF00"/>
                </a:solidFill>
              </a:rPr>
              <a:t> </a:t>
            </a:r>
            <a:r>
              <a:rPr lang="en-US" sz="2400" dirty="0" err="1" smtClean="0">
                <a:solidFill>
                  <a:srgbClr val="FFFF00"/>
                </a:solidFill>
              </a:rPr>
              <a:t>koleksi</a:t>
            </a:r>
            <a:r>
              <a:rPr lang="en-US" sz="2400" dirty="0" smtClean="0">
                <a:solidFill>
                  <a:srgbClr val="FFFF00"/>
                </a:solidFill>
              </a:rPr>
              <a:t> </a:t>
            </a:r>
            <a:r>
              <a:rPr lang="en-US" sz="2400" dirty="0" err="1" smtClean="0">
                <a:solidFill>
                  <a:srgbClr val="FFFF00"/>
                </a:solidFill>
              </a:rPr>
              <a:t>perpustakaan</a:t>
            </a:r>
            <a:endParaRPr lang="en-US" sz="2400"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73</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462EA80A-5F32-4088-B4F3-85214ACC80E3}" type="datetime1">
              <a:rPr lang="id-ID" smtClean="0"/>
              <a:pPr/>
              <a:t>12/01/2017</a:t>
            </a:fld>
            <a:endParaRPr lang="en-US"/>
          </a:p>
        </p:txBody>
      </p:sp>
    </p:spTree>
    <p:extLst>
      <p:ext uri="{BB962C8B-B14F-4D97-AF65-F5344CB8AC3E}">
        <p14:creationId xmlns="" xmlns:p14="http://schemas.microsoft.com/office/powerpoint/2010/main" val="198729414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444500"/>
            <a:ext cx="9706953" cy="5803899"/>
          </a:xfrm>
        </p:spPr>
        <p:txBody>
          <a:bodyPr>
            <a:normAutofit/>
          </a:bodyPr>
          <a:lstStyle/>
          <a:p>
            <a:pPr marL="914400" indent="-914400">
              <a:buNone/>
            </a:pPr>
            <a:r>
              <a:rPr lang="en-US" sz="2400" dirty="0"/>
              <a:t>6.3.2.	</a:t>
            </a:r>
            <a:r>
              <a:rPr lang="id-ID" sz="2400" dirty="0" smtClean="0"/>
              <a:t>Jelaskan sistem informasi dan fasilitas yang digunakan oleh perguruan tinggi untuk kegiatan administrasi (akademik, keuangan, dan personil) serta aksesibilitasnya</a:t>
            </a:r>
          </a:p>
          <a:p>
            <a:pPr marL="914400" indent="-914400">
              <a:buNone/>
            </a:pPr>
            <a:r>
              <a:rPr lang="id-ID" sz="2400" dirty="0" smtClean="0"/>
              <a:t>	</a:t>
            </a:r>
            <a:r>
              <a:rPr lang="en-US" sz="2400" dirty="0" err="1" smtClean="0">
                <a:solidFill>
                  <a:srgbClr val="FFFF00"/>
                </a:solidFill>
              </a:rPr>
              <a:t>Sistem</a:t>
            </a:r>
            <a:r>
              <a:rPr lang="en-US" sz="2400" dirty="0" smtClean="0">
                <a:solidFill>
                  <a:srgbClr val="FFFF00"/>
                </a:solidFill>
              </a:rPr>
              <a:t> </a:t>
            </a:r>
            <a:r>
              <a:rPr lang="en-US" sz="2400" dirty="0" err="1">
                <a:solidFill>
                  <a:srgbClr val="FFFF00"/>
                </a:solidFill>
              </a:rPr>
              <a:t>informasi</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fasilitas</a:t>
            </a:r>
            <a:r>
              <a:rPr lang="en-US" sz="2400" dirty="0">
                <a:solidFill>
                  <a:srgbClr val="FFFF00"/>
                </a:solidFill>
              </a:rPr>
              <a:t> yang </a:t>
            </a:r>
            <a:r>
              <a:rPr lang="en-US" sz="2400" dirty="0" err="1">
                <a:solidFill>
                  <a:srgbClr val="FFFF00"/>
                </a:solidFill>
              </a:rPr>
              <a:t>digunakan</a:t>
            </a:r>
            <a:r>
              <a:rPr lang="en-US" sz="2400" dirty="0">
                <a:solidFill>
                  <a:srgbClr val="FFFF00"/>
                </a:solidFill>
              </a:rPr>
              <a:t> PT </a:t>
            </a:r>
            <a:r>
              <a:rPr lang="en-US" sz="2400" dirty="0" err="1">
                <a:solidFill>
                  <a:srgbClr val="FFFF00"/>
                </a:solidFill>
              </a:rPr>
              <a:t>dalam</a:t>
            </a:r>
            <a:r>
              <a:rPr lang="en-US" sz="2400" dirty="0">
                <a:solidFill>
                  <a:srgbClr val="FFFF00"/>
                </a:solidFill>
              </a:rPr>
              <a:t> </a:t>
            </a:r>
            <a:r>
              <a:rPr lang="en-US" sz="2400" dirty="0" err="1">
                <a:solidFill>
                  <a:srgbClr val="FFFF00"/>
                </a:solidFill>
              </a:rPr>
              <a:t>administrasi</a:t>
            </a:r>
            <a:r>
              <a:rPr lang="en-US" sz="2400" dirty="0">
                <a:solidFill>
                  <a:srgbClr val="FFFF00"/>
                </a:solidFill>
              </a:rPr>
              <a:t> </a:t>
            </a:r>
            <a:r>
              <a:rPr lang="en-US" sz="2400" dirty="0" err="1">
                <a:solidFill>
                  <a:srgbClr val="FFFF00"/>
                </a:solidFill>
              </a:rPr>
              <a:t>akademik</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umum</a:t>
            </a:r>
            <a:r>
              <a:rPr lang="en-US" sz="2400" dirty="0">
                <a:solidFill>
                  <a:srgbClr val="FFFF00"/>
                </a:solidFill>
              </a:rPr>
              <a:t>, </a:t>
            </a:r>
            <a:r>
              <a:rPr lang="en-US" sz="2400" dirty="0" err="1">
                <a:solidFill>
                  <a:srgbClr val="FFFF00"/>
                </a:solidFill>
              </a:rPr>
              <a:t>meliputi</a:t>
            </a:r>
            <a:r>
              <a:rPr lang="en-US" sz="2400" dirty="0">
                <a:solidFill>
                  <a:srgbClr val="FFFF00"/>
                </a:solidFill>
              </a:rPr>
              <a:t>: </a:t>
            </a:r>
            <a:endParaRPr lang="en-US" sz="2400" dirty="0" smtClean="0">
              <a:solidFill>
                <a:srgbClr val="FFFF00"/>
              </a:solidFill>
            </a:endParaRPr>
          </a:p>
          <a:p>
            <a:pPr marL="1257300" indent="-393700">
              <a:buFont typeface="+mj-lt"/>
              <a:buAutoNum type="arabicPeriod"/>
            </a:pPr>
            <a:r>
              <a:rPr lang="en-US" sz="2400" dirty="0" err="1" smtClean="0">
                <a:solidFill>
                  <a:srgbClr val="FFFF00"/>
                </a:solidFill>
              </a:rPr>
              <a:t>Jumlah</a:t>
            </a:r>
            <a:r>
              <a:rPr lang="en-US" sz="2400" dirty="0" smtClean="0">
                <a:solidFill>
                  <a:srgbClr val="FFFF00"/>
                </a:solidFill>
              </a:rPr>
              <a:t> computer </a:t>
            </a:r>
            <a:r>
              <a:rPr lang="en-US" sz="2400" dirty="0">
                <a:solidFill>
                  <a:srgbClr val="FFFF00"/>
                </a:solidFill>
              </a:rPr>
              <a:t>yang </a:t>
            </a:r>
            <a:r>
              <a:rPr lang="en-US" sz="2400" dirty="0" err="1">
                <a:solidFill>
                  <a:srgbClr val="FFFF00"/>
                </a:solidFill>
              </a:rPr>
              <a:t>terhubung</a:t>
            </a:r>
            <a:r>
              <a:rPr lang="en-US" sz="2400" dirty="0">
                <a:solidFill>
                  <a:srgbClr val="FFFF00"/>
                </a:solidFill>
              </a:rPr>
              <a:t> </a:t>
            </a:r>
            <a:r>
              <a:rPr lang="en-US" sz="2400" dirty="0" err="1">
                <a:solidFill>
                  <a:srgbClr val="FFFF00"/>
                </a:solidFill>
              </a:rPr>
              <a:t>dengan</a:t>
            </a:r>
            <a:r>
              <a:rPr lang="en-US" sz="2400" dirty="0">
                <a:solidFill>
                  <a:srgbClr val="FFFF00"/>
                </a:solidFill>
              </a:rPr>
              <a:t> </a:t>
            </a:r>
            <a:r>
              <a:rPr lang="en-US" sz="2400" dirty="0" err="1">
                <a:solidFill>
                  <a:srgbClr val="FFFF00"/>
                </a:solidFill>
              </a:rPr>
              <a:t>jaringan</a:t>
            </a:r>
            <a:r>
              <a:rPr lang="en-US" sz="2400" dirty="0">
                <a:solidFill>
                  <a:srgbClr val="FFFF00"/>
                </a:solidFill>
              </a:rPr>
              <a:t> </a:t>
            </a:r>
            <a:r>
              <a:rPr lang="en-US" sz="2400" dirty="0" err="1">
                <a:solidFill>
                  <a:srgbClr val="FFFF00"/>
                </a:solidFill>
              </a:rPr>
              <a:t>luas</a:t>
            </a:r>
            <a:r>
              <a:rPr lang="en-US" sz="2400" dirty="0">
                <a:solidFill>
                  <a:srgbClr val="FFFF00"/>
                </a:solidFill>
              </a:rPr>
              <a:t>/internet, </a:t>
            </a:r>
            <a:endParaRPr lang="en-US" sz="2400" dirty="0" smtClean="0">
              <a:solidFill>
                <a:srgbClr val="FFFF00"/>
              </a:solidFill>
            </a:endParaRPr>
          </a:p>
          <a:p>
            <a:pPr marL="1257300" indent="-393700">
              <a:buFont typeface="+mj-lt"/>
              <a:buAutoNum type="arabicPeriod"/>
            </a:pPr>
            <a:r>
              <a:rPr lang="en-US" sz="2400" dirty="0" err="1" smtClean="0">
                <a:solidFill>
                  <a:srgbClr val="FFFF00"/>
                </a:solidFill>
              </a:rPr>
              <a:t>Jumlah</a:t>
            </a:r>
            <a:r>
              <a:rPr lang="en-US" sz="2400" dirty="0" smtClean="0">
                <a:solidFill>
                  <a:srgbClr val="FFFF00"/>
                </a:solidFill>
              </a:rPr>
              <a:t> software </a:t>
            </a:r>
            <a:r>
              <a:rPr lang="en-US" sz="2400" dirty="0">
                <a:solidFill>
                  <a:srgbClr val="FFFF00"/>
                </a:solidFill>
              </a:rPr>
              <a:t>basis </a:t>
            </a:r>
            <a:r>
              <a:rPr lang="en-US" sz="2400" dirty="0" smtClean="0">
                <a:solidFill>
                  <a:srgbClr val="FFFF00"/>
                </a:solidFill>
              </a:rPr>
              <a:t>data, </a:t>
            </a:r>
          </a:p>
          <a:p>
            <a:pPr marL="1257300" indent="-393700">
              <a:buFont typeface="+mj-lt"/>
              <a:buAutoNum type="arabicPeriod"/>
            </a:pPr>
            <a:r>
              <a:rPr lang="en-US" sz="2400" dirty="0" err="1" smtClean="0">
                <a:solidFill>
                  <a:srgbClr val="FFFF00"/>
                </a:solidFill>
              </a:rPr>
              <a:t>Kecepatan</a:t>
            </a:r>
            <a:r>
              <a:rPr lang="en-US" sz="2400" dirty="0" smtClean="0">
                <a:solidFill>
                  <a:srgbClr val="FFFF00"/>
                </a:solidFill>
              </a:rPr>
              <a:t> </a:t>
            </a:r>
            <a:r>
              <a:rPr lang="en-US" sz="2400" dirty="0" err="1" smtClean="0">
                <a:solidFill>
                  <a:srgbClr val="FFFF00"/>
                </a:solidFill>
              </a:rPr>
              <a:t>akses</a:t>
            </a:r>
            <a:r>
              <a:rPr lang="en-US" sz="2400" dirty="0" smtClean="0">
                <a:solidFill>
                  <a:srgbClr val="FFFF00"/>
                </a:solidFill>
              </a:rPr>
              <a:t> </a:t>
            </a:r>
            <a:r>
              <a:rPr lang="en-US" sz="2400" dirty="0" err="1">
                <a:solidFill>
                  <a:srgbClr val="FFFF00"/>
                </a:solidFill>
              </a:rPr>
              <a:t>terhadap</a:t>
            </a:r>
            <a:r>
              <a:rPr lang="en-US" sz="2400" dirty="0">
                <a:solidFill>
                  <a:srgbClr val="FFFF00"/>
                </a:solidFill>
              </a:rPr>
              <a:t> data </a:t>
            </a:r>
            <a:r>
              <a:rPr lang="en-US" sz="2400" dirty="0" smtClean="0">
                <a:solidFill>
                  <a:srgbClr val="FFFF00"/>
                </a:solidFill>
              </a:rPr>
              <a:t>yang </a:t>
            </a:r>
            <a:r>
              <a:rPr lang="en-US" sz="2400" dirty="0" err="1" smtClean="0">
                <a:solidFill>
                  <a:srgbClr val="FFFF00"/>
                </a:solidFill>
              </a:rPr>
              <a:t>relevan</a:t>
            </a:r>
            <a:endParaRPr lang="en-US" sz="2400" dirty="0" smtClean="0">
              <a:solidFill>
                <a:srgbClr val="FFFF00"/>
              </a:solidFill>
            </a:endParaRPr>
          </a:p>
          <a:p>
            <a:pPr marL="1257300" indent="-393700">
              <a:buFont typeface="+mj-lt"/>
              <a:buAutoNum type="arabicPeriod"/>
            </a:pPr>
            <a:endParaRPr lang="en-US" sz="2400" dirty="0"/>
          </a:p>
          <a:p>
            <a:pPr marL="863600" indent="0">
              <a:buNone/>
            </a:pPr>
            <a:endParaRPr lang="en-US" sz="2400" dirty="0" smtClean="0"/>
          </a:p>
        </p:txBody>
      </p:sp>
      <p:sp>
        <p:nvSpPr>
          <p:cNvPr id="6" name="Slide Number Placeholder 5"/>
          <p:cNvSpPr>
            <a:spLocks noGrp="1"/>
          </p:cNvSpPr>
          <p:nvPr>
            <p:ph type="sldNum" sz="quarter" idx="12"/>
          </p:nvPr>
        </p:nvSpPr>
        <p:spPr/>
        <p:txBody>
          <a:bodyPr/>
          <a:lstStyle/>
          <a:p>
            <a:fld id="{F173A9D0-1A36-4B24-B117-D76BD841B7CF}" type="slidenum">
              <a:rPr lang="en-US" smtClean="0"/>
              <a:pPr/>
              <a:t>74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372075F8-94DC-4451-A036-951059C4298A}" type="datetime1">
              <a:rPr lang="id-ID" smtClean="0"/>
              <a:pPr/>
              <a:t>12/01/2017</a:t>
            </a:fld>
            <a:endParaRPr lang="en-US"/>
          </a:p>
        </p:txBody>
      </p:sp>
    </p:spTree>
    <p:extLst>
      <p:ext uri="{BB962C8B-B14F-4D97-AF65-F5344CB8AC3E}">
        <p14:creationId xmlns="" xmlns:p14="http://schemas.microsoft.com/office/powerpoint/2010/main" val="29867160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3" name="Content Placeholder 2"/>
          <p:cNvSpPr txBox="1">
            <a:spLocks/>
          </p:cNvSpPr>
          <p:nvPr/>
        </p:nvSpPr>
        <p:spPr>
          <a:xfrm>
            <a:off x="190500" y="533400"/>
            <a:ext cx="11734800" cy="58801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28700" indent="-1028700">
              <a:buNone/>
            </a:pPr>
            <a:r>
              <a:rPr lang="en-US" dirty="0" smtClean="0"/>
              <a:t>6.3.3.	</a:t>
            </a:r>
            <a:r>
              <a:rPr lang="id-ID" dirty="0" smtClean="0"/>
              <a:t> Jelaskan sistem informasi dan fasilitas yang digunakan oleh institusi perguruan tinggi untuk pengelolaan prasarana dan sarana (</a:t>
            </a:r>
            <a:r>
              <a:rPr lang="id-ID" i="1" dirty="0" smtClean="0"/>
              <a:t>hardware, software</a:t>
            </a:r>
            <a:r>
              <a:rPr lang="id-ID" dirty="0" smtClean="0"/>
              <a:t>)</a:t>
            </a:r>
          </a:p>
          <a:p>
            <a:pPr marL="1028700" indent="-1028700">
              <a:buNone/>
            </a:pPr>
            <a:r>
              <a:rPr lang="id-ID" dirty="0" smtClean="0"/>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informasi</a:t>
            </a:r>
            <a:r>
              <a:rPr lang="en-US" dirty="0" smtClean="0">
                <a:solidFill>
                  <a:srgbClr val="FFFF00"/>
                </a:solidFill>
              </a:rPr>
              <a:t> </a:t>
            </a:r>
            <a:r>
              <a:rPr lang="en-US" dirty="0" err="1" smtClean="0">
                <a:solidFill>
                  <a:srgbClr val="FFFF00"/>
                </a:solidFill>
              </a:rPr>
              <a:t>untuk</a:t>
            </a:r>
            <a:r>
              <a:rPr lang="en-US" dirty="0" smtClean="0">
                <a:solidFill>
                  <a:srgbClr val="FFFF00"/>
                </a:solidFill>
              </a:rPr>
              <a:t> </a:t>
            </a:r>
            <a:r>
              <a:rPr lang="en-US" dirty="0" err="1" smtClean="0">
                <a:solidFill>
                  <a:srgbClr val="FFFF00"/>
                </a:solidFill>
              </a:rPr>
              <a:t>pengelolaan</a:t>
            </a:r>
            <a:r>
              <a:rPr lang="en-US" dirty="0" smtClean="0">
                <a:solidFill>
                  <a:srgbClr val="FFFF00"/>
                </a:solidFill>
              </a:rPr>
              <a:t> </a:t>
            </a:r>
            <a:r>
              <a:rPr lang="en-US" dirty="0" err="1" smtClean="0">
                <a:solidFill>
                  <a:srgbClr val="FFFF00"/>
                </a:solidFill>
              </a:rPr>
              <a:t>prasarana</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sarana</a:t>
            </a:r>
            <a:r>
              <a:rPr lang="en-US" dirty="0" smtClean="0">
                <a:solidFill>
                  <a:srgbClr val="FFFF00"/>
                </a:solidFill>
              </a:rPr>
              <a:t> (</a:t>
            </a:r>
            <a:r>
              <a:rPr lang="en-US" dirty="0" err="1" smtClean="0">
                <a:solidFill>
                  <a:srgbClr val="FFFF00"/>
                </a:solidFill>
              </a:rPr>
              <a:t>transparansi</a:t>
            </a:r>
            <a:r>
              <a:rPr lang="en-US" dirty="0" smtClean="0">
                <a:solidFill>
                  <a:srgbClr val="FFFF00"/>
                </a:solidFill>
              </a:rPr>
              <a:t>, </a:t>
            </a:r>
            <a:r>
              <a:rPr lang="en-US" dirty="0" err="1" smtClean="0">
                <a:solidFill>
                  <a:srgbClr val="FFFF00"/>
                </a:solidFill>
              </a:rPr>
              <a:t>keakuratan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kecepatan</a:t>
            </a:r>
            <a:r>
              <a:rPr lang="en-US" dirty="0" smtClean="0">
                <a:solidFill>
                  <a:srgbClr val="FFFF00"/>
                </a:solidFill>
              </a:rPr>
              <a:t>)</a:t>
            </a:r>
            <a:endParaRPr lang="id-ID" dirty="0" smtClean="0">
              <a:solidFill>
                <a:srgbClr val="FFFF00"/>
              </a:solidFill>
            </a:endParaRPr>
          </a:p>
          <a:p>
            <a:pPr marL="1028700" indent="-1028700">
              <a:buNone/>
            </a:pPr>
            <a:endParaRPr lang="en-US" dirty="0" smtClean="0">
              <a:solidFill>
                <a:srgbClr val="FFFF00"/>
              </a:solidFill>
            </a:endParaRPr>
          </a:p>
          <a:p>
            <a:pPr marL="1028700" indent="-1028700">
              <a:buNone/>
            </a:pPr>
            <a:r>
              <a:rPr lang="en-US" dirty="0" smtClean="0"/>
              <a:t>6.3.4.	</a:t>
            </a:r>
            <a:r>
              <a:rPr lang="id-ID" dirty="0" smtClean="0"/>
              <a:t> Jelaskan sistem pendukung pengambilan keputusan</a:t>
            </a:r>
          </a:p>
          <a:p>
            <a:pPr marL="1028700" indent="-1028700">
              <a:buNone/>
            </a:pPr>
            <a:r>
              <a:rPr lang="id-ID" dirty="0" smtClean="0"/>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pengambilan</a:t>
            </a:r>
            <a:r>
              <a:rPr lang="en-US" dirty="0" smtClean="0">
                <a:solidFill>
                  <a:srgbClr val="FFFF00"/>
                </a:solidFill>
              </a:rPr>
              <a:t> </a:t>
            </a:r>
            <a:r>
              <a:rPr lang="en-US" dirty="0" err="1" smtClean="0">
                <a:solidFill>
                  <a:srgbClr val="FFFF00"/>
                </a:solidFill>
              </a:rPr>
              <a:t>keputusan</a:t>
            </a:r>
            <a:r>
              <a:rPr lang="en-US" dirty="0" smtClean="0">
                <a:solidFill>
                  <a:srgbClr val="FFFF00"/>
                </a:solidFill>
              </a:rPr>
              <a:t> (</a:t>
            </a:r>
            <a:r>
              <a:rPr lang="en-US" dirty="0" err="1" smtClean="0">
                <a:solidFill>
                  <a:srgbClr val="FFFF00"/>
                </a:solidFill>
              </a:rPr>
              <a:t>kelengkapan</a:t>
            </a:r>
            <a:r>
              <a:rPr lang="en-US" dirty="0" smtClean="0">
                <a:solidFill>
                  <a:srgbClr val="FFFF00"/>
                </a:solidFill>
              </a:rPr>
              <a:t>, </a:t>
            </a:r>
            <a:r>
              <a:rPr lang="en-US" dirty="0" err="1" smtClean="0">
                <a:solidFill>
                  <a:srgbClr val="FFFF00"/>
                </a:solidFill>
              </a:rPr>
              <a:t>keefektifan</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objektifitas</a:t>
            </a:r>
            <a:r>
              <a:rPr lang="en-US" dirty="0" smtClean="0">
                <a:solidFill>
                  <a:srgbClr val="FFFF00"/>
                </a:solidFill>
              </a:rPr>
              <a:t>)</a:t>
            </a:r>
          </a:p>
        </p:txBody>
      </p:sp>
      <p:sp>
        <p:nvSpPr>
          <p:cNvPr id="6" name="Slide Number Placeholder 5"/>
          <p:cNvSpPr>
            <a:spLocks noGrp="1"/>
          </p:cNvSpPr>
          <p:nvPr>
            <p:ph type="sldNum" sz="quarter" idx="12"/>
          </p:nvPr>
        </p:nvSpPr>
        <p:spPr/>
        <p:txBody>
          <a:bodyPr/>
          <a:lstStyle/>
          <a:p>
            <a:fld id="{F173A9D0-1A36-4B24-B117-D76BD841B7CF}" type="slidenum">
              <a:rPr lang="en-US" smtClean="0"/>
              <a:pPr/>
              <a:t>75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BCDF843-BC24-409D-9AFF-8809ED78659B}" type="datetime1">
              <a:rPr lang="id-ID" smtClean="0"/>
              <a:pPr/>
              <a:t>12/01/2017</a:t>
            </a:fld>
            <a:endParaRPr lang="en-US"/>
          </a:p>
        </p:txBody>
      </p:sp>
    </p:spTree>
    <p:extLst>
      <p:ext uri="{BB962C8B-B14F-4D97-AF65-F5344CB8AC3E}">
        <p14:creationId xmlns="" xmlns:p14="http://schemas.microsoft.com/office/powerpoint/2010/main" val="280775420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06400" y="1003300"/>
            <a:ext cx="11214100" cy="5211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endParaRPr lang="en-US" dirty="0" smtClean="0"/>
          </a:p>
        </p:txBody>
      </p:sp>
      <p:sp>
        <p:nvSpPr>
          <p:cNvPr id="3" name="Content Placeholder 2"/>
          <p:cNvSpPr txBox="1">
            <a:spLocks/>
          </p:cNvSpPr>
          <p:nvPr/>
        </p:nvSpPr>
        <p:spPr>
          <a:xfrm>
            <a:off x="190500" y="207818"/>
            <a:ext cx="11734800" cy="62056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28700" indent="-1028700">
              <a:buNone/>
            </a:pPr>
            <a:r>
              <a:rPr lang="en-US" dirty="0" smtClean="0"/>
              <a:t>6.3.5.	</a:t>
            </a:r>
            <a:r>
              <a:rPr lang="id-ID" dirty="0" smtClean="0"/>
              <a:t>Jelaskan sistem informasi (misalnya website institusi, fasilitas internet, jaringan lokal, jaringan nirkabel) yang dimanfaatkan untuk komunikasi internal dan eksternal kampus.  Jelaskan juga akses mahasiswa dan dosen terhadap sumber informasi</a:t>
            </a:r>
          </a:p>
          <a:p>
            <a:pPr marL="1028700" indent="-1028700">
              <a:spcBef>
                <a:spcPts val="0"/>
              </a:spcBef>
              <a:buFont typeface="Arial" panose="020B0604020202020204" pitchFamily="34" charset="0"/>
              <a:buNone/>
            </a:pPr>
            <a:r>
              <a:rPr lang="id-ID" dirty="0" smtClean="0"/>
              <a:t>	</a:t>
            </a:r>
            <a:r>
              <a:rPr lang="en-US" dirty="0" err="1" smtClean="0">
                <a:solidFill>
                  <a:srgbClr val="FFFF00"/>
                </a:solidFill>
              </a:rPr>
              <a:t>Sistem</a:t>
            </a:r>
            <a:r>
              <a:rPr lang="en-US" dirty="0" smtClean="0">
                <a:solidFill>
                  <a:srgbClr val="FFFF00"/>
                </a:solidFill>
              </a:rPr>
              <a:t> </a:t>
            </a:r>
            <a:r>
              <a:rPr lang="en-US" dirty="0" err="1" smtClean="0">
                <a:solidFill>
                  <a:srgbClr val="FFFF00"/>
                </a:solidFill>
              </a:rPr>
              <a:t>informasi</a:t>
            </a:r>
            <a:r>
              <a:rPr lang="en-US" dirty="0" smtClean="0">
                <a:solidFill>
                  <a:srgbClr val="FFFF00"/>
                </a:solidFill>
              </a:rPr>
              <a:t> </a:t>
            </a:r>
            <a:r>
              <a:rPr lang="en-US" dirty="0" err="1" smtClean="0">
                <a:solidFill>
                  <a:srgbClr val="FFFF00"/>
                </a:solidFill>
              </a:rPr>
              <a:t>untuk</a:t>
            </a:r>
            <a:r>
              <a:rPr lang="en-US" dirty="0" smtClean="0">
                <a:solidFill>
                  <a:srgbClr val="FFFF00"/>
                </a:solidFill>
              </a:rPr>
              <a:t> </a:t>
            </a:r>
            <a:r>
              <a:rPr lang="en-US" dirty="0" err="1" smtClean="0">
                <a:solidFill>
                  <a:srgbClr val="FFFF00"/>
                </a:solidFill>
              </a:rPr>
              <a:t>mahasiswa</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dosen</a:t>
            </a:r>
            <a:r>
              <a:rPr lang="en-US" dirty="0" smtClean="0">
                <a:solidFill>
                  <a:srgbClr val="FFFF00"/>
                </a:solidFill>
              </a:rPr>
              <a:t> minimal </a:t>
            </a:r>
            <a:r>
              <a:rPr lang="en-US" dirty="0" err="1" smtClean="0">
                <a:solidFill>
                  <a:srgbClr val="FFFF00"/>
                </a:solidFill>
              </a:rPr>
              <a:t>meliputi</a:t>
            </a:r>
            <a:r>
              <a:rPr lang="en-US" dirty="0" smtClean="0">
                <a:solidFill>
                  <a:srgbClr val="FFFF00"/>
                </a:solidFill>
              </a:rPr>
              <a:t>:</a:t>
            </a:r>
          </a:p>
          <a:p>
            <a:pPr marL="1028700" indent="0">
              <a:spcBef>
                <a:spcPts val="0"/>
              </a:spcBef>
              <a:buFont typeface="Arial" panose="020B0604020202020204" pitchFamily="34" charset="0"/>
              <a:buAutoNum type="arabicPeriod"/>
            </a:pPr>
            <a:r>
              <a:rPr lang="en-US" dirty="0" smtClean="0">
                <a:solidFill>
                  <a:srgbClr val="FFFF00"/>
                </a:solidFill>
              </a:rPr>
              <a:t>website </a:t>
            </a:r>
            <a:r>
              <a:rPr lang="en-US" dirty="0" err="1" smtClean="0">
                <a:solidFill>
                  <a:srgbClr val="FFFF00"/>
                </a:solidFill>
              </a:rPr>
              <a:t>institusi</a:t>
            </a:r>
            <a:r>
              <a:rPr lang="en-US" dirty="0" smtClean="0">
                <a:solidFill>
                  <a:srgbClr val="FFFF00"/>
                </a:solidFill>
              </a:rPr>
              <a:t>,</a:t>
            </a:r>
          </a:p>
          <a:p>
            <a:pPr marL="1028700" indent="0">
              <a:spcBef>
                <a:spcPts val="0"/>
              </a:spcBef>
              <a:buFont typeface="Arial" panose="020B0604020202020204" pitchFamily="34" charset="0"/>
              <a:buAutoNum type="arabicPeriod"/>
            </a:pPr>
            <a:r>
              <a:rPr lang="en-US" dirty="0" err="1" smtClean="0">
                <a:solidFill>
                  <a:srgbClr val="FFFF00"/>
                </a:solidFill>
              </a:rPr>
              <a:t>fasilitas</a:t>
            </a:r>
            <a:r>
              <a:rPr lang="en-US" dirty="0" smtClean="0">
                <a:solidFill>
                  <a:srgbClr val="FFFF00"/>
                </a:solidFill>
              </a:rPr>
              <a:t> internet,</a:t>
            </a:r>
          </a:p>
          <a:p>
            <a:pPr marL="1028700" indent="0">
              <a:spcBef>
                <a:spcPts val="0"/>
              </a:spcBef>
              <a:buFont typeface="Arial" panose="020B0604020202020204" pitchFamily="34" charset="0"/>
              <a:buAutoNum type="arabicPeriod"/>
            </a:pPr>
            <a:r>
              <a:rPr lang="en-US" dirty="0" err="1" smtClean="0">
                <a:solidFill>
                  <a:srgbClr val="FFFF00"/>
                </a:solidFill>
              </a:rPr>
              <a:t>jaringan</a:t>
            </a:r>
            <a:r>
              <a:rPr lang="en-US" dirty="0" smtClean="0">
                <a:solidFill>
                  <a:srgbClr val="FFFF00"/>
                </a:solidFill>
              </a:rPr>
              <a:t> local,</a:t>
            </a:r>
          </a:p>
          <a:p>
            <a:pPr marL="1028700" indent="0">
              <a:spcBef>
                <a:spcPts val="0"/>
              </a:spcBef>
              <a:buFont typeface="Arial" panose="020B0604020202020204" pitchFamily="34" charset="0"/>
              <a:buAutoNum type="arabicPeriod"/>
            </a:pPr>
            <a:r>
              <a:rPr lang="en-US" dirty="0" err="1" smtClean="0">
                <a:solidFill>
                  <a:srgbClr val="FFFF00"/>
                </a:solidFill>
              </a:rPr>
              <a:t>jaringan</a:t>
            </a:r>
            <a:r>
              <a:rPr lang="en-US" dirty="0" smtClean="0">
                <a:solidFill>
                  <a:srgbClr val="FFFF00"/>
                </a:solidFill>
              </a:rPr>
              <a:t> </a:t>
            </a:r>
            <a:r>
              <a:rPr lang="en-US" dirty="0" err="1" smtClean="0">
                <a:solidFill>
                  <a:srgbClr val="FFFF00"/>
                </a:solidFill>
              </a:rPr>
              <a:t>nirkabel</a:t>
            </a:r>
            <a:endParaRPr lang="en-US" dirty="0" smtClean="0">
              <a:solidFill>
                <a:srgbClr val="FFFF00"/>
              </a:solidFill>
            </a:endParaRPr>
          </a:p>
          <a:p>
            <a:pPr marL="1028700" indent="-1028700">
              <a:buNone/>
            </a:pPr>
            <a:r>
              <a:rPr lang="en-US" dirty="0" smtClean="0"/>
              <a:t>6.3.6</a:t>
            </a:r>
            <a:r>
              <a:rPr lang="en-US" dirty="0"/>
              <a:t>. </a:t>
            </a:r>
            <a:r>
              <a:rPr lang="id-ID" dirty="0" smtClean="0"/>
              <a:t>Jelaskan kapasitas internet yang tersedia dan </a:t>
            </a:r>
            <a:r>
              <a:rPr lang="id-ID" i="1" dirty="0" smtClean="0"/>
              <a:t>bandwidth</a:t>
            </a:r>
            <a:r>
              <a:rPr lang="id-ID" dirty="0" smtClean="0"/>
              <a:t> per mahasiswa</a:t>
            </a:r>
          </a:p>
          <a:p>
            <a:pPr marL="1028700" indent="-1028700">
              <a:buNone/>
            </a:pPr>
            <a:r>
              <a:rPr lang="id-ID" dirty="0" smtClean="0"/>
              <a:t>	</a:t>
            </a:r>
            <a:r>
              <a:rPr lang="en-US" dirty="0" err="1" smtClean="0">
                <a:solidFill>
                  <a:srgbClr val="FFFF00"/>
                </a:solidFill>
              </a:rPr>
              <a:t>Kapasitas</a:t>
            </a:r>
            <a:r>
              <a:rPr lang="en-US" dirty="0" smtClean="0">
                <a:solidFill>
                  <a:srgbClr val="FFFF00"/>
                </a:solidFill>
              </a:rPr>
              <a:t> </a:t>
            </a:r>
            <a:r>
              <a:rPr lang="en-US" dirty="0">
                <a:solidFill>
                  <a:srgbClr val="FFFF00"/>
                </a:solidFill>
              </a:rPr>
              <a:t>bandwidth (</a:t>
            </a:r>
            <a:r>
              <a:rPr lang="en-US" dirty="0" err="1">
                <a:solidFill>
                  <a:srgbClr val="FFFF00"/>
                </a:solidFill>
              </a:rPr>
              <a:t>dalam</a:t>
            </a:r>
            <a:r>
              <a:rPr lang="en-US" dirty="0">
                <a:solidFill>
                  <a:srgbClr val="FFFF00"/>
                </a:solidFill>
              </a:rPr>
              <a:t> Kbps per </a:t>
            </a:r>
            <a:r>
              <a:rPr lang="en-US" dirty="0" err="1">
                <a:solidFill>
                  <a:srgbClr val="FFFF00"/>
                </a:solidFill>
              </a:rPr>
              <a:t>mahasiswa</a:t>
            </a:r>
            <a:r>
              <a:rPr lang="en-US" dirty="0">
                <a:solidFill>
                  <a:srgbClr val="FFFF00"/>
                </a:solidFill>
              </a:rPr>
              <a:t>)</a:t>
            </a:r>
            <a:endParaRPr lang="en-US"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76</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9D73915C-B5A1-4C7F-98B6-4CBDE43F930C}" type="datetime1">
              <a:rPr lang="id-ID" smtClean="0"/>
              <a:pPr/>
              <a:t>12/01/2017</a:t>
            </a:fld>
            <a:endParaRPr lang="en-US"/>
          </a:p>
        </p:txBody>
      </p:sp>
    </p:spTree>
    <p:extLst>
      <p:ext uri="{BB962C8B-B14F-4D97-AF65-F5344CB8AC3E}">
        <p14:creationId xmlns="" xmlns:p14="http://schemas.microsoft.com/office/powerpoint/2010/main" val="280775420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511" y="338418"/>
            <a:ext cx="9404723" cy="525182"/>
          </a:xfrm>
        </p:spPr>
        <p:txBody>
          <a:bodyPr/>
          <a:lstStyle/>
          <a:p>
            <a:r>
              <a:rPr lang="en-US" sz="2400" dirty="0"/>
              <a:t>6.3.7. </a:t>
            </a:r>
            <a:r>
              <a:rPr lang="id-ID" sz="2400" dirty="0"/>
              <a:t>Aksesibiltas </a:t>
            </a:r>
            <a:r>
              <a:rPr lang="id-ID" sz="2400" dirty="0" smtClean="0"/>
              <a:t>Data</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597509647"/>
              </p:ext>
            </p:extLst>
          </p:nvPr>
        </p:nvGraphicFramePr>
        <p:xfrm>
          <a:off x="431799" y="1003300"/>
          <a:ext cx="10629900" cy="5274055"/>
        </p:xfrm>
        <a:graphic>
          <a:graphicData uri="http://schemas.openxmlformats.org/drawingml/2006/table">
            <a:tbl>
              <a:tblPr firstRow="1" firstCol="1" lastRow="1" lastCol="1" bandRow="1" bandCol="1">
                <a:tableStyleId>{5C22544A-7EE6-4342-B048-85BDC9FD1C3A}</a:tableStyleId>
              </a:tblPr>
              <a:tblGrid>
                <a:gridCol w="635001"/>
                <a:gridCol w="2933700"/>
                <a:gridCol w="1079500"/>
                <a:gridCol w="1828800"/>
                <a:gridCol w="2120900"/>
                <a:gridCol w="2031999"/>
              </a:tblGrid>
              <a:tr h="423332">
                <a:tc rowSpan="2">
                  <a:txBody>
                    <a:bodyPr/>
                    <a:lstStyle/>
                    <a:p>
                      <a:pPr marL="0" marR="0" algn="ctr">
                        <a:spcBef>
                          <a:spcPts val="0"/>
                        </a:spcBef>
                        <a:spcAft>
                          <a:spcPts val="0"/>
                        </a:spcAft>
                      </a:pPr>
                      <a:r>
                        <a:rPr lang="en-US" sz="1600" b="1">
                          <a:effectLst/>
                        </a:rPr>
                        <a:t>No.</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a:effectLst/>
                        </a:rPr>
                        <a:t>Jenis Data</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4">
                  <a:txBody>
                    <a:bodyPr/>
                    <a:lstStyle/>
                    <a:p>
                      <a:pPr marL="0" marR="0" algn="ctr">
                        <a:spcBef>
                          <a:spcPts val="0"/>
                        </a:spcBef>
                        <a:spcAft>
                          <a:spcPts val="0"/>
                        </a:spcAft>
                      </a:pPr>
                      <a:r>
                        <a:rPr lang="en-US" sz="1600" b="1" dirty="0" err="1">
                          <a:effectLst/>
                        </a:rPr>
                        <a:t>Sistem</a:t>
                      </a:r>
                      <a:r>
                        <a:rPr lang="en-US" sz="1600" b="1" dirty="0">
                          <a:effectLst/>
                        </a:rPr>
                        <a:t> </a:t>
                      </a:r>
                      <a:r>
                        <a:rPr lang="en-US" sz="1600" b="1" dirty="0" err="1">
                          <a:effectLst/>
                        </a:rPr>
                        <a:t>Pengelolaan</a:t>
                      </a:r>
                      <a:r>
                        <a:rPr lang="en-US" sz="1600" b="1" dirty="0">
                          <a:effectLst/>
                        </a:rPr>
                        <a:t> Data</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870182">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a:effectLst/>
                        </a:rPr>
                        <a:t>Secara Manual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Dengan Komputer Tanpa Jaringan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Dengan Komputer Jaringan Lokal (</a:t>
                      </a:r>
                      <a:r>
                        <a:rPr lang="id-ID" sz="1600" b="1">
                          <a:effectLst/>
                        </a:rPr>
                        <a:t>Intranet</a:t>
                      </a:r>
                      <a:r>
                        <a:rPr lang="en-US"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nb-NO" sz="1600" b="1">
                          <a:effectLst/>
                        </a:rPr>
                        <a:t>Dengan Komputer Jaringan Luas (</a:t>
                      </a:r>
                      <a:r>
                        <a:rPr lang="id-ID" sz="1600" b="1">
                          <a:effectLst/>
                        </a:rPr>
                        <a:t>Internet</a:t>
                      </a:r>
                      <a:r>
                        <a:rPr lang="nb-NO"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197555">
                <a:tc>
                  <a:txBody>
                    <a:bodyPr/>
                    <a:lstStyle/>
                    <a:p>
                      <a:pPr marL="0" marR="0" algn="ctr">
                        <a:spcBef>
                          <a:spcPts val="0"/>
                        </a:spcBef>
                        <a:spcAft>
                          <a:spcPts val="0"/>
                        </a:spcAft>
                      </a:pPr>
                      <a:r>
                        <a:rPr lang="en-US" sz="1400" b="1" dirty="0">
                          <a:effectLst/>
                        </a:rPr>
                        <a:t>(1)</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effectLst/>
                        </a:rPr>
                        <a:t>(2)</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effectLst/>
                        </a:rPr>
                        <a:t>(3)</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effectLst/>
                        </a:rPr>
                        <a:t>(4)</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effectLst/>
                        </a:rPr>
                        <a:t>(5)</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effectLst/>
                        </a:rPr>
                        <a:t>(6)</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225777">
                <a:tc>
                  <a:txBody>
                    <a:bodyPr/>
                    <a:lstStyle/>
                    <a:p>
                      <a:pPr marL="0" marR="0" algn="ctr">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Mahasiswa</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160020" marR="0" indent="-160020" algn="ctr">
                        <a:spcBef>
                          <a:spcPts val="0"/>
                        </a:spcBef>
                        <a:spcAft>
                          <a:spcPts val="0"/>
                        </a:spcAft>
                      </a:pPr>
                      <a:r>
                        <a:rPr lang="en-US"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160020" marR="0" indent="-160020" algn="l">
                        <a:spcBef>
                          <a:spcPts val="0"/>
                        </a:spcBef>
                        <a:spcAft>
                          <a:spcPts val="0"/>
                        </a:spcAft>
                      </a:pPr>
                      <a:r>
                        <a:rPr lang="id-ID" sz="1600" b="1">
                          <a:effectLst/>
                        </a:rPr>
                        <a:t>Pembayaran SPP</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03922">
                <a:tc>
                  <a:txBody>
                    <a:bodyPr/>
                    <a:lstStyle/>
                    <a:p>
                      <a:pPr marL="0" marR="0" algn="ctr">
                        <a:spcBef>
                          <a:spcPts val="0"/>
                        </a:spcBef>
                        <a:spcAft>
                          <a:spcPts val="0"/>
                        </a:spcAft>
                      </a:pPr>
                      <a:r>
                        <a:rPr lang="en-US"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160020" marR="0" indent="-160020" algn="l">
                        <a:spcBef>
                          <a:spcPts val="0"/>
                        </a:spcBef>
                        <a:spcAft>
                          <a:spcPts val="0"/>
                        </a:spcAft>
                      </a:pPr>
                      <a:r>
                        <a:rPr lang="en-US" sz="1600" b="1" dirty="0" err="1">
                          <a:effectLst/>
                        </a:rPr>
                        <a:t>Kartu</a:t>
                      </a:r>
                      <a:r>
                        <a:rPr lang="en-US" sz="1600" b="1" dirty="0">
                          <a:effectLst/>
                        </a:rPr>
                        <a:t> </a:t>
                      </a:r>
                      <a:r>
                        <a:rPr lang="en-US" sz="1600" b="1" dirty="0" err="1">
                          <a:effectLst/>
                        </a:rPr>
                        <a:t>Rencana</a:t>
                      </a:r>
                      <a:r>
                        <a:rPr lang="en-US" sz="1600" b="1" dirty="0">
                          <a:effectLst/>
                        </a:rPr>
                        <a:t> </a:t>
                      </a:r>
                      <a:r>
                        <a:rPr lang="en-US" sz="1600" b="1" dirty="0" err="1">
                          <a:effectLst/>
                        </a:rPr>
                        <a:t>Studi</a:t>
                      </a:r>
                      <a:r>
                        <a:rPr lang="en-US" sz="1600" b="1" dirty="0">
                          <a:effectLst/>
                        </a:rPr>
                        <a:t> (KRS)</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225777">
                <a:tc>
                  <a:txBody>
                    <a:bodyPr/>
                    <a:lstStyle/>
                    <a:p>
                      <a:pPr marL="0" marR="0" algn="ctr">
                        <a:spcBef>
                          <a:spcPts val="0"/>
                        </a:spcBef>
                        <a:spcAft>
                          <a:spcPts val="0"/>
                        </a:spcAft>
                      </a:pPr>
                      <a:r>
                        <a:rPr lang="en-US"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Jadwal</a:t>
                      </a:r>
                      <a:r>
                        <a:rPr lang="en-US" sz="1600" b="1" dirty="0">
                          <a:effectLst/>
                        </a:rPr>
                        <a:t> </a:t>
                      </a:r>
                      <a:r>
                        <a:rPr lang="en-US" sz="1600" b="1" dirty="0" err="1">
                          <a:effectLst/>
                        </a:rPr>
                        <a:t>mata</a:t>
                      </a:r>
                      <a:r>
                        <a:rPr lang="en-US" sz="1600" b="1" dirty="0">
                          <a:effectLst/>
                        </a:rPr>
                        <a:t> </a:t>
                      </a:r>
                      <a:r>
                        <a:rPr lang="en-US" sz="1600" b="1" dirty="0" err="1">
                          <a:effectLst/>
                        </a:rPr>
                        <a:t>kuliah</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Nilai</a:t>
                      </a:r>
                      <a:r>
                        <a:rPr lang="en-US" sz="1600" b="1" dirty="0">
                          <a:effectLst/>
                        </a:rPr>
                        <a:t> </a:t>
                      </a:r>
                      <a:r>
                        <a:rPr lang="en-US" sz="1600" b="1" dirty="0" err="1">
                          <a:effectLst/>
                        </a:rPr>
                        <a:t>mata</a:t>
                      </a:r>
                      <a:r>
                        <a:rPr lang="en-US" sz="1600" b="1" dirty="0">
                          <a:effectLst/>
                        </a:rPr>
                        <a:t> </a:t>
                      </a:r>
                      <a:r>
                        <a:rPr lang="en-US" sz="1600" b="1" dirty="0" err="1">
                          <a:effectLst/>
                        </a:rPr>
                        <a:t>kuliah</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Transkrip</a:t>
                      </a:r>
                      <a:r>
                        <a:rPr lang="en-US" sz="1600" b="1" dirty="0">
                          <a:effectLst/>
                        </a:rPr>
                        <a:t> </a:t>
                      </a:r>
                      <a:r>
                        <a:rPr lang="en-US" sz="1600" b="1" dirty="0" err="1">
                          <a:effectLst/>
                        </a:rPr>
                        <a:t>akademik</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7</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Lulusan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8</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Tenaga pendidik</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9</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Tenaga kependidikan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93339">
                <a:tc>
                  <a:txBody>
                    <a:bodyPr/>
                    <a:lstStyle/>
                    <a:p>
                      <a:pPr marL="0" marR="0" algn="ctr">
                        <a:spcBef>
                          <a:spcPts val="0"/>
                        </a:spcBef>
                        <a:spcAft>
                          <a:spcPts val="0"/>
                        </a:spcAft>
                      </a:pPr>
                      <a:r>
                        <a:rPr lang="en-US" sz="1600" b="1">
                          <a:effectLst/>
                        </a:rPr>
                        <a:t>10</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Tenaga pendukung lainnya</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en-US" sz="1600" b="1">
                          <a:effectLst/>
                        </a:rPr>
                        <a:t>11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Keuangan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id-ID" sz="1600" b="1">
                          <a:effectLst/>
                        </a:rPr>
                        <a:t>12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Inventaris</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a:txBody>
                    <a:bodyPr/>
                    <a:lstStyle/>
                    <a:p>
                      <a:pPr marL="0" marR="0" algn="ctr">
                        <a:spcBef>
                          <a:spcPts val="0"/>
                        </a:spcBef>
                        <a:spcAft>
                          <a:spcPts val="0"/>
                        </a:spcAft>
                      </a:pPr>
                      <a:r>
                        <a:rPr lang="id-ID" sz="1600" b="1">
                          <a:effectLst/>
                        </a:rPr>
                        <a:t>13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err="1">
                          <a:effectLst/>
                        </a:rPr>
                        <a:t>Perpustakaan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25777">
                <a:tc gridSpan="2">
                  <a:txBody>
                    <a:bodyPr/>
                    <a:lstStyle/>
                    <a:p>
                      <a:pPr marL="0" marR="0" algn="ctr">
                        <a:spcBef>
                          <a:spcPts val="0"/>
                        </a:spcBef>
                        <a:spcAft>
                          <a:spcPts val="0"/>
                        </a:spcAft>
                      </a:pPr>
                      <a:r>
                        <a:rPr lang="id-ID" sz="1600" b="1">
                          <a:effectLst/>
                        </a:rPr>
                        <a:t>Jumlah tanda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just">
                        <a:spcBef>
                          <a:spcPts val="0"/>
                        </a:spcBef>
                        <a:spcAft>
                          <a:spcPts val="0"/>
                        </a:spcAft>
                      </a:pPr>
                      <a:r>
                        <a:rPr lang="id-ID" sz="1600" b="1">
                          <a:effectLst/>
                        </a:rPr>
                        <a:t>N</a:t>
                      </a:r>
                      <a:r>
                        <a:rPr lang="id-ID" sz="1600" b="1" baseline="-25000">
                          <a:effectLst/>
                        </a:rPr>
                        <a:t>A</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B</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C</a:t>
                      </a:r>
                      <a:r>
                        <a:rPr lang="id-ID"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dirty="0">
                          <a:effectLst/>
                        </a:rPr>
                        <a:t>N</a:t>
                      </a:r>
                      <a:r>
                        <a:rPr lang="id-ID" sz="1600" b="1" baseline="-25000" dirty="0">
                          <a:effectLst/>
                        </a:rPr>
                        <a:t>D</a:t>
                      </a:r>
                      <a:r>
                        <a:rPr lang="id-ID"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F173A9D0-1A36-4B24-B117-D76BD841B7CF}" type="slidenum">
              <a:rPr lang="en-US" smtClean="0"/>
              <a:pPr/>
              <a:t>77</a:t>
            </a:fld>
            <a:endParaRPr lang="en-US"/>
          </a:p>
        </p:txBody>
      </p:sp>
      <p:sp>
        <p:nvSpPr>
          <p:cNvPr id="8" name="Footer Placeholder 7"/>
          <p:cNvSpPr>
            <a:spLocks noGrp="1"/>
          </p:cNvSpPr>
          <p:nvPr>
            <p:ph type="ftr" sz="quarter" idx="11"/>
          </p:nvPr>
        </p:nvSpPr>
        <p:spPr/>
        <p:txBody>
          <a:bodyPr/>
          <a:lstStyle/>
          <a:p>
            <a:r>
              <a:rPr lang="en-US" smtClean="0"/>
              <a:t>Pendampingan Pengisian Borang AIPT KEMENKES 2016</a:t>
            </a:r>
            <a:endParaRPr lang="en-US"/>
          </a:p>
        </p:txBody>
      </p:sp>
      <p:sp>
        <p:nvSpPr>
          <p:cNvPr id="9" name="Date Placeholder 8"/>
          <p:cNvSpPr>
            <a:spLocks noGrp="1"/>
          </p:cNvSpPr>
          <p:nvPr>
            <p:ph type="dt" sz="half" idx="10"/>
          </p:nvPr>
        </p:nvSpPr>
        <p:spPr/>
        <p:txBody>
          <a:bodyPr/>
          <a:lstStyle/>
          <a:p>
            <a:fld id="{77163D80-8DFB-47EF-B4D1-F6AD7864F3A8}" type="datetime1">
              <a:rPr lang="id-ID" smtClean="0"/>
              <a:pPr/>
              <a:t>12/01/2017</a:t>
            </a:fld>
            <a:endParaRPr lang="en-US"/>
          </a:p>
        </p:txBody>
      </p:sp>
    </p:spTree>
    <p:extLst>
      <p:ext uri="{BB962C8B-B14F-4D97-AF65-F5344CB8AC3E}">
        <p14:creationId xmlns="" xmlns:p14="http://schemas.microsoft.com/office/powerpoint/2010/main" val="168546335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06400"/>
            <a:ext cx="10947400" cy="5841999"/>
          </a:xfrm>
        </p:spPr>
        <p:txBody>
          <a:bodyPr>
            <a:normAutofit/>
          </a:bodyPr>
          <a:lstStyle/>
          <a:p>
            <a:pPr marL="914400" indent="-914400">
              <a:buNone/>
            </a:pPr>
            <a:r>
              <a:rPr lang="en-US" sz="2400" dirty="0"/>
              <a:t>6.3.8.	Blue print </a:t>
            </a:r>
            <a:r>
              <a:rPr lang="en-US" sz="2400" dirty="0" err="1"/>
              <a:t>pengembangan</a:t>
            </a:r>
            <a:r>
              <a:rPr lang="en-US" sz="2400" dirty="0"/>
              <a:t>, </a:t>
            </a:r>
            <a:r>
              <a:rPr lang="en-US" sz="2400" dirty="0" err="1"/>
              <a:t>pengelolaan</a:t>
            </a:r>
            <a:r>
              <a:rPr lang="en-US" sz="2400" dirty="0"/>
              <a:t> </a:t>
            </a:r>
            <a:r>
              <a:rPr lang="en-US" sz="2400" dirty="0" err="1"/>
              <a:t>dan</a:t>
            </a:r>
            <a:r>
              <a:rPr lang="en-US" sz="2400" dirty="0"/>
              <a:t> </a:t>
            </a:r>
            <a:r>
              <a:rPr lang="en-US" sz="2400" dirty="0" err="1"/>
              <a:t>pemanfaatan</a:t>
            </a:r>
            <a:r>
              <a:rPr lang="en-US" sz="2400" dirty="0"/>
              <a:t> system </a:t>
            </a:r>
            <a:r>
              <a:rPr lang="en-US" sz="2400" dirty="0" err="1" smtClean="0"/>
              <a:t>informasi</a:t>
            </a:r>
            <a:r>
              <a:rPr lang="en-US" sz="2400" dirty="0" smtClean="0"/>
              <a:t>, </a:t>
            </a:r>
            <a:r>
              <a:rPr lang="en-US" sz="2400" dirty="0" err="1"/>
              <a:t>meliputi</a:t>
            </a:r>
            <a:r>
              <a:rPr lang="en-US" sz="2400" dirty="0"/>
              <a:t>: </a:t>
            </a:r>
            <a:endParaRPr lang="en-US" sz="2400" dirty="0" smtClean="0"/>
          </a:p>
          <a:p>
            <a:pPr marL="1257300">
              <a:buFont typeface="+mj-lt"/>
              <a:buAutoNum type="arabicPeriod"/>
            </a:pPr>
            <a:r>
              <a:rPr lang="en-US" sz="2400" dirty="0" err="1" smtClean="0">
                <a:solidFill>
                  <a:srgbClr val="FFFF00"/>
                </a:solidFill>
              </a:rPr>
              <a:t>prasarana</a:t>
            </a:r>
            <a:r>
              <a:rPr lang="en-US" sz="2400" dirty="0" smtClean="0">
                <a:solidFill>
                  <a:srgbClr val="FFFF00"/>
                </a:solidFill>
              </a:rPr>
              <a:t> </a:t>
            </a:r>
            <a:r>
              <a:rPr lang="en-US" sz="2400" dirty="0" err="1">
                <a:solidFill>
                  <a:srgbClr val="FFFF00"/>
                </a:solidFill>
              </a:rPr>
              <a:t>dan</a:t>
            </a:r>
            <a:r>
              <a:rPr lang="en-US" sz="2400" dirty="0">
                <a:solidFill>
                  <a:srgbClr val="FFFF00"/>
                </a:solidFill>
              </a:rPr>
              <a:t> </a:t>
            </a:r>
            <a:r>
              <a:rPr lang="en-US" sz="2400" dirty="0" err="1" smtClean="0">
                <a:solidFill>
                  <a:srgbClr val="FFFF00"/>
                </a:solidFill>
              </a:rPr>
              <a:t>sarana</a:t>
            </a:r>
            <a:r>
              <a:rPr lang="en-US" sz="2400" dirty="0" smtClean="0">
                <a:solidFill>
                  <a:srgbClr val="FFFF00"/>
                </a:solidFill>
              </a:rPr>
              <a:t>, </a:t>
            </a:r>
          </a:p>
          <a:p>
            <a:pPr marL="1257300">
              <a:buFont typeface="+mj-lt"/>
              <a:buAutoNum type="arabicPeriod"/>
            </a:pPr>
            <a:r>
              <a:rPr lang="en-US" sz="2400" dirty="0" smtClean="0">
                <a:solidFill>
                  <a:srgbClr val="FFFF00"/>
                </a:solidFill>
              </a:rPr>
              <a:t>unit </a:t>
            </a:r>
            <a:r>
              <a:rPr lang="en-US" sz="2400" dirty="0" err="1">
                <a:solidFill>
                  <a:srgbClr val="FFFF00"/>
                </a:solidFill>
              </a:rPr>
              <a:t>pengelola</a:t>
            </a:r>
            <a:r>
              <a:rPr lang="en-US" sz="2400" dirty="0">
                <a:solidFill>
                  <a:srgbClr val="FFFF00"/>
                </a:solidFill>
              </a:rPr>
              <a:t> di </a:t>
            </a:r>
            <a:r>
              <a:rPr lang="en-US" sz="2400" dirty="0" err="1">
                <a:solidFill>
                  <a:srgbClr val="FFFF00"/>
                </a:solidFill>
              </a:rPr>
              <a:t>tingkat</a:t>
            </a:r>
            <a:r>
              <a:rPr lang="en-US" sz="2400" dirty="0">
                <a:solidFill>
                  <a:srgbClr val="FFFF00"/>
                </a:solidFill>
              </a:rPr>
              <a:t> </a:t>
            </a:r>
            <a:r>
              <a:rPr lang="en-US" sz="2400" dirty="0" err="1">
                <a:solidFill>
                  <a:srgbClr val="FFFF00"/>
                </a:solidFill>
              </a:rPr>
              <a:t>institusi</a:t>
            </a:r>
            <a:r>
              <a:rPr lang="en-US" sz="2400" dirty="0">
                <a:solidFill>
                  <a:srgbClr val="FFFF00"/>
                </a:solidFill>
              </a:rPr>
              <a:t>, </a:t>
            </a:r>
            <a:endParaRPr lang="en-US" sz="2400" dirty="0" smtClean="0">
              <a:solidFill>
                <a:srgbClr val="FFFF00"/>
              </a:solidFill>
            </a:endParaRPr>
          </a:p>
          <a:p>
            <a:pPr marL="1257300">
              <a:buFont typeface="+mj-lt"/>
              <a:buAutoNum type="arabicPeriod"/>
            </a:pPr>
            <a:r>
              <a:rPr lang="en-US" sz="2400" dirty="0" err="1" smtClean="0">
                <a:solidFill>
                  <a:srgbClr val="FFFF00"/>
                </a:solidFill>
              </a:rPr>
              <a:t>sistem</a:t>
            </a:r>
            <a:r>
              <a:rPr lang="en-US" sz="2400" dirty="0" smtClean="0">
                <a:solidFill>
                  <a:srgbClr val="FFFF00"/>
                </a:solidFill>
              </a:rPr>
              <a:t> </a:t>
            </a:r>
            <a:r>
              <a:rPr lang="en-US" sz="2400" dirty="0" err="1">
                <a:solidFill>
                  <a:srgbClr val="FFFF00"/>
                </a:solidFill>
              </a:rPr>
              <a:t>aliran</a:t>
            </a:r>
            <a:r>
              <a:rPr lang="en-US" sz="2400" dirty="0">
                <a:solidFill>
                  <a:srgbClr val="FFFF00"/>
                </a:solidFill>
              </a:rPr>
              <a:t> data </a:t>
            </a:r>
            <a:r>
              <a:rPr lang="en-US" sz="2400" dirty="0" err="1">
                <a:solidFill>
                  <a:srgbClr val="FFFF00"/>
                </a:solidFill>
              </a:rPr>
              <a:t>dan</a:t>
            </a:r>
            <a:r>
              <a:rPr lang="en-US" sz="2400" dirty="0">
                <a:solidFill>
                  <a:srgbClr val="FFFF00"/>
                </a:solidFill>
              </a:rPr>
              <a:t> </a:t>
            </a:r>
            <a:r>
              <a:rPr lang="en-US" sz="2400" dirty="0" err="1">
                <a:solidFill>
                  <a:srgbClr val="FFFF00"/>
                </a:solidFill>
              </a:rPr>
              <a:t>otorisasi</a:t>
            </a:r>
            <a:r>
              <a:rPr lang="en-US" sz="2400" dirty="0">
                <a:solidFill>
                  <a:srgbClr val="FFFF00"/>
                </a:solidFill>
              </a:rPr>
              <a:t> </a:t>
            </a:r>
            <a:r>
              <a:rPr lang="en-US" sz="2400" dirty="0" err="1">
                <a:solidFill>
                  <a:srgbClr val="FFFF00"/>
                </a:solidFill>
              </a:rPr>
              <a:t>akses</a:t>
            </a:r>
            <a:r>
              <a:rPr lang="en-US" sz="2400" dirty="0">
                <a:solidFill>
                  <a:srgbClr val="FFFF00"/>
                </a:solidFill>
              </a:rPr>
              <a:t> data</a:t>
            </a:r>
            <a:r>
              <a:rPr lang="en-US" sz="2400" dirty="0" smtClean="0">
                <a:solidFill>
                  <a:srgbClr val="FFFF00"/>
                </a:solidFill>
              </a:rPr>
              <a:t>,</a:t>
            </a:r>
          </a:p>
          <a:p>
            <a:pPr marL="1257300">
              <a:buFont typeface="+mj-lt"/>
              <a:buAutoNum type="arabicPeriod"/>
            </a:pPr>
            <a:r>
              <a:rPr lang="en-US" sz="2400" dirty="0" err="1" smtClean="0">
                <a:solidFill>
                  <a:srgbClr val="FFFF00"/>
                </a:solidFill>
              </a:rPr>
              <a:t>sistem</a:t>
            </a:r>
            <a:r>
              <a:rPr lang="en-US" sz="2400" dirty="0" smtClean="0">
                <a:solidFill>
                  <a:srgbClr val="FFFF00"/>
                </a:solidFill>
              </a:rPr>
              <a:t> </a:t>
            </a:r>
            <a:r>
              <a:rPr lang="en-US" sz="2400" dirty="0">
                <a:solidFill>
                  <a:srgbClr val="FFFF00"/>
                </a:solidFill>
              </a:rPr>
              <a:t>disaster recovery</a:t>
            </a:r>
            <a:r>
              <a:rPr lang="en-US" sz="2400" dirty="0" smtClean="0">
                <a:solidFill>
                  <a:srgbClr val="FFFF00"/>
                </a:solidFill>
              </a:rPr>
              <a:t>.</a:t>
            </a:r>
            <a:endParaRPr lang="id-ID" sz="2400" dirty="0" smtClean="0">
              <a:solidFill>
                <a:srgbClr val="FFFF00"/>
              </a:solidFill>
            </a:endParaRPr>
          </a:p>
          <a:p>
            <a:pPr marL="1257300">
              <a:buNone/>
            </a:pPr>
            <a:endParaRPr lang="id-ID" sz="2400" dirty="0" smtClean="0">
              <a:solidFill>
                <a:srgbClr val="FFFF00"/>
              </a:solidFill>
            </a:endParaRPr>
          </a:p>
          <a:p>
            <a:pPr marL="1257300">
              <a:buNone/>
            </a:pPr>
            <a:r>
              <a:rPr lang="en-US" sz="2400" dirty="0" smtClean="0"/>
              <a:t>(</a:t>
            </a:r>
            <a:r>
              <a:rPr lang="id-ID" sz="2400" dirty="0" smtClean="0"/>
              <a:t>dokumen </a:t>
            </a:r>
            <a:r>
              <a:rPr lang="en-US" sz="2400" dirty="0" err="1" smtClean="0"/>
              <a:t>dalam</a:t>
            </a:r>
            <a:r>
              <a:rPr lang="en-US" sz="2400" dirty="0" smtClean="0"/>
              <a:t> </a:t>
            </a:r>
            <a:r>
              <a:rPr lang="en-US" sz="2400" dirty="0" err="1" smtClean="0"/>
              <a:t>bentuk</a:t>
            </a:r>
            <a:r>
              <a:rPr lang="en-US" sz="2400" dirty="0" smtClean="0"/>
              <a:t> hardware)</a:t>
            </a:r>
            <a:endParaRPr lang="id-ID" sz="2400" dirty="0" smtClean="0"/>
          </a:p>
          <a:p>
            <a:pPr marL="1257300">
              <a:buNone/>
            </a:pPr>
            <a:endParaRPr lang="en-US" sz="2400" dirty="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78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3D043F97-52DF-4CEE-8C77-F381C764764D}" type="datetime1">
              <a:rPr lang="id-ID" smtClean="0"/>
              <a:pPr/>
              <a:t>12/01/2017</a:t>
            </a:fld>
            <a:endParaRPr lang="en-US"/>
          </a:p>
        </p:txBody>
      </p:sp>
    </p:spTree>
    <p:extLst>
      <p:ext uri="{BB962C8B-B14F-4D97-AF65-F5344CB8AC3E}">
        <p14:creationId xmlns="" xmlns:p14="http://schemas.microsoft.com/office/powerpoint/2010/main" val="39174282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92100" y="1231900"/>
            <a:ext cx="11518900" cy="5486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a:t>7</a:t>
            </a:r>
            <a:r>
              <a:rPr lang="en-US" sz="2400" dirty="0" smtClean="0"/>
              <a:t>.1.1. </a:t>
            </a:r>
            <a:r>
              <a:rPr lang="id-ID" sz="2400" dirty="0" smtClean="0"/>
              <a:t>Jelaskan kebijakan dan sistem pengelolaan penelitian (lembaga/unit  yang menangani masalah penelitian, pengarahan fokus dan agenda penelitian, pedoman penyusunan usul dan pelaksanaan penelitian, pendanaan, dan jaminan atas HaKI)</a:t>
            </a:r>
          </a:p>
          <a:p>
            <a:pPr marL="914400" indent="-914400">
              <a:buNone/>
            </a:pPr>
            <a:r>
              <a:rPr lang="id-ID" sz="2400" dirty="0" smtClean="0"/>
              <a:t>	</a:t>
            </a:r>
            <a:r>
              <a:rPr lang="en-US" sz="2400" dirty="0" err="1" smtClean="0">
                <a:solidFill>
                  <a:srgbClr val="FFFF00"/>
                </a:solidFill>
              </a:rPr>
              <a:t>Pedoman</a:t>
            </a:r>
            <a:r>
              <a:rPr lang="en-US" sz="2400" dirty="0" smtClean="0">
                <a:solidFill>
                  <a:srgbClr val="FFFF00"/>
                </a:solidFill>
              </a:rPr>
              <a:t> </a:t>
            </a:r>
            <a:r>
              <a:rPr lang="en-US" sz="2400" dirty="0" err="1" smtClean="0">
                <a:solidFill>
                  <a:srgbClr val="FFFF00"/>
                </a:solidFill>
              </a:rPr>
              <a:t>pengelolaan</a:t>
            </a:r>
            <a:r>
              <a:rPr lang="en-US" sz="2400" dirty="0" smtClean="0">
                <a:solidFill>
                  <a:srgbClr val="FFFF00"/>
                </a:solidFill>
              </a:rPr>
              <a:t> </a:t>
            </a:r>
            <a:r>
              <a:rPr lang="en-US" sz="2400" dirty="0" err="1" smtClean="0">
                <a:solidFill>
                  <a:srgbClr val="FFFF00"/>
                </a:solidFill>
              </a:rPr>
              <a:t>penelitian</a:t>
            </a:r>
            <a:r>
              <a:rPr lang="en-US" sz="2400" dirty="0" smtClean="0">
                <a:solidFill>
                  <a:srgbClr val="FFFF00"/>
                </a:solidFill>
              </a:rPr>
              <a:t> (</a:t>
            </a:r>
            <a:r>
              <a:rPr lang="en-US" sz="2400" dirty="0" err="1" smtClean="0">
                <a:solidFill>
                  <a:srgbClr val="FFFF00"/>
                </a:solidFill>
              </a:rPr>
              <a:t>dikembangkan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dipublikasikan</a:t>
            </a:r>
            <a:r>
              <a:rPr lang="en-US" sz="2400" dirty="0" smtClean="0">
                <a:solidFill>
                  <a:srgbClr val="FFFF00"/>
                </a:solidFill>
              </a:rPr>
              <a:t> </a:t>
            </a:r>
            <a:r>
              <a:rPr lang="en-US" sz="2400" dirty="0" err="1" smtClean="0">
                <a:solidFill>
                  <a:srgbClr val="FFFF00"/>
                </a:solidFill>
              </a:rPr>
              <a:t>oleh</a:t>
            </a:r>
            <a:r>
              <a:rPr lang="en-US" sz="2400" dirty="0" smtClean="0">
                <a:solidFill>
                  <a:srgbClr val="FFFF00"/>
                </a:solidFill>
              </a:rPr>
              <a:t> </a:t>
            </a:r>
            <a:r>
              <a:rPr lang="en-US" sz="2400" dirty="0" err="1" smtClean="0">
                <a:solidFill>
                  <a:srgbClr val="FFFF00"/>
                </a:solidFill>
              </a:rPr>
              <a:t>institusi</a:t>
            </a:r>
            <a:r>
              <a:rPr lang="en-US" sz="2400" dirty="0" smtClean="0">
                <a:solidFill>
                  <a:srgbClr val="FFFF00"/>
                </a:solidFill>
              </a:rPr>
              <a:t>), </a:t>
            </a:r>
            <a:r>
              <a:rPr lang="en-US" sz="2400" dirty="0" err="1" smtClean="0">
                <a:solidFill>
                  <a:srgbClr val="FFFF00"/>
                </a:solidFill>
              </a:rPr>
              <a:t>meliputi</a:t>
            </a:r>
            <a:r>
              <a:rPr lang="en-US" sz="2400" dirty="0" smtClean="0">
                <a:solidFill>
                  <a:srgbClr val="FFFF00"/>
                </a:solidFill>
              </a:rPr>
              <a:t>:</a:t>
            </a:r>
          </a:p>
          <a:p>
            <a:pPr marL="1320800" indent="-457200">
              <a:spcBef>
                <a:spcPts val="0"/>
              </a:spcBef>
              <a:buFont typeface="+mj-lt"/>
              <a:buAutoNum type="arabicPeriod"/>
            </a:pPr>
            <a:r>
              <a:rPr lang="en-US" sz="2400" dirty="0" err="1" smtClean="0">
                <a:solidFill>
                  <a:srgbClr val="FFFF00"/>
                </a:solidFill>
              </a:rPr>
              <a:t>kebijakan</a:t>
            </a:r>
            <a:r>
              <a:rPr lang="en-US" sz="2400" dirty="0" smtClean="0">
                <a:solidFill>
                  <a:srgbClr val="FFFF00"/>
                </a:solidFill>
              </a:rPr>
              <a:t> </a:t>
            </a:r>
            <a:r>
              <a:rPr lang="en-US" sz="2400" dirty="0" err="1" smtClean="0">
                <a:solidFill>
                  <a:srgbClr val="FFFF00"/>
                </a:solidFill>
              </a:rPr>
              <a:t>dasar</a:t>
            </a:r>
            <a:r>
              <a:rPr lang="en-US" sz="2400" dirty="0" smtClean="0">
                <a:solidFill>
                  <a:srgbClr val="FFFF00"/>
                </a:solidFill>
              </a:rPr>
              <a:t> </a:t>
            </a:r>
            <a:r>
              <a:rPr lang="en-US" sz="2400" dirty="0" err="1" smtClean="0">
                <a:solidFill>
                  <a:srgbClr val="FFFF00"/>
                </a:solidFill>
              </a:rPr>
              <a:t>penelitian</a:t>
            </a:r>
            <a:r>
              <a:rPr lang="en-US" sz="2400" dirty="0">
                <a:solidFill>
                  <a:srgbClr val="FFFF00"/>
                </a:solidFill>
              </a:rPr>
              <a:t> </a:t>
            </a:r>
            <a:r>
              <a:rPr lang="en-US" sz="2400" dirty="0" smtClean="0">
                <a:solidFill>
                  <a:srgbClr val="FFFF00"/>
                </a:solidFill>
              </a:rPr>
              <a:t>(</a:t>
            </a:r>
            <a:r>
              <a:rPr lang="en-US" sz="2400" dirty="0" err="1" smtClean="0">
                <a:solidFill>
                  <a:srgbClr val="FFFF00"/>
                </a:solidFill>
              </a:rPr>
              <a:t>arah</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fokus</a:t>
            </a:r>
            <a:r>
              <a:rPr lang="en-US" sz="2400" dirty="0" smtClean="0">
                <a:solidFill>
                  <a:srgbClr val="FFFF00"/>
                </a:solidFill>
              </a:rPr>
              <a:t>, </a:t>
            </a:r>
            <a:r>
              <a:rPr lang="en-US" sz="2400" dirty="0" err="1" smtClean="0">
                <a:solidFill>
                  <a:srgbClr val="FFFF00"/>
                </a:solidFill>
              </a:rPr>
              <a:t>jenis</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rekam</a:t>
            </a:r>
            <a:r>
              <a:rPr lang="en-US" sz="2400" dirty="0" smtClean="0">
                <a:solidFill>
                  <a:srgbClr val="FFFF00"/>
                </a:solidFill>
              </a:rPr>
              <a:t> </a:t>
            </a:r>
            <a:r>
              <a:rPr lang="en-US" sz="2400" dirty="0" err="1" smtClean="0">
                <a:solidFill>
                  <a:srgbClr val="FFFF00"/>
                </a:solidFill>
              </a:rPr>
              <a:t>jejak</a:t>
            </a:r>
            <a:r>
              <a:rPr lang="en-US" sz="2400" dirty="0" smtClean="0">
                <a:solidFill>
                  <a:srgbClr val="FFFF00"/>
                </a:solidFill>
              </a:rPr>
              <a:t> </a:t>
            </a:r>
            <a:r>
              <a:rPr lang="en-US" sz="2400" dirty="0" err="1" smtClean="0">
                <a:solidFill>
                  <a:srgbClr val="FFFF00"/>
                </a:solidFill>
              </a:rPr>
              <a:t>penelitian</a:t>
            </a:r>
            <a:r>
              <a:rPr lang="en-US" sz="2400" dirty="0" smtClean="0">
                <a:solidFill>
                  <a:srgbClr val="FFFF00"/>
                </a:solidFill>
              </a:rPr>
              <a:t> </a:t>
            </a:r>
            <a:r>
              <a:rPr lang="en-US" sz="2400" dirty="0" err="1" smtClean="0">
                <a:solidFill>
                  <a:srgbClr val="FFFF00"/>
                </a:solidFill>
              </a:rPr>
              <a:t>unggulan</a:t>
            </a:r>
            <a:r>
              <a:rPr lang="en-US" sz="2400" dirty="0" smtClean="0">
                <a:solidFill>
                  <a:srgbClr val="FFFF00"/>
                </a:solidFill>
              </a:rPr>
              <a:t>, </a:t>
            </a:r>
            <a:r>
              <a:rPr lang="en-US" sz="2400" dirty="0" err="1" smtClean="0">
                <a:solidFill>
                  <a:srgbClr val="FFFF00"/>
                </a:solidFill>
              </a:rPr>
              <a:t>pola</a:t>
            </a:r>
            <a:r>
              <a:rPr lang="en-US" sz="2400" dirty="0" smtClean="0">
                <a:solidFill>
                  <a:srgbClr val="FFFF00"/>
                </a:solidFill>
              </a:rPr>
              <a:t> </a:t>
            </a:r>
            <a:r>
              <a:rPr lang="en-US" sz="2400" dirty="0" err="1" smtClean="0">
                <a:solidFill>
                  <a:srgbClr val="FFFF00"/>
                </a:solidFill>
              </a:rPr>
              <a:t>kerjasama</a:t>
            </a:r>
            <a:r>
              <a:rPr lang="en-US" sz="2400" dirty="0" smtClean="0">
                <a:solidFill>
                  <a:srgbClr val="FFFF00"/>
                </a:solidFill>
              </a:rPr>
              <a:t> </a:t>
            </a:r>
            <a:r>
              <a:rPr lang="en-US" sz="2400" dirty="0" err="1" smtClean="0">
                <a:solidFill>
                  <a:srgbClr val="FFFF00"/>
                </a:solidFill>
              </a:rPr>
              <a:t>dengan</a:t>
            </a:r>
            <a:r>
              <a:rPr lang="en-US" sz="2400" dirty="0" smtClean="0">
                <a:solidFill>
                  <a:srgbClr val="FFFF00"/>
                </a:solidFill>
              </a:rPr>
              <a:t> </a:t>
            </a:r>
            <a:r>
              <a:rPr lang="en-US" sz="2400" dirty="0" err="1" smtClean="0">
                <a:solidFill>
                  <a:srgbClr val="FFFF00"/>
                </a:solidFill>
              </a:rPr>
              <a:t>pihak</a:t>
            </a:r>
            <a:r>
              <a:rPr lang="en-US" sz="2400" dirty="0" smtClean="0">
                <a:solidFill>
                  <a:srgbClr val="FFFF00"/>
                </a:solidFill>
              </a:rPr>
              <a:t> </a:t>
            </a:r>
            <a:r>
              <a:rPr lang="en-US" sz="2400" dirty="0" err="1" smtClean="0">
                <a:solidFill>
                  <a:srgbClr val="FFFF00"/>
                </a:solidFill>
              </a:rPr>
              <a:t>luar</a:t>
            </a:r>
            <a:r>
              <a:rPr lang="en-US" sz="2400" dirty="0" smtClean="0">
                <a:solidFill>
                  <a:srgbClr val="FFFF00"/>
                </a:solidFill>
              </a:rPr>
              <a:t>, </a:t>
            </a:r>
            <a:r>
              <a:rPr lang="en-US" sz="2400" dirty="0" err="1" smtClean="0">
                <a:solidFill>
                  <a:srgbClr val="FFFF00"/>
                </a:solidFill>
              </a:rPr>
              <a:t>pendanaan</a:t>
            </a:r>
            <a:r>
              <a:rPr lang="en-US" sz="2400" dirty="0" smtClean="0">
                <a:solidFill>
                  <a:srgbClr val="FFFF00"/>
                </a:solidFill>
              </a:rPr>
              <a:t>, system </a:t>
            </a:r>
            <a:r>
              <a:rPr lang="en-US" sz="2400" dirty="0" err="1" smtClean="0">
                <a:solidFill>
                  <a:srgbClr val="FFFF00"/>
                </a:solidFill>
              </a:rPr>
              <a:t>kompetisi</a:t>
            </a:r>
            <a:r>
              <a:rPr lang="en-US" sz="2400" dirty="0" smtClean="0">
                <a:solidFill>
                  <a:srgbClr val="FFFF00"/>
                </a:solidFill>
              </a:rPr>
              <a:t>), </a:t>
            </a:r>
          </a:p>
          <a:p>
            <a:pPr marL="1320800" indent="-457200">
              <a:spcBef>
                <a:spcPts val="0"/>
              </a:spcBef>
              <a:buFont typeface="+mj-lt"/>
              <a:buAutoNum type="arabicPeriod"/>
            </a:pPr>
            <a:r>
              <a:rPr lang="en-US" sz="2400" dirty="0" err="1" smtClean="0">
                <a:solidFill>
                  <a:srgbClr val="FFFF00"/>
                </a:solidFill>
              </a:rPr>
              <a:t>penanganan</a:t>
            </a:r>
            <a:r>
              <a:rPr lang="en-US" sz="2400" dirty="0" smtClean="0">
                <a:solidFill>
                  <a:srgbClr val="FFFF00"/>
                </a:solidFill>
              </a:rPr>
              <a:t> </a:t>
            </a:r>
            <a:r>
              <a:rPr lang="en-US" sz="2400" dirty="0" err="1" smtClean="0">
                <a:solidFill>
                  <a:srgbClr val="FFFF00"/>
                </a:solidFill>
              </a:rPr>
              <a:t>plagiasi</a:t>
            </a:r>
            <a:r>
              <a:rPr lang="en-US" sz="2400" dirty="0" smtClean="0">
                <a:solidFill>
                  <a:srgbClr val="FFFF00"/>
                </a:solidFill>
              </a:rPr>
              <a:t>, paten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HaKI</a:t>
            </a:r>
            <a:r>
              <a:rPr lang="en-US" sz="2400" dirty="0" smtClean="0">
                <a:solidFill>
                  <a:srgbClr val="FFFF00"/>
                </a:solidFill>
              </a:rPr>
              <a:t>, </a:t>
            </a:r>
          </a:p>
          <a:p>
            <a:pPr marL="1320800" indent="-457200">
              <a:spcBef>
                <a:spcPts val="0"/>
              </a:spcBef>
              <a:buFont typeface="+mj-lt"/>
              <a:buAutoNum type="arabicPeriod"/>
            </a:pPr>
            <a:r>
              <a:rPr lang="en-US" sz="2400" dirty="0" err="1" smtClean="0">
                <a:solidFill>
                  <a:srgbClr val="FFFF00"/>
                </a:solidFill>
              </a:rPr>
              <a:t>rencana</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pelaksanaan</a:t>
            </a:r>
            <a:r>
              <a:rPr lang="en-US" sz="2400" dirty="0" smtClean="0">
                <a:solidFill>
                  <a:srgbClr val="FFFF00"/>
                </a:solidFill>
              </a:rPr>
              <a:t> </a:t>
            </a:r>
            <a:r>
              <a:rPr lang="en-US" sz="2400" dirty="0" err="1" smtClean="0">
                <a:solidFill>
                  <a:srgbClr val="FFFF00"/>
                </a:solidFill>
              </a:rPr>
              <a:t>penelitian</a:t>
            </a:r>
            <a:r>
              <a:rPr lang="en-US" sz="2400" dirty="0" smtClean="0">
                <a:solidFill>
                  <a:srgbClr val="FFFF00"/>
                </a:solidFill>
              </a:rPr>
              <a:t> yang </a:t>
            </a:r>
            <a:r>
              <a:rPr lang="en-US" sz="2400" dirty="0" err="1" smtClean="0">
                <a:solidFill>
                  <a:srgbClr val="FFFF00"/>
                </a:solidFill>
              </a:rPr>
              <a:t>mencakup</a:t>
            </a:r>
            <a:r>
              <a:rPr lang="en-US" sz="2400" dirty="0" smtClean="0">
                <a:solidFill>
                  <a:srgbClr val="FFFF00"/>
                </a:solidFill>
              </a:rPr>
              <a:t> agenda </a:t>
            </a:r>
            <a:r>
              <a:rPr lang="en-US" sz="2400" dirty="0" err="1" smtClean="0">
                <a:solidFill>
                  <a:srgbClr val="FFFF00"/>
                </a:solidFill>
              </a:rPr>
              <a:t>tahunan</a:t>
            </a:r>
            <a:r>
              <a:rPr lang="en-US" sz="2400" dirty="0" smtClean="0">
                <a:solidFill>
                  <a:srgbClr val="FFFF00"/>
                </a:solidFill>
              </a:rPr>
              <a:t>,</a:t>
            </a:r>
          </a:p>
          <a:p>
            <a:pPr marL="1320800" indent="-457200">
              <a:spcBef>
                <a:spcPts val="0"/>
              </a:spcBef>
              <a:buFont typeface="+mj-lt"/>
              <a:buAutoNum type="arabicPeriod"/>
            </a:pPr>
            <a:r>
              <a:rPr lang="en-US" sz="2400" dirty="0" err="1" smtClean="0">
                <a:solidFill>
                  <a:srgbClr val="FFFF00"/>
                </a:solidFill>
              </a:rPr>
              <a:t>peraturan</a:t>
            </a:r>
            <a:r>
              <a:rPr lang="en-US" sz="2400" dirty="0" smtClean="0">
                <a:solidFill>
                  <a:srgbClr val="FFFF00"/>
                </a:solidFill>
              </a:rPr>
              <a:t> </a:t>
            </a:r>
            <a:r>
              <a:rPr lang="en-US" sz="2400" dirty="0" err="1" smtClean="0">
                <a:solidFill>
                  <a:srgbClr val="FFFF00"/>
                </a:solidFill>
              </a:rPr>
              <a:t>pengusulan</a:t>
            </a:r>
            <a:r>
              <a:rPr lang="en-US" sz="2400" dirty="0" smtClean="0">
                <a:solidFill>
                  <a:srgbClr val="FFFF00"/>
                </a:solidFill>
              </a:rPr>
              <a:t> proposal </a:t>
            </a:r>
            <a:r>
              <a:rPr lang="en-US" sz="2400" dirty="0" err="1" smtClean="0">
                <a:solidFill>
                  <a:srgbClr val="FFFF00"/>
                </a:solidFill>
              </a:rPr>
              <a:t>penelitian</a:t>
            </a:r>
            <a:r>
              <a:rPr lang="en-US" sz="2400" dirty="0" smtClean="0">
                <a:solidFill>
                  <a:srgbClr val="FFFF00"/>
                </a:solidFill>
              </a:rPr>
              <a:t>.  </a:t>
            </a:r>
            <a:r>
              <a:rPr lang="en-US" sz="2400" dirty="0" err="1">
                <a:solidFill>
                  <a:srgbClr val="FFFF00"/>
                </a:solidFill>
              </a:rPr>
              <a:t>P</a:t>
            </a:r>
            <a:r>
              <a:rPr lang="en-US" sz="2400" dirty="0" err="1" smtClean="0">
                <a:solidFill>
                  <a:srgbClr val="FFFF00"/>
                </a:solidFill>
              </a:rPr>
              <a:t>elaksanaanya</a:t>
            </a:r>
            <a:r>
              <a:rPr lang="en-US" sz="2400" dirty="0" smtClean="0">
                <a:solidFill>
                  <a:srgbClr val="FFFF00"/>
                </a:solidFill>
              </a:rPr>
              <a:t> yang </a:t>
            </a:r>
            <a:r>
              <a:rPr lang="en-US" sz="2400" dirty="0" err="1" smtClean="0">
                <a:solidFill>
                  <a:srgbClr val="FFFF00"/>
                </a:solidFill>
              </a:rPr>
              <a:t>terdokomentasi</a:t>
            </a:r>
            <a:r>
              <a:rPr lang="en-US" sz="2400" dirty="0" smtClean="0">
                <a:solidFill>
                  <a:srgbClr val="FFFF00"/>
                </a:solidFill>
              </a:rPr>
              <a:t> </a:t>
            </a:r>
            <a:r>
              <a:rPr lang="en-US" sz="2400" dirty="0" err="1" smtClean="0">
                <a:solidFill>
                  <a:srgbClr val="FFFF00"/>
                </a:solidFill>
              </a:rPr>
              <a:t>dengan</a:t>
            </a:r>
            <a:r>
              <a:rPr lang="en-US" sz="2400" dirty="0" smtClean="0">
                <a:solidFill>
                  <a:srgbClr val="FFFF00"/>
                </a:solidFill>
              </a:rPr>
              <a:t> </a:t>
            </a:r>
            <a:r>
              <a:rPr lang="en-US" sz="2400" dirty="0" err="1" smtClean="0">
                <a:solidFill>
                  <a:srgbClr val="FFFF00"/>
                </a:solidFill>
              </a:rPr>
              <a:t>baik</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mudah</a:t>
            </a:r>
            <a:r>
              <a:rPr lang="en-US" sz="2400" dirty="0" smtClean="0">
                <a:solidFill>
                  <a:srgbClr val="FFFF00"/>
                </a:solidFill>
              </a:rPr>
              <a:t> </a:t>
            </a:r>
            <a:r>
              <a:rPr lang="en-US" sz="2400" dirty="0" err="1" smtClean="0">
                <a:solidFill>
                  <a:srgbClr val="FFFF00"/>
                </a:solidFill>
              </a:rPr>
              <a:t>diakses</a:t>
            </a:r>
            <a:r>
              <a:rPr lang="en-US" sz="2400" dirty="0" smtClean="0">
                <a:solidFill>
                  <a:srgbClr val="FFFF00"/>
                </a:solidFill>
              </a:rPr>
              <a:t> </a:t>
            </a:r>
            <a:r>
              <a:rPr lang="en-US" sz="2400" dirty="0" err="1" smtClean="0">
                <a:solidFill>
                  <a:srgbClr val="FFFF00"/>
                </a:solidFill>
              </a:rPr>
              <a:t>oleh</a:t>
            </a:r>
            <a:r>
              <a:rPr lang="en-US" sz="2400" dirty="0" smtClean="0">
                <a:solidFill>
                  <a:srgbClr val="FFFF00"/>
                </a:solidFill>
              </a:rPr>
              <a:t> </a:t>
            </a:r>
            <a:r>
              <a:rPr lang="en-US" sz="2400" dirty="0" err="1" smtClean="0">
                <a:solidFill>
                  <a:srgbClr val="FFFF00"/>
                </a:solidFill>
              </a:rPr>
              <a:t>semua</a:t>
            </a:r>
            <a:r>
              <a:rPr lang="en-US" sz="2400" dirty="0" smtClean="0">
                <a:solidFill>
                  <a:srgbClr val="FFFF00"/>
                </a:solidFill>
              </a:rPr>
              <a:t> </a:t>
            </a:r>
            <a:r>
              <a:rPr lang="en-US" sz="2400" dirty="0" err="1" smtClean="0">
                <a:solidFill>
                  <a:srgbClr val="FFFF00"/>
                </a:solidFill>
              </a:rPr>
              <a:t>pihak</a:t>
            </a:r>
            <a:endParaRPr lang="en-US" sz="2400" dirty="0" smtClean="0">
              <a:solidFill>
                <a:srgbClr val="FFFF00"/>
              </a:solidFill>
            </a:endParaRPr>
          </a:p>
        </p:txBody>
      </p:sp>
      <p:sp>
        <p:nvSpPr>
          <p:cNvPr id="3" name="Title 1"/>
          <p:cNvSpPr txBox="1">
            <a:spLocks/>
          </p:cNvSpPr>
          <p:nvPr/>
        </p:nvSpPr>
        <p:spPr>
          <a:xfrm>
            <a:off x="279400" y="454025"/>
            <a:ext cx="10515600" cy="4603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err="1" smtClean="0"/>
              <a:t>Standar</a:t>
            </a:r>
            <a:r>
              <a:rPr lang="en-US" sz="4000" b="1" dirty="0" smtClean="0"/>
              <a:t> 7. </a:t>
            </a:r>
            <a:r>
              <a:rPr lang="en-US" sz="4000" b="1" dirty="0" err="1" smtClean="0"/>
              <a:t>Penelitian</a:t>
            </a:r>
            <a:r>
              <a:rPr lang="en-US" sz="4000" b="1" dirty="0" smtClean="0"/>
              <a:t>, </a:t>
            </a:r>
            <a:r>
              <a:rPr lang="en-US" sz="4000" b="1" dirty="0" err="1" smtClean="0"/>
              <a:t>PkM</a:t>
            </a:r>
            <a:r>
              <a:rPr lang="en-US" sz="4000" b="1" dirty="0" smtClean="0"/>
              <a:t>, </a:t>
            </a:r>
            <a:r>
              <a:rPr lang="en-US" sz="4000" b="1" dirty="0" err="1" smtClean="0"/>
              <a:t>Kerja</a:t>
            </a:r>
            <a:r>
              <a:rPr lang="en-US" sz="4000" b="1" dirty="0" smtClean="0"/>
              <a:t> </a:t>
            </a:r>
            <a:r>
              <a:rPr lang="en-US" sz="4000" b="1" dirty="0" err="1" smtClean="0"/>
              <a:t>sama</a:t>
            </a:r>
            <a:endParaRPr lang="en-US" sz="4000" b="1"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79</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2A59BFA8-22E2-45ED-8253-CB779E6A1FAB}" type="datetime1">
              <a:rPr lang="id-ID" smtClean="0"/>
              <a:pPr/>
              <a:t>12/01/2017</a:t>
            </a:fld>
            <a:endParaRPr lang="en-US"/>
          </a:p>
        </p:txBody>
      </p:sp>
    </p:spTree>
    <p:extLst>
      <p:ext uri="{BB962C8B-B14F-4D97-AF65-F5344CB8AC3E}">
        <p14:creationId xmlns="" xmlns:p14="http://schemas.microsoft.com/office/powerpoint/2010/main" val="292246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9425"/>
            <a:ext cx="10515600" cy="5746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698500" y="1270000"/>
            <a:ext cx="10515600" cy="5326063"/>
          </a:xfrm>
        </p:spPr>
        <p:txBody>
          <a:bodyPr>
            <a:noAutofit/>
          </a:bodyPr>
          <a:lstStyle/>
          <a:p>
            <a:pPr marL="914400" indent="-914400">
              <a:buNone/>
            </a:pPr>
            <a:r>
              <a:rPr lang="en-US" sz="2600" dirty="0" smtClean="0">
                <a:solidFill>
                  <a:schemeClr val="tx1"/>
                </a:solidFill>
              </a:rPr>
              <a:t>2.1.3. </a:t>
            </a:r>
            <a:r>
              <a:rPr lang="id-ID" sz="2800" dirty="0" smtClean="0"/>
              <a:t>Jelaskan kode etik, lembaga serta prosedur penyelesaian pelanggaran kode etik sivitas akademika dan tenaga kependidikan di institusi ini beserta sosialisasinya</a:t>
            </a:r>
          </a:p>
          <a:p>
            <a:pPr marL="914400" indent="-914400">
              <a:buNone/>
            </a:pPr>
            <a:endParaRPr lang="id-ID" sz="2600" dirty="0" smtClean="0">
              <a:solidFill>
                <a:schemeClr val="tx1"/>
              </a:solidFill>
            </a:endParaRPr>
          </a:p>
          <a:p>
            <a:pPr marL="1357313" lvl="0" indent="-457200">
              <a:spcBef>
                <a:spcPts val="0"/>
              </a:spcBef>
              <a:buFont typeface="+mj-lt"/>
              <a:buAutoNum type="alphaLcPeriod"/>
            </a:pPr>
            <a:r>
              <a:rPr lang="en-US" sz="2600" dirty="0" err="1" smtClean="0">
                <a:solidFill>
                  <a:srgbClr val="FFFF00"/>
                </a:solidFill>
              </a:rPr>
              <a:t>Lembaga</a:t>
            </a:r>
            <a:r>
              <a:rPr lang="en-US" sz="2600" dirty="0" smtClean="0">
                <a:solidFill>
                  <a:srgbClr val="FFFF00"/>
                </a:solidFill>
              </a:rPr>
              <a:t> </a:t>
            </a:r>
            <a:r>
              <a:rPr lang="en-US" sz="2600" dirty="0" err="1" smtClean="0">
                <a:solidFill>
                  <a:srgbClr val="FFFF00"/>
                </a:solidFill>
              </a:rPr>
              <a:t>tersendiri</a:t>
            </a:r>
            <a:r>
              <a:rPr lang="en-US" sz="2600" dirty="0" smtClean="0">
                <a:solidFill>
                  <a:srgbClr val="FFFF00"/>
                </a:solidFill>
              </a:rPr>
              <a:t>,</a:t>
            </a:r>
            <a:endParaRPr lang="id-ID" sz="2600" dirty="0" smtClean="0">
              <a:solidFill>
                <a:srgbClr val="FFFF00"/>
              </a:solidFill>
            </a:endParaRPr>
          </a:p>
          <a:p>
            <a:pPr marL="1357313" lvl="0" indent="-457200">
              <a:spcBef>
                <a:spcPts val="0"/>
              </a:spcBef>
              <a:buFont typeface="+mj-lt"/>
              <a:buAutoNum type="alphaLcPeriod"/>
            </a:pPr>
            <a:r>
              <a:rPr lang="en-US" sz="2600" dirty="0" err="1" smtClean="0">
                <a:solidFill>
                  <a:srgbClr val="FFFF00"/>
                </a:solidFill>
              </a:rPr>
              <a:t>Mencakup</a:t>
            </a:r>
            <a:r>
              <a:rPr lang="en-US" sz="2600" dirty="0" smtClean="0">
                <a:solidFill>
                  <a:srgbClr val="FFFF00"/>
                </a:solidFill>
              </a:rPr>
              <a:t> </a:t>
            </a:r>
            <a:r>
              <a:rPr lang="en-US" sz="2600" dirty="0" err="1" smtClean="0">
                <a:solidFill>
                  <a:srgbClr val="FFFF00"/>
                </a:solidFill>
              </a:rPr>
              <a:t>masalah</a:t>
            </a:r>
            <a:r>
              <a:rPr lang="en-US" sz="2600" dirty="0" smtClean="0">
                <a:solidFill>
                  <a:srgbClr val="FFFF00"/>
                </a:solidFill>
              </a:rPr>
              <a:t> </a:t>
            </a:r>
            <a:r>
              <a:rPr lang="en-US" sz="2600" dirty="0" err="1" smtClean="0">
                <a:solidFill>
                  <a:srgbClr val="FFFF00"/>
                </a:solidFill>
              </a:rPr>
              <a:t>akademik</a:t>
            </a:r>
            <a:r>
              <a:rPr lang="en-US" sz="2600" dirty="0" smtClean="0">
                <a:solidFill>
                  <a:srgbClr val="FFFF00"/>
                </a:solidFill>
              </a:rPr>
              <a:t> (</a:t>
            </a:r>
            <a:r>
              <a:rPr lang="en-US" sz="2600" dirty="0" err="1" smtClean="0">
                <a:solidFill>
                  <a:srgbClr val="FFFF00"/>
                </a:solidFill>
              </a:rPr>
              <a:t>termasuk</a:t>
            </a:r>
            <a:r>
              <a:rPr lang="en-US" sz="2600" dirty="0" smtClean="0">
                <a:solidFill>
                  <a:srgbClr val="FFFF00"/>
                </a:solidFill>
              </a:rPr>
              <a:t> </a:t>
            </a:r>
            <a:r>
              <a:rPr lang="en-US" sz="2600" dirty="0" err="1" smtClean="0">
                <a:solidFill>
                  <a:srgbClr val="FFFF00"/>
                </a:solidFill>
              </a:rPr>
              <a:t>Penelitian</a:t>
            </a:r>
            <a:r>
              <a:rPr lang="id-ID" sz="2600" dirty="0" smtClean="0">
                <a:solidFill>
                  <a:srgbClr val="FFFF00"/>
                </a:solidFill>
              </a:rPr>
              <a:t>, PkM, dan </a:t>
            </a:r>
            <a:r>
              <a:rPr lang="en-US" sz="2600" dirty="0" err="1" smtClean="0">
                <a:solidFill>
                  <a:srgbClr val="FFFF00"/>
                </a:solidFill>
              </a:rPr>
              <a:t>karya</a:t>
            </a:r>
            <a:r>
              <a:rPr lang="en-US" sz="2600" dirty="0" smtClean="0">
                <a:solidFill>
                  <a:srgbClr val="FFFF00"/>
                </a:solidFill>
              </a:rPr>
              <a:t> </a:t>
            </a:r>
            <a:r>
              <a:rPr lang="en-US" sz="2600" dirty="0" err="1" smtClean="0">
                <a:solidFill>
                  <a:srgbClr val="FFFF00"/>
                </a:solidFill>
              </a:rPr>
              <a:t>ilmiah</a:t>
            </a:r>
            <a:r>
              <a:rPr lang="en-US" sz="2600" dirty="0" smtClean="0">
                <a:solidFill>
                  <a:srgbClr val="FFFF00"/>
                </a:solidFill>
              </a:rPr>
              <a:t>), </a:t>
            </a:r>
            <a:r>
              <a:rPr lang="en-US" sz="2600" dirty="0" err="1" smtClean="0">
                <a:solidFill>
                  <a:srgbClr val="FFFF00"/>
                </a:solidFill>
              </a:rPr>
              <a:t>dan</a:t>
            </a:r>
            <a:r>
              <a:rPr lang="en-US" sz="2600" dirty="0" smtClean="0">
                <a:solidFill>
                  <a:srgbClr val="FFFF00"/>
                </a:solidFill>
              </a:rPr>
              <a:t> non-</a:t>
            </a:r>
            <a:r>
              <a:rPr lang="en-US" sz="2600" dirty="0" err="1" smtClean="0">
                <a:solidFill>
                  <a:srgbClr val="FFFF00"/>
                </a:solidFill>
              </a:rPr>
              <a:t>akademik</a:t>
            </a:r>
            <a:r>
              <a:rPr lang="en-US" sz="2600" dirty="0" smtClean="0">
                <a:solidFill>
                  <a:srgbClr val="FFFF00"/>
                </a:solidFill>
              </a:rPr>
              <a:t>, </a:t>
            </a:r>
            <a:endParaRPr lang="id-ID" sz="2600" dirty="0" smtClean="0">
              <a:solidFill>
                <a:srgbClr val="FFFF00"/>
              </a:solidFill>
            </a:endParaRPr>
          </a:p>
          <a:p>
            <a:pPr marL="1357313" lvl="0" indent="-457200">
              <a:spcBef>
                <a:spcPts val="0"/>
              </a:spcBef>
              <a:buFont typeface="+mj-lt"/>
              <a:buAutoNum type="alphaLcPeriod"/>
            </a:pPr>
            <a:r>
              <a:rPr lang="en-US" sz="2600" dirty="0" smtClean="0">
                <a:solidFill>
                  <a:srgbClr val="FFFF00"/>
                </a:solidFill>
              </a:rPr>
              <a:t>SOP yang </a:t>
            </a:r>
            <a:r>
              <a:rPr lang="en-US" sz="2600" dirty="0" err="1" smtClean="0">
                <a:solidFill>
                  <a:srgbClr val="FFFF00"/>
                </a:solidFill>
              </a:rPr>
              <a:t>lengkap</a:t>
            </a:r>
            <a:r>
              <a:rPr lang="en-US" sz="2600" dirty="0" smtClean="0">
                <a:solidFill>
                  <a:srgbClr val="FFFF00"/>
                </a:solidFill>
              </a:rPr>
              <a:t> </a:t>
            </a:r>
            <a:r>
              <a:rPr lang="en-US" sz="2600" dirty="0" err="1" smtClean="0">
                <a:solidFill>
                  <a:srgbClr val="FFFF00"/>
                </a:solidFill>
              </a:rPr>
              <a:t>dan</a:t>
            </a:r>
            <a:r>
              <a:rPr lang="en-US" sz="2600" dirty="0" smtClean="0">
                <a:solidFill>
                  <a:srgbClr val="FFFF00"/>
                </a:solidFill>
              </a:rPr>
              <a:t> </a:t>
            </a:r>
            <a:r>
              <a:rPr lang="en-US" sz="2600" dirty="0" err="1" smtClean="0">
                <a:solidFill>
                  <a:srgbClr val="FFFF00"/>
                </a:solidFill>
              </a:rPr>
              <a:t>jelas</a:t>
            </a:r>
            <a:r>
              <a:rPr lang="en-US" sz="2600" dirty="0" smtClean="0">
                <a:solidFill>
                  <a:srgbClr val="FFFF00"/>
                </a:solidFill>
              </a:rPr>
              <a:t>, </a:t>
            </a:r>
            <a:endParaRPr lang="id-ID" sz="2600" dirty="0" smtClean="0">
              <a:solidFill>
                <a:srgbClr val="FFFF00"/>
              </a:solidFill>
            </a:endParaRPr>
          </a:p>
          <a:p>
            <a:pPr marL="1357313" lvl="0" indent="-457200">
              <a:spcBef>
                <a:spcPts val="0"/>
              </a:spcBef>
              <a:buFont typeface="+mj-lt"/>
              <a:buAutoNum type="alphaLcPeriod"/>
            </a:pPr>
            <a:r>
              <a:rPr lang="id-ID" sz="2600" dirty="0" smtClean="0">
                <a:solidFill>
                  <a:srgbClr val="FFFF00"/>
                </a:solidFill>
              </a:rPr>
              <a:t>Cara sosialisasinya</a:t>
            </a:r>
          </a:p>
          <a:p>
            <a:pPr marL="1357313" lvl="0" indent="-457200">
              <a:spcBef>
                <a:spcPts val="0"/>
              </a:spcBef>
              <a:buFont typeface="+mj-lt"/>
              <a:buAutoNum type="alphaLcPeriod"/>
            </a:pPr>
            <a:r>
              <a:rPr lang="en-US" sz="2600" dirty="0" smtClean="0">
                <a:solidFill>
                  <a:srgbClr val="FFFF00"/>
                </a:solidFill>
              </a:rPr>
              <a:t>SOP </a:t>
            </a:r>
            <a:r>
              <a:rPr lang="en-US" sz="2600" dirty="0" err="1" smtClean="0">
                <a:solidFill>
                  <a:srgbClr val="FFFF00"/>
                </a:solidFill>
              </a:rPr>
              <a:t>dilaksanakan</a:t>
            </a:r>
            <a:r>
              <a:rPr lang="en-US" sz="2600" dirty="0" smtClean="0">
                <a:solidFill>
                  <a:srgbClr val="FFFF00"/>
                </a:solidFill>
              </a:rPr>
              <a:t> </a:t>
            </a:r>
            <a:r>
              <a:rPr lang="en-US" sz="2600" dirty="0" err="1" smtClean="0">
                <a:solidFill>
                  <a:srgbClr val="FFFF00"/>
                </a:solidFill>
              </a:rPr>
              <a:t>secara</a:t>
            </a:r>
            <a:r>
              <a:rPr lang="en-US" sz="2600" dirty="0" smtClean="0">
                <a:solidFill>
                  <a:srgbClr val="FFFF00"/>
                </a:solidFill>
              </a:rPr>
              <a:t> </a:t>
            </a:r>
            <a:r>
              <a:rPr lang="en-US" sz="2600" dirty="0" err="1" smtClean="0">
                <a:solidFill>
                  <a:srgbClr val="FFFF00"/>
                </a:solidFill>
              </a:rPr>
              <a:t>efektif</a:t>
            </a:r>
            <a:r>
              <a:rPr lang="id-ID" sz="2600" dirty="0" smtClean="0">
                <a:solidFill>
                  <a:srgbClr val="FFFF00"/>
                </a:solidFill>
              </a:rPr>
              <a:t> &amp; berkelanjutan</a:t>
            </a:r>
          </a:p>
          <a:p>
            <a:pPr marL="1357313" indent="-457200">
              <a:spcBef>
                <a:spcPts val="0"/>
              </a:spcBef>
              <a:buFont typeface="+mj-lt"/>
              <a:buAutoNum type="alphaLcPeriod"/>
            </a:pPr>
            <a:r>
              <a:rPr lang="id-ID" sz="2600" dirty="0" smtClean="0">
                <a:solidFill>
                  <a:srgbClr val="FFFF00"/>
                </a:solidFill>
              </a:rPr>
              <a:t>Contoh implementasi</a:t>
            </a:r>
            <a:endParaRPr lang="en-US" sz="2600"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2D73D9E-074C-4786-9864-018FF551BEDD}" type="datetime1">
              <a:rPr lang="id-ID" smtClean="0"/>
              <a:pPr/>
              <a:t>12/01/2017</a:t>
            </a:fld>
            <a:endParaRPr lang="en-US"/>
          </a:p>
        </p:txBody>
      </p:sp>
    </p:spTree>
    <p:extLst>
      <p:ext uri="{BB962C8B-B14F-4D97-AF65-F5344CB8AC3E}">
        <p14:creationId xmlns="" xmlns:p14="http://schemas.microsoft.com/office/powerpoint/2010/main" val="312255216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368300"/>
            <a:ext cx="10756899" cy="952500"/>
          </a:xfrm>
        </p:spPr>
        <p:txBody>
          <a:bodyPr/>
          <a:lstStyle/>
          <a:p>
            <a:pPr marL="914400" indent="-914400"/>
            <a:r>
              <a:rPr lang="en-US" sz="2400" dirty="0"/>
              <a:t>7.1.</a:t>
            </a:r>
            <a:r>
              <a:rPr lang="id-ID" sz="2400" dirty="0"/>
              <a:t>2</a:t>
            </a:r>
            <a:r>
              <a:rPr lang="en-US" sz="2400" dirty="0"/>
              <a:t>   </a:t>
            </a:r>
            <a:r>
              <a:rPr lang="en-US" sz="2400" dirty="0" err="1" smtClean="0"/>
              <a:t>Jumlah</a:t>
            </a:r>
            <a:r>
              <a:rPr lang="en-US" sz="2400" dirty="0" smtClean="0"/>
              <a:t> </a:t>
            </a:r>
            <a:r>
              <a:rPr lang="en-US" sz="2400" dirty="0" err="1"/>
              <a:t>judul</a:t>
            </a:r>
            <a:r>
              <a:rPr lang="en-US" sz="2400" dirty="0"/>
              <a:t> </a:t>
            </a:r>
            <a:r>
              <a:rPr lang="en-US" sz="2400" dirty="0" err="1"/>
              <a:t>penelitian</a:t>
            </a:r>
            <a:r>
              <a:rPr lang="en-US" sz="2400" dirty="0"/>
              <a:t>* yang </a:t>
            </a:r>
            <a:r>
              <a:rPr lang="en-US" sz="2400" dirty="0" err="1"/>
              <a:t>dilakukan</a:t>
            </a:r>
            <a:r>
              <a:rPr lang="en-US" sz="2400" dirty="0"/>
              <a:t> </a:t>
            </a:r>
            <a:r>
              <a:rPr lang="en-US" sz="2400" dirty="0" err="1"/>
              <a:t>oleh</a:t>
            </a:r>
            <a:r>
              <a:rPr lang="en-US" sz="2400" dirty="0"/>
              <a:t> </a:t>
            </a:r>
            <a:r>
              <a:rPr lang="en-US" sz="2400" dirty="0" err="1"/>
              <a:t>dosen</a:t>
            </a:r>
            <a:r>
              <a:rPr lang="en-US" sz="2400" dirty="0"/>
              <a:t> </a:t>
            </a:r>
            <a:r>
              <a:rPr lang="en-US" sz="2400" dirty="0" err="1"/>
              <a:t>tetap</a:t>
            </a:r>
            <a:r>
              <a:rPr lang="en-US" sz="2400" dirty="0"/>
              <a:t> </a:t>
            </a:r>
            <a:r>
              <a:rPr lang="en-US" sz="2400" dirty="0" err="1"/>
              <a:t>selama</a:t>
            </a:r>
            <a:r>
              <a:rPr lang="en-US" sz="2400" dirty="0"/>
              <a:t> </a:t>
            </a:r>
            <a:r>
              <a:rPr lang="en-US" sz="2400" b="1" dirty="0" smtClean="0">
                <a:solidFill>
                  <a:srgbClr val="FFFF00"/>
                </a:solidFill>
              </a:rPr>
              <a:t>3 </a:t>
            </a:r>
            <a:r>
              <a:rPr lang="en-US" sz="2400" b="1" dirty="0" err="1" smtClean="0">
                <a:solidFill>
                  <a:srgbClr val="FFFF00"/>
                </a:solidFill>
              </a:rPr>
              <a:t>tahun</a:t>
            </a:r>
            <a:r>
              <a:rPr lang="en-US" sz="2400" b="1" dirty="0" smtClean="0">
                <a:solidFill>
                  <a:srgbClr val="FFFF00"/>
                </a:solidFill>
              </a:rPr>
              <a:t> </a:t>
            </a:r>
            <a:r>
              <a:rPr lang="en-US" sz="2400" b="1" dirty="0" err="1" smtClean="0">
                <a:solidFill>
                  <a:srgbClr val="FFFF00"/>
                </a:solidFill>
              </a:rPr>
              <a:t>terakhir</a:t>
            </a:r>
            <a:r>
              <a:rPr lang="id-ID" sz="2400" dirty="0" smtClean="0"/>
              <a:t>.</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4175352764"/>
              </p:ext>
            </p:extLst>
          </p:nvPr>
        </p:nvGraphicFramePr>
        <p:xfrm>
          <a:off x="482600" y="1587498"/>
          <a:ext cx="10731499" cy="3429094"/>
        </p:xfrm>
        <a:graphic>
          <a:graphicData uri="http://schemas.openxmlformats.org/drawingml/2006/table">
            <a:tbl>
              <a:tblPr>
                <a:tableStyleId>{5C22544A-7EE6-4342-B048-85BDC9FD1C3A}</a:tableStyleId>
              </a:tblPr>
              <a:tblGrid>
                <a:gridCol w="787400"/>
                <a:gridCol w="3978767"/>
                <a:gridCol w="1491596"/>
                <a:gridCol w="1491596"/>
                <a:gridCol w="1490544"/>
                <a:gridCol w="1491596"/>
              </a:tblGrid>
              <a:tr h="277133">
                <a:tc rowSpan="2">
                  <a:txBody>
                    <a:bodyPr/>
                    <a:lstStyle/>
                    <a:p>
                      <a:pPr marL="0" marR="0" algn="ctr">
                        <a:spcBef>
                          <a:spcPts val="0"/>
                        </a:spcBef>
                        <a:spcAft>
                          <a:spcPts val="0"/>
                        </a:spcAft>
                      </a:pPr>
                      <a:r>
                        <a:rPr lang="id-ID" sz="1600" b="1">
                          <a:effectLst/>
                        </a:rPr>
                        <a:t>No.</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a:effectLst/>
                        </a:rPr>
                        <a:t>Sumber</a:t>
                      </a:r>
                    </a:p>
                    <a:p>
                      <a:pPr marL="0" marR="0" algn="ctr">
                        <a:spcBef>
                          <a:spcPts val="0"/>
                        </a:spcBef>
                        <a:spcAft>
                          <a:spcPts val="0"/>
                        </a:spcAft>
                      </a:pPr>
                      <a:r>
                        <a:rPr lang="en-US" sz="1600" b="1">
                          <a:effectLst/>
                        </a:rPr>
                        <a:t>Pembiayaan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600" b="1">
                          <a:effectLst/>
                        </a:rPr>
                        <a:t>Jumlah Judul Penelitian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277133">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a:effectLst/>
                        </a:rPr>
                        <a:t>TS-2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dirty="0">
                          <a:effectLst/>
                        </a:rPr>
                        <a:t>TS</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277133">
                <a:tc>
                  <a:txBody>
                    <a:bodyPr/>
                    <a:lstStyle/>
                    <a:p>
                      <a:pPr marL="0" marR="0" algn="ctr">
                        <a:spcBef>
                          <a:spcPts val="0"/>
                        </a:spcBef>
                        <a:spcAft>
                          <a:spcPts val="0"/>
                        </a:spcAft>
                      </a:pPr>
                      <a:r>
                        <a:rPr lang="en-US" sz="1600" b="0" dirty="0">
                          <a:effectLst/>
                        </a:rPr>
                        <a:t>(1)</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0" dirty="0">
                          <a:effectLst/>
                        </a:rPr>
                        <a:t>(2)</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0" dirty="0">
                          <a:effectLst/>
                        </a:rPr>
                        <a:t>(3)</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0" dirty="0">
                          <a:effectLst/>
                        </a:rPr>
                        <a:t>(4)</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0" dirty="0">
                          <a:effectLst/>
                        </a:rPr>
                        <a:t>(5)</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0" dirty="0">
                          <a:effectLst/>
                        </a:rPr>
                        <a:t>(6)</a:t>
                      </a:r>
                      <a:endParaRPr lang="en-US"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66785">
                <a:tc>
                  <a:txBody>
                    <a:bodyPr/>
                    <a:lstStyle/>
                    <a:p>
                      <a:pPr marL="0" marR="0" algn="ctr">
                        <a:spcBef>
                          <a:spcPts val="0"/>
                        </a:spcBef>
                        <a:spcAft>
                          <a:spcPts val="0"/>
                        </a:spcAft>
                      </a:pP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dirty="0" err="1">
                          <a:effectLst/>
                        </a:rPr>
                        <a:t>Pembiayaan</a:t>
                      </a:r>
                      <a:r>
                        <a:rPr lang="en-US" sz="1600" b="1" dirty="0">
                          <a:effectLst/>
                        </a:rPr>
                        <a:t> </a:t>
                      </a:r>
                      <a:r>
                        <a:rPr lang="en-US" sz="1600" b="1" dirty="0" err="1">
                          <a:effectLst/>
                        </a:rPr>
                        <a:t>sendiri</a:t>
                      </a:r>
                      <a:r>
                        <a:rPr lang="en-US" sz="1600" b="1" dirty="0">
                          <a:effectLst/>
                        </a:rPr>
                        <a:t> </a:t>
                      </a:r>
                      <a:r>
                        <a:rPr lang="en-US" sz="1600" b="1" dirty="0" err="1">
                          <a:effectLst/>
                        </a:rPr>
                        <a:t>oleh</a:t>
                      </a:r>
                      <a:r>
                        <a:rPr lang="en-US" sz="1600" b="1" dirty="0">
                          <a:effectLst/>
                        </a:rPr>
                        <a:t> </a:t>
                      </a:r>
                      <a:r>
                        <a:rPr lang="en-US" sz="1600" b="1" dirty="0" err="1">
                          <a:effectLst/>
                        </a:rPr>
                        <a:t>peneliti</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1</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59773">
                <a:tc>
                  <a:txBody>
                    <a:bodyPr/>
                    <a:lstStyle/>
                    <a:p>
                      <a:pPr marL="0" marR="0" algn="ctr">
                        <a:spcBef>
                          <a:spcPts val="0"/>
                        </a:spcBef>
                        <a:spcAft>
                          <a:spcPts val="0"/>
                        </a:spcAft>
                      </a:pP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a:effectLst/>
                        </a:rPr>
                        <a:t>PT</a:t>
                      </a:r>
                      <a:r>
                        <a:rPr lang="id-ID" sz="1600" b="1">
                          <a:effectLst/>
                        </a:rPr>
                        <a:t>/yayasan</a:t>
                      </a:r>
                      <a:r>
                        <a:rPr lang="en-US" sz="1600" b="1">
                          <a:effectLst/>
                        </a:rPr>
                        <a:t> yang bersangkutan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2</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32727">
                <a:tc>
                  <a:txBody>
                    <a:bodyPr/>
                    <a:lstStyle/>
                    <a:p>
                      <a:pPr marL="0" marR="0" algn="ctr">
                        <a:spcBef>
                          <a:spcPts val="0"/>
                        </a:spcBef>
                        <a:spcAft>
                          <a:spcPts val="0"/>
                        </a:spcAft>
                      </a:pP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Kemdiknas/Kementerian lain terkait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3</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628718">
                <a:tc>
                  <a:txBody>
                    <a:bodyPr/>
                    <a:lstStyle/>
                    <a:p>
                      <a:pPr marL="0" marR="0" algn="ctr">
                        <a:spcBef>
                          <a:spcPts val="0"/>
                        </a:spcBef>
                        <a:spcAft>
                          <a:spcPts val="0"/>
                        </a:spcAft>
                      </a:pP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a:effectLst/>
                        </a:rPr>
                        <a:t>Institusi dalam negeri di luar </a:t>
                      </a:r>
                      <a:r>
                        <a:rPr lang="id-ID" sz="1600" b="1">
                          <a:effectLst/>
                        </a:rPr>
                        <a:t>Kemdiknas/Kementerian lain terkait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4</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04846">
                <a:tc>
                  <a:txBody>
                    <a:bodyPr/>
                    <a:lstStyle/>
                    <a:p>
                      <a:pPr marL="0" marR="0" algn="ctr">
                        <a:spcBef>
                          <a:spcPts val="0"/>
                        </a:spcBef>
                        <a:spcAft>
                          <a:spcPts val="0"/>
                        </a:spcAft>
                      </a:pP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a:effectLst/>
                        </a:rPr>
                        <a:t>Institusi luar negeri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N</a:t>
                      </a:r>
                      <a:r>
                        <a:rPr lang="id-ID" sz="1600" b="1" baseline="-25000">
                          <a:effectLst/>
                        </a:rPr>
                        <a:t>5</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04846">
                <a:tc grid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431800" y="5188635"/>
            <a:ext cx="7912100" cy="369332"/>
          </a:xfrm>
          <a:prstGeom prst="rect">
            <a:avLst/>
          </a:prstGeom>
        </p:spPr>
        <p:txBody>
          <a:bodyPr wrap="square">
            <a:spAutoFit/>
          </a:bodyPr>
          <a:lstStyle/>
          <a:p>
            <a:r>
              <a:rPr lang="fi-FI" dirty="0">
                <a:latin typeface="Arial" panose="020B0604020202020204" pitchFamily="34" charset="0"/>
                <a:ea typeface="Times New Roman" panose="02020603050405020304" pitchFamily="18" charset="0"/>
                <a:cs typeface="Times New Roman" panose="02020603050405020304" pitchFamily="18" charset="0"/>
              </a:rPr>
              <a:t>Catatan: * </a:t>
            </a:r>
            <a:r>
              <a:rPr lang="id-ID" dirty="0">
                <a:latin typeface="Arial" panose="020B0604020202020204" pitchFamily="34" charset="0"/>
                <a:ea typeface="Times New Roman" panose="02020603050405020304" pitchFamily="18" charset="0"/>
                <a:cs typeface="Times New Roman" panose="02020603050405020304" pitchFamily="18" charset="0"/>
              </a:rPr>
              <a:t>S</a:t>
            </a:r>
            <a:r>
              <a:rPr lang="fi-FI" dirty="0">
                <a:latin typeface="Arial" panose="020B0604020202020204" pitchFamily="34" charset="0"/>
                <a:ea typeface="Times New Roman" panose="02020603050405020304" pitchFamily="18" charset="0"/>
                <a:cs typeface="Times New Roman" panose="02020603050405020304" pitchFamily="18" charset="0"/>
              </a:rPr>
              <a:t>ediakan data pendukung pada saat asesmen lapangan</a:t>
            </a:r>
            <a:endParaRPr lang="en-US" dirty="0"/>
          </a:p>
        </p:txBody>
      </p:sp>
      <p:sp>
        <p:nvSpPr>
          <p:cNvPr id="8" name="Slide Number Placeholder 7"/>
          <p:cNvSpPr>
            <a:spLocks noGrp="1"/>
          </p:cNvSpPr>
          <p:nvPr>
            <p:ph type="sldNum" sz="quarter" idx="12"/>
          </p:nvPr>
        </p:nvSpPr>
        <p:spPr/>
        <p:txBody>
          <a:bodyPr/>
          <a:lstStyle/>
          <a:p>
            <a:fld id="{F173A9D0-1A36-4B24-B117-D76BD841B7CF}" type="slidenum">
              <a:rPr lang="en-US" smtClean="0"/>
              <a:pPr/>
              <a:t>80</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D14DE066-1A32-4912-98C0-C776BD6D8DA2}" type="datetime1">
              <a:rPr lang="id-ID" smtClean="0"/>
              <a:pPr/>
              <a:t>12/01/2017</a:t>
            </a:fld>
            <a:endParaRPr lang="en-US"/>
          </a:p>
        </p:txBody>
      </p:sp>
    </p:spTree>
    <p:extLst>
      <p:ext uri="{BB962C8B-B14F-4D97-AF65-F5344CB8AC3E}">
        <p14:creationId xmlns="" xmlns:p14="http://schemas.microsoft.com/office/powerpoint/2010/main" val="2873280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224118"/>
            <a:ext cx="10947399" cy="1400530"/>
          </a:xfrm>
        </p:spPr>
        <p:txBody>
          <a:bodyPr/>
          <a:lstStyle/>
          <a:p>
            <a:pPr marL="800100" indent="-800100"/>
            <a:r>
              <a:rPr lang="id-ID" sz="2400" dirty="0"/>
              <a:t>7.1.3  </a:t>
            </a:r>
            <a:r>
              <a:rPr lang="en-US" sz="2400" dirty="0"/>
              <a:t>J</a:t>
            </a:r>
            <a:r>
              <a:rPr lang="id-ID" sz="2400" dirty="0" smtClean="0"/>
              <a:t>udul </a:t>
            </a:r>
            <a:r>
              <a:rPr lang="id-ID" sz="2400" dirty="0"/>
              <a:t>artikel ilmiah/karya ilmiah/karya seni/buku yang dihasilkan selama </a:t>
            </a:r>
            <a:r>
              <a:rPr lang="en-US" sz="2400" b="1" dirty="0">
                <a:solidFill>
                  <a:srgbClr val="FFFF00"/>
                </a:solidFill>
              </a:rPr>
              <a:t>3</a:t>
            </a:r>
            <a:r>
              <a:rPr lang="id-ID" sz="2400" b="1" dirty="0" smtClean="0">
                <a:solidFill>
                  <a:srgbClr val="FFFF00"/>
                </a:solidFill>
              </a:rPr>
              <a:t> </a:t>
            </a:r>
            <a:r>
              <a:rPr lang="id-ID" sz="2400" b="1" dirty="0">
                <a:solidFill>
                  <a:srgbClr val="FFFF00"/>
                </a:solidFill>
              </a:rPr>
              <a:t>tahun terakhir </a:t>
            </a:r>
            <a:r>
              <a:rPr lang="id-ID" sz="2400" dirty="0"/>
              <a:t>oleh dosen </a:t>
            </a:r>
            <a:r>
              <a:rPr lang="id-ID" sz="2400" dirty="0" smtClean="0"/>
              <a:t>tetap</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533116785"/>
              </p:ext>
            </p:extLst>
          </p:nvPr>
        </p:nvGraphicFramePr>
        <p:xfrm>
          <a:off x="622301" y="1219203"/>
          <a:ext cx="10604498" cy="4348883"/>
        </p:xfrm>
        <a:graphic>
          <a:graphicData uri="http://schemas.openxmlformats.org/drawingml/2006/table">
            <a:tbl>
              <a:tblPr>
                <a:tableStyleId>{5C22544A-7EE6-4342-B048-85BDC9FD1C3A}</a:tableStyleId>
              </a:tblPr>
              <a:tblGrid>
                <a:gridCol w="596899"/>
                <a:gridCol w="4112863"/>
                <a:gridCol w="1473944"/>
                <a:gridCol w="1473944"/>
                <a:gridCol w="1472904"/>
                <a:gridCol w="1473944"/>
              </a:tblGrid>
              <a:tr h="228723">
                <a:tc rowSpan="2">
                  <a:txBody>
                    <a:bodyPr/>
                    <a:lstStyle/>
                    <a:p>
                      <a:pPr marL="0" marR="0" algn="ctr">
                        <a:spcBef>
                          <a:spcPts val="0"/>
                        </a:spcBef>
                        <a:spcAft>
                          <a:spcPts val="0"/>
                        </a:spcAft>
                      </a:pPr>
                      <a:r>
                        <a:rPr lang="id-ID" sz="1600" b="1">
                          <a:effectLst/>
                        </a:rPr>
                        <a:t>No.</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id-ID" sz="1600" b="1">
                          <a:effectLst/>
                        </a:rPr>
                        <a:t>Jenis Karya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600" b="1">
                          <a:effectLst/>
                        </a:rPr>
                        <a:t>Jumlah Judul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228723">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a:effectLst/>
                        </a:rPr>
                        <a:t>TS-2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TS</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228723">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id-ID"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11477">
                <a:tc>
                  <a:txBody>
                    <a:bodyPr/>
                    <a:lstStyle/>
                    <a:p>
                      <a:pPr marL="0" marR="0" algn="ctr">
                        <a:spcBef>
                          <a:spcPts val="0"/>
                        </a:spcBef>
                        <a:spcAft>
                          <a:spcPts val="0"/>
                        </a:spcAft>
                      </a:pPr>
                      <a:r>
                        <a:rPr lang="id-ID"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Jurnal ilmiah terakreditasi DIKTI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A</a:t>
                      </a:r>
                      <a:r>
                        <a:rPr lang="id-ID" sz="1600" b="1" baseline="-25000">
                          <a:effectLst/>
                        </a:rPr>
                        <a:t>1</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81000">
                <a:tc>
                  <a:txBody>
                    <a:bodyPr/>
                    <a:lstStyle/>
                    <a:p>
                      <a:pPr marL="0" marR="0" algn="ctr">
                        <a:spcBef>
                          <a:spcPts val="0"/>
                        </a:spcBef>
                        <a:spcAft>
                          <a:spcPts val="0"/>
                        </a:spcAft>
                      </a:pPr>
                      <a:r>
                        <a:rPr lang="id-ID"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dirty="0">
                          <a:effectLst/>
                        </a:rPr>
                        <a:t>Jurnal ilmiah internasional</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A</a:t>
                      </a:r>
                      <a:r>
                        <a:rPr lang="id-ID" sz="1600" b="1" baseline="-25000">
                          <a:effectLst/>
                        </a:rPr>
                        <a:t>2</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68300">
                <a:tc>
                  <a:txBody>
                    <a:bodyPr/>
                    <a:lstStyle/>
                    <a:p>
                      <a:pPr marL="0" marR="0" algn="ctr">
                        <a:spcBef>
                          <a:spcPts val="0"/>
                        </a:spcBef>
                        <a:spcAft>
                          <a:spcPts val="0"/>
                        </a:spcAft>
                      </a:pPr>
                      <a:r>
                        <a:rPr lang="id-ID"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Buku tingkat 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B</a:t>
                      </a:r>
                      <a:r>
                        <a:rPr lang="id-ID" sz="1600" b="1" baseline="-25000">
                          <a:effectLst/>
                        </a:rPr>
                        <a:t>1</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31800">
                <a:tc>
                  <a:txBody>
                    <a:bodyPr/>
                    <a:lstStyle/>
                    <a:p>
                      <a:pPr marL="0" marR="0" algn="ctr">
                        <a:spcBef>
                          <a:spcPts val="0"/>
                        </a:spcBef>
                        <a:spcAft>
                          <a:spcPts val="0"/>
                        </a:spcAft>
                      </a:pPr>
                      <a:r>
                        <a:rPr lang="id-ID"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Buku tingkat internasional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B</a:t>
                      </a:r>
                      <a:r>
                        <a:rPr lang="id-ID" sz="1600" b="1" baseline="-25000">
                          <a:effectLst/>
                        </a:rPr>
                        <a:t>2</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31800">
                <a:tc>
                  <a:txBody>
                    <a:bodyPr/>
                    <a:lstStyle/>
                    <a:p>
                      <a:pPr marL="0" marR="0" algn="ctr">
                        <a:spcBef>
                          <a:spcPts val="0"/>
                        </a:spcBef>
                        <a:spcAft>
                          <a:spcPts val="0"/>
                        </a:spcAft>
                      </a:pPr>
                      <a:r>
                        <a:rPr lang="id-ID"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Karya seni tingkat 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C</a:t>
                      </a:r>
                      <a:r>
                        <a:rPr lang="id-ID" sz="1600" b="1" baseline="-25000">
                          <a:effectLst/>
                        </a:rPr>
                        <a:t>1</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31800">
                <a:tc>
                  <a:txBody>
                    <a:bodyPr/>
                    <a:lstStyle/>
                    <a:p>
                      <a:pPr marL="0" marR="0" algn="ctr">
                        <a:spcBef>
                          <a:spcPts val="0"/>
                        </a:spcBef>
                        <a:spcAft>
                          <a:spcPts val="0"/>
                        </a:spcAft>
                      </a:pPr>
                      <a:r>
                        <a:rPr lang="id-ID"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Karya seni tingkat internasional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C</a:t>
                      </a:r>
                      <a:r>
                        <a:rPr lang="id-ID" sz="1600" b="1" baseline="-25000">
                          <a:effectLst/>
                        </a:rPr>
                        <a:t>2</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06400">
                <a:tc>
                  <a:txBody>
                    <a:bodyPr/>
                    <a:lstStyle/>
                    <a:p>
                      <a:pPr marL="0" marR="0" algn="ctr">
                        <a:spcBef>
                          <a:spcPts val="0"/>
                        </a:spcBef>
                        <a:spcAft>
                          <a:spcPts val="0"/>
                        </a:spcAft>
                      </a:pPr>
                      <a:r>
                        <a:rPr lang="id-ID" sz="1600" b="1">
                          <a:effectLst/>
                        </a:rPr>
                        <a:t>7</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Karya sastra tingkat 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D</a:t>
                      </a:r>
                      <a:r>
                        <a:rPr lang="id-ID" sz="1600" b="1" baseline="-25000">
                          <a:effectLst/>
                        </a:rPr>
                        <a:t>1</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503191">
                <a:tc>
                  <a:txBody>
                    <a:bodyPr/>
                    <a:lstStyle/>
                    <a:p>
                      <a:pPr marL="0" marR="0" algn="ctr">
                        <a:spcBef>
                          <a:spcPts val="0"/>
                        </a:spcBef>
                        <a:spcAft>
                          <a:spcPts val="0"/>
                        </a:spcAft>
                      </a:pPr>
                      <a:r>
                        <a:rPr lang="id-ID" sz="1600" b="1">
                          <a:effectLst/>
                        </a:rPr>
                        <a:t>8</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id-ID" sz="1600" b="1">
                          <a:effectLst/>
                        </a:rPr>
                        <a:t>Karya sastra tingkat internasional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600" b="1">
                          <a:effectLst/>
                        </a:rPr>
                        <a:t>D</a:t>
                      </a:r>
                      <a:r>
                        <a:rPr lang="id-ID" sz="1600" b="1" baseline="-25000">
                          <a:effectLst/>
                        </a:rPr>
                        <a:t>2</a:t>
                      </a:r>
                      <a:r>
                        <a:rPr lang="id-ID" sz="1600" b="1">
                          <a:effectLst/>
                        </a:rPr>
                        <a: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251595">
                <a:tc gridSpan="2">
                  <a:txBody>
                    <a:bodyPr/>
                    <a:lstStyle/>
                    <a:p>
                      <a:pPr marL="0" marR="0" algn="ctr">
                        <a:spcBef>
                          <a:spcPts val="0"/>
                        </a:spcBef>
                        <a:spcAft>
                          <a:spcPts val="0"/>
                        </a:spcAft>
                      </a:pPr>
                      <a:r>
                        <a:rPr lang="id-ID" sz="1600" b="1">
                          <a:effectLst/>
                        </a:rPr>
                        <a:t>Total</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495300" y="5836335"/>
            <a:ext cx="8724900" cy="369332"/>
          </a:xfrm>
          <a:prstGeom prst="rect">
            <a:avLst/>
          </a:prstGeom>
        </p:spPr>
        <p:txBody>
          <a:bodyPr wrap="square">
            <a:spAutoFit/>
          </a:bodyPr>
          <a:lstStyle/>
          <a:p>
            <a:pPr algn="just"/>
            <a:r>
              <a:rPr lang="fi-FI" dirty="0">
                <a:latin typeface="Arial" panose="020B0604020202020204" pitchFamily="34" charset="0"/>
                <a:ea typeface="Times New Roman" panose="02020603050405020304" pitchFamily="18" charset="0"/>
                <a:cs typeface="Times New Roman" panose="02020603050405020304" pitchFamily="18" charset="0"/>
              </a:rPr>
              <a:t>Catatan: * </a:t>
            </a:r>
            <a:r>
              <a:rPr lang="id-ID" dirty="0">
                <a:latin typeface="Arial" panose="020B0604020202020204" pitchFamily="34" charset="0"/>
                <a:ea typeface="Times New Roman" panose="02020603050405020304" pitchFamily="18" charset="0"/>
                <a:cs typeface="Times New Roman" panose="02020603050405020304" pitchFamily="18" charset="0"/>
              </a:rPr>
              <a:t>S</a:t>
            </a:r>
            <a:r>
              <a:rPr lang="fi-FI" dirty="0">
                <a:latin typeface="Arial" panose="020B0604020202020204" pitchFamily="34" charset="0"/>
                <a:ea typeface="Times New Roman" panose="02020603050405020304" pitchFamily="18" charset="0"/>
                <a:cs typeface="Times New Roman" panose="02020603050405020304" pitchFamily="18" charset="0"/>
              </a:rPr>
              <a:t>ediakan data pendukung pada saat asesmen lapangan</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81</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A6E897C7-AE8F-4751-87D2-16EE65C7F405}" type="datetime1">
              <a:rPr lang="id-ID" smtClean="0"/>
              <a:pPr/>
              <a:t>12/01/2017</a:t>
            </a:fld>
            <a:endParaRPr lang="en-US"/>
          </a:p>
        </p:txBody>
      </p:sp>
    </p:spTree>
    <p:extLst>
      <p:ext uri="{BB962C8B-B14F-4D97-AF65-F5344CB8AC3E}">
        <p14:creationId xmlns="" xmlns:p14="http://schemas.microsoft.com/office/powerpoint/2010/main" val="214470830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2300" y="660400"/>
            <a:ext cx="9427553" cy="5587999"/>
          </a:xfrm>
        </p:spPr>
        <p:txBody>
          <a:bodyPr>
            <a:noAutofit/>
          </a:bodyPr>
          <a:lstStyle/>
          <a:p>
            <a:pPr marL="914400" indent="-914400">
              <a:buNone/>
            </a:pPr>
            <a:r>
              <a:rPr lang="en-US" sz="2800" dirty="0" smtClean="0"/>
              <a:t>7.1.4. </a:t>
            </a:r>
            <a:r>
              <a:rPr lang="id-ID" sz="2800" dirty="0" smtClean="0"/>
              <a:t>Jumlah </a:t>
            </a:r>
            <a:r>
              <a:rPr lang="id-ID" sz="2800" dirty="0"/>
              <a:t>artikel ilmiah yang tercatat dalam indeks sitasi internasional selama 3 tahun terakhir: </a:t>
            </a:r>
            <a:r>
              <a:rPr lang="id-ID" sz="2800" b="1" dirty="0" smtClean="0">
                <a:solidFill>
                  <a:srgbClr val="FFFF00"/>
                </a:solidFill>
              </a:rPr>
              <a:t>...</a:t>
            </a:r>
            <a:r>
              <a:rPr lang="en-US" sz="2800" b="1" dirty="0" smtClean="0">
                <a:solidFill>
                  <a:srgbClr val="FFFF00"/>
                </a:solidFill>
              </a:rPr>
              <a:t>..</a:t>
            </a:r>
            <a:r>
              <a:rPr lang="id-ID" sz="2800" b="1" dirty="0" smtClean="0">
                <a:solidFill>
                  <a:srgbClr val="FFFF00"/>
                </a:solidFill>
              </a:rPr>
              <a:t> </a:t>
            </a:r>
            <a:r>
              <a:rPr lang="id-ID" sz="2800" b="1" dirty="0">
                <a:solidFill>
                  <a:srgbClr val="FFFF00"/>
                </a:solidFill>
              </a:rPr>
              <a:t>artikel</a:t>
            </a:r>
            <a:r>
              <a:rPr lang="id-ID" sz="2800" dirty="0">
                <a:solidFill>
                  <a:srgbClr val="FF0000"/>
                </a:solidFill>
              </a:rPr>
              <a:t>.  </a:t>
            </a:r>
            <a:endParaRPr lang="en-US" sz="2800" dirty="0">
              <a:solidFill>
                <a:srgbClr val="FF0000"/>
              </a:solidFill>
            </a:endParaRPr>
          </a:p>
          <a:p>
            <a:pPr marL="635000" indent="-635000">
              <a:buNone/>
            </a:pPr>
            <a:r>
              <a:rPr lang="en-US" sz="2800" dirty="0">
                <a:solidFill>
                  <a:srgbClr val="FF0000"/>
                </a:solidFill>
              </a:rPr>
              <a:t>	</a:t>
            </a:r>
            <a:r>
              <a:rPr lang="id-ID" sz="2800" dirty="0" smtClean="0">
                <a:solidFill>
                  <a:srgbClr val="FFFF00"/>
                </a:solidFill>
              </a:rPr>
              <a:t>Catatan</a:t>
            </a:r>
            <a:r>
              <a:rPr lang="id-ID" sz="2800" dirty="0">
                <a:solidFill>
                  <a:srgbClr val="FFFF00"/>
                </a:solidFill>
              </a:rPr>
              <a:t>: Untuk institusi bidang seni atau sastra, tuliskan bentuk penghargaan yang setara dengan sitasi</a:t>
            </a:r>
            <a:endParaRPr lang="en-US" sz="2800" dirty="0" smtClean="0">
              <a:solidFill>
                <a:srgbClr val="FFFF00"/>
              </a:solidFill>
            </a:endParaRPr>
          </a:p>
          <a:p>
            <a:pPr marL="0" indent="0">
              <a:buNone/>
            </a:pPr>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82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CC189E1B-AD3D-434B-9C8D-CD18F1B22D77}" type="datetime1">
              <a:rPr lang="id-ID" smtClean="0"/>
              <a:pPr/>
              <a:t>12/01/2017</a:t>
            </a:fld>
            <a:endParaRPr lang="en-US"/>
          </a:p>
        </p:txBody>
      </p:sp>
    </p:spTree>
    <p:extLst>
      <p:ext uri="{BB962C8B-B14F-4D97-AF65-F5344CB8AC3E}">
        <p14:creationId xmlns="" xmlns:p14="http://schemas.microsoft.com/office/powerpoint/2010/main" val="12808656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285125" cy="1020482"/>
          </a:xfrm>
        </p:spPr>
        <p:txBody>
          <a:bodyPr/>
          <a:lstStyle/>
          <a:p>
            <a:pPr marL="1081088" indent="-1081088"/>
            <a:r>
              <a:rPr lang="id-ID" sz="2800" dirty="0"/>
              <a:t>7.1.5</a:t>
            </a:r>
            <a:r>
              <a:rPr lang="en-US" sz="2800" dirty="0"/>
              <a:t>.</a:t>
            </a:r>
            <a:r>
              <a:rPr lang="id-ID" sz="2800" dirty="0"/>
              <a:t>  </a:t>
            </a:r>
            <a:r>
              <a:rPr lang="en-US" sz="2800" dirty="0"/>
              <a:t>K</a:t>
            </a:r>
            <a:r>
              <a:rPr lang="id-ID" sz="2800" dirty="0"/>
              <a:t>arya dosen dan atau mahasiswa selama </a:t>
            </a:r>
            <a:r>
              <a:rPr lang="en-US" sz="2800" b="1" dirty="0">
                <a:solidFill>
                  <a:srgbClr val="FFFF00"/>
                </a:solidFill>
              </a:rPr>
              <a:t>3</a:t>
            </a:r>
            <a:r>
              <a:rPr lang="id-ID" sz="2800" b="1" dirty="0">
                <a:solidFill>
                  <a:srgbClr val="FFFF00"/>
                </a:solidFill>
              </a:rPr>
              <a:t> tahun terakhir</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323581544"/>
              </p:ext>
            </p:extLst>
          </p:nvPr>
        </p:nvGraphicFramePr>
        <p:xfrm>
          <a:off x="914399" y="1676402"/>
          <a:ext cx="10598728" cy="3924298"/>
        </p:xfrm>
        <a:graphic>
          <a:graphicData uri="http://schemas.openxmlformats.org/drawingml/2006/table">
            <a:tbl>
              <a:tblPr>
                <a:tableStyleId>{5C22544A-7EE6-4342-B048-85BDC9FD1C3A}</a:tableStyleId>
              </a:tblPr>
              <a:tblGrid>
                <a:gridCol w="876486"/>
                <a:gridCol w="4328488"/>
                <a:gridCol w="1564189"/>
                <a:gridCol w="1726002"/>
                <a:gridCol w="2103563"/>
              </a:tblGrid>
              <a:tr h="584198">
                <a:tc rowSpan="2">
                  <a:txBody>
                    <a:bodyPr/>
                    <a:lstStyle/>
                    <a:p>
                      <a:pPr marL="0" marR="0" algn="ctr">
                        <a:spcBef>
                          <a:spcPts val="0"/>
                        </a:spcBef>
                        <a:spcAft>
                          <a:spcPts val="0"/>
                        </a:spcAft>
                        <a:tabLst>
                          <a:tab pos="180340" algn="l"/>
                        </a:tabLst>
                      </a:pPr>
                      <a:r>
                        <a:rPr lang="id-ID" sz="2400" b="1" dirty="0">
                          <a:effectLst/>
                        </a:rPr>
                        <a:t>No.</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tabLst>
                          <a:tab pos="180340" algn="l"/>
                        </a:tabLst>
                      </a:pPr>
                      <a:r>
                        <a:rPr lang="id-ID" sz="2400" b="1" dirty="0">
                          <a:effectLst/>
                        </a:rPr>
                        <a:t>Nama Karya</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tabLst>
                          <a:tab pos="180340" algn="l"/>
                        </a:tabLst>
                      </a:pPr>
                      <a:r>
                        <a:rPr lang="id-ID" sz="2400" b="1" dirty="0">
                          <a:effectLst/>
                        </a:rPr>
                        <a:t>Bentuk Penghargaan*</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r>
              <a:tr h="939800">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tabLst>
                          <a:tab pos="180340" algn="l"/>
                        </a:tabLst>
                      </a:pPr>
                      <a:r>
                        <a:rPr lang="id-ID" sz="2400" b="1" dirty="0">
                          <a:effectLst/>
                        </a:rPr>
                        <a:t>Paten</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tabLst>
                          <a:tab pos="180340" algn="l"/>
                        </a:tabLst>
                      </a:pPr>
                      <a:r>
                        <a:rPr lang="id-ID" sz="2400" b="1" dirty="0">
                          <a:effectLst/>
                        </a:rPr>
                        <a:t>HaKI</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tabLst>
                          <a:tab pos="180340" algn="l"/>
                        </a:tabLst>
                      </a:pPr>
                      <a:r>
                        <a:rPr lang="id-ID" sz="2400" b="1" dirty="0">
                          <a:effectLst/>
                        </a:rPr>
                        <a:t>Nasional/  Internasional</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444500">
                <a:tc>
                  <a:txBody>
                    <a:bodyPr/>
                    <a:lstStyle/>
                    <a:p>
                      <a:pPr marL="0" marR="0" algn="ctr">
                        <a:spcBef>
                          <a:spcPts val="0"/>
                        </a:spcBef>
                        <a:spcAft>
                          <a:spcPts val="0"/>
                        </a:spcAft>
                        <a:tabLst>
                          <a:tab pos="180340" algn="l"/>
                        </a:tabLst>
                      </a:pPr>
                      <a:r>
                        <a:rPr lang="id-ID" sz="2400" b="1">
                          <a:effectLst/>
                        </a:rPr>
                        <a:t>(1)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tabLst>
                          <a:tab pos="180340" algn="l"/>
                        </a:tabLst>
                      </a:pPr>
                      <a:r>
                        <a:rPr lang="id-ID" sz="2400" b="1">
                          <a:effectLst/>
                        </a:rPr>
                        <a:t>(2)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tabLst>
                          <a:tab pos="180340" algn="l"/>
                        </a:tabLst>
                      </a:pPr>
                      <a:r>
                        <a:rPr lang="id-ID" sz="2400" b="1">
                          <a:effectLst/>
                        </a:rPr>
                        <a:t>(3)</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tabLst>
                          <a:tab pos="180340" algn="l"/>
                        </a:tabLst>
                      </a:pPr>
                      <a:r>
                        <a:rPr lang="id-ID" sz="2400" b="1">
                          <a:effectLst/>
                        </a:rPr>
                        <a:t>(4)</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tabLst>
                          <a:tab pos="180340" algn="l"/>
                        </a:tabLst>
                      </a:pPr>
                      <a:r>
                        <a:rPr lang="id-ID" sz="2400" b="1" dirty="0">
                          <a:effectLst/>
                        </a:rPr>
                        <a:t>(5)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88950">
                <a:tc>
                  <a:txBody>
                    <a:bodyPr/>
                    <a:lstStyle/>
                    <a:p>
                      <a:pPr marL="0" marR="0" algn="ctr">
                        <a:spcBef>
                          <a:spcPts val="0"/>
                        </a:spcBef>
                        <a:spcAft>
                          <a:spcPts val="0"/>
                        </a:spcAft>
                        <a:tabLst>
                          <a:tab pos="180340" algn="l"/>
                        </a:tabLst>
                      </a:pPr>
                      <a:r>
                        <a:rPr lang="id-ID" sz="2400" b="1">
                          <a:effectLst/>
                        </a:rPr>
                        <a:t>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88950">
                <a:tc>
                  <a:txBody>
                    <a:bodyPr/>
                    <a:lstStyle/>
                    <a:p>
                      <a:pPr marL="0" marR="0" algn="ctr">
                        <a:spcBef>
                          <a:spcPts val="0"/>
                        </a:spcBef>
                        <a:spcAft>
                          <a:spcPts val="0"/>
                        </a:spcAft>
                        <a:tabLst>
                          <a:tab pos="180340" algn="l"/>
                        </a:tabLst>
                      </a:pPr>
                      <a:r>
                        <a:rPr lang="id-ID" sz="2400" b="1">
                          <a:effectLst/>
                        </a:rPr>
                        <a:t>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88950">
                <a:tc>
                  <a:txBody>
                    <a:bodyPr/>
                    <a:lstStyle/>
                    <a:p>
                      <a:pPr marL="0" marR="0" algn="ctr">
                        <a:spcBef>
                          <a:spcPts val="0"/>
                        </a:spcBef>
                        <a:spcAft>
                          <a:spcPts val="0"/>
                        </a:spcAft>
                        <a:tabLst>
                          <a:tab pos="180340" algn="l"/>
                        </a:tabLst>
                      </a:pPr>
                      <a:r>
                        <a:rPr lang="id-ID" sz="2400" b="1">
                          <a:effectLst/>
                        </a:rPr>
                        <a:t>3</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488950">
                <a:tc>
                  <a:txBody>
                    <a:bodyPr/>
                    <a:lstStyle/>
                    <a:p>
                      <a:pPr marL="0" marR="0" algn="ctr">
                        <a:spcBef>
                          <a:spcPts val="0"/>
                        </a:spcBef>
                        <a:spcAft>
                          <a:spcPts val="0"/>
                        </a:spcAft>
                        <a:tabLst>
                          <a:tab pos="180340" algn="l"/>
                        </a:tabLst>
                      </a:pPr>
                      <a:r>
                        <a:rPr lang="id-ID" sz="2400" b="1">
                          <a:effectLst/>
                        </a:rPr>
                        <a:t>Dst.</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tabLst>
                          <a:tab pos="180340" algn="l"/>
                        </a:tabLst>
                      </a:pPr>
                      <a:r>
                        <a:rPr lang="id-ID"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520700" y="5701345"/>
            <a:ext cx="9847634" cy="646331"/>
          </a:xfrm>
          <a:prstGeom prst="rect">
            <a:avLst/>
          </a:prstGeom>
        </p:spPr>
        <p:txBody>
          <a:bodyPr wrap="square">
            <a:spAutoFit/>
          </a:bodyPr>
          <a:lstStyle/>
          <a:p>
            <a:pPr marL="540385" indent="-140335"/>
            <a:r>
              <a:rPr lang="id-ID"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Beri tanda </a:t>
            </a:r>
            <a:r>
              <a:rPr lang="id-ID" dirty="0">
                <a:solidFill>
                  <a:srgbClr val="FFFF00"/>
                </a:solidFill>
                <a:latin typeface="Arial" panose="020B0604020202020204" pitchFamily="34" charset="0"/>
                <a:ea typeface="Times New Roman" panose="02020603050405020304" pitchFamily="18" charset="0"/>
                <a:cs typeface="Arial" panose="020B0604020202020204" pitchFamily="34" charset="0"/>
              </a:rPr>
              <a:t>√</a:t>
            </a:r>
            <a:r>
              <a:rPr lang="id-ID"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pada kolom yang sesuai. Lampirkan surat Paten/HaKI atau keterangan sejenis. Hibah penelitian atau hibah kompetesi tidak termasuk bentuk penghargaan.</a:t>
            </a:r>
            <a:endParaRPr lang="en-US" sz="2400"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83</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C2BF93AA-FE68-4C0B-8118-11B0392B303A}" type="datetime1">
              <a:rPr lang="id-ID" smtClean="0"/>
              <a:pPr/>
              <a:t>12/01/2017</a:t>
            </a:fld>
            <a:endParaRPr lang="en-US"/>
          </a:p>
        </p:txBody>
      </p:sp>
    </p:spTree>
    <p:extLst>
      <p:ext uri="{BB962C8B-B14F-4D97-AF65-F5344CB8AC3E}">
        <p14:creationId xmlns="" xmlns:p14="http://schemas.microsoft.com/office/powerpoint/2010/main" val="241369843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157962" cy="1020482"/>
          </a:xfrm>
        </p:spPr>
        <p:txBody>
          <a:bodyPr/>
          <a:lstStyle/>
          <a:p>
            <a:pPr marL="800100" indent="-800100"/>
            <a:r>
              <a:rPr lang="en-US" sz="2400" dirty="0"/>
              <a:t>7.1.6. </a:t>
            </a:r>
            <a:r>
              <a:rPr lang="id-ID" sz="2400" dirty="0" smtClean="0"/>
              <a:t>Jelaskan kebijakan dan upaya yang dilakukan oleh institusi dalam menjamin keberlanjutan penelitian, yang  mencakup informasi tentang agenda penelitian, dukungan SDM, prasarana dan sarana, jejaring penelitian, dan pencarian berbagai sumber dana penelitian</a:t>
            </a:r>
            <a:br>
              <a:rPr lang="id-ID" sz="2400" dirty="0" smtClean="0"/>
            </a:br>
            <a:endParaRPr lang="en-US" sz="2400" dirty="0"/>
          </a:p>
        </p:txBody>
      </p:sp>
      <p:sp>
        <p:nvSpPr>
          <p:cNvPr id="3" name="Content Placeholder 2"/>
          <p:cNvSpPr>
            <a:spLocks noGrp="1"/>
          </p:cNvSpPr>
          <p:nvPr>
            <p:ph idx="1"/>
          </p:nvPr>
        </p:nvSpPr>
        <p:spPr>
          <a:xfrm>
            <a:off x="1291936" y="2358872"/>
            <a:ext cx="8564934" cy="3293781"/>
          </a:xfrm>
        </p:spPr>
        <p:txBody>
          <a:bodyPr>
            <a:noAutofit/>
          </a:bodyPr>
          <a:lstStyle/>
          <a:p>
            <a:pPr marL="0" indent="0">
              <a:buNone/>
            </a:pPr>
            <a:r>
              <a:rPr lang="en-US" sz="2400" dirty="0" err="1" smtClean="0">
                <a:solidFill>
                  <a:srgbClr val="FFFF00"/>
                </a:solidFill>
              </a:rPr>
              <a:t>Kebijakan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upaya</a:t>
            </a:r>
            <a:r>
              <a:rPr lang="en-US" sz="2400" dirty="0" smtClean="0">
                <a:solidFill>
                  <a:srgbClr val="FFFF00"/>
                </a:solidFill>
              </a:rPr>
              <a:t> PT </a:t>
            </a:r>
            <a:r>
              <a:rPr lang="en-US" sz="2400" dirty="0" err="1" smtClean="0">
                <a:solidFill>
                  <a:srgbClr val="FFFF00"/>
                </a:solidFill>
              </a:rPr>
              <a:t>dalam</a:t>
            </a:r>
            <a:r>
              <a:rPr lang="en-US" sz="2400" dirty="0" smtClean="0">
                <a:solidFill>
                  <a:srgbClr val="FFFF00"/>
                </a:solidFill>
              </a:rPr>
              <a:t> </a:t>
            </a:r>
            <a:r>
              <a:rPr lang="en-US" sz="2400" dirty="0" err="1" smtClean="0">
                <a:solidFill>
                  <a:srgbClr val="FFFF00"/>
                </a:solidFill>
              </a:rPr>
              <a:t>menjamin</a:t>
            </a:r>
            <a:r>
              <a:rPr lang="en-US" sz="2400" dirty="0" smtClean="0">
                <a:solidFill>
                  <a:srgbClr val="FFFF00"/>
                </a:solidFill>
              </a:rPr>
              <a:t> </a:t>
            </a:r>
            <a:r>
              <a:rPr lang="en-US" sz="2400" dirty="0" err="1" smtClean="0">
                <a:solidFill>
                  <a:srgbClr val="FFFF00"/>
                </a:solidFill>
              </a:rPr>
              <a:t>keberlanjutan</a:t>
            </a:r>
            <a:r>
              <a:rPr lang="en-US" sz="2400" dirty="0" smtClean="0">
                <a:solidFill>
                  <a:srgbClr val="FFFF00"/>
                </a:solidFill>
              </a:rPr>
              <a:t> </a:t>
            </a:r>
            <a:r>
              <a:rPr lang="id-ID" sz="2400" dirty="0" smtClean="0">
                <a:solidFill>
                  <a:srgbClr val="FFFF00"/>
                </a:solidFill>
              </a:rPr>
              <a:t/>
            </a:r>
            <a:br>
              <a:rPr lang="id-ID" sz="2400" dirty="0" smtClean="0">
                <a:solidFill>
                  <a:srgbClr val="FFFF00"/>
                </a:solidFill>
              </a:rPr>
            </a:br>
            <a:r>
              <a:rPr lang="en-US" sz="2400" dirty="0" err="1" smtClean="0">
                <a:solidFill>
                  <a:srgbClr val="FFFF00"/>
                </a:solidFill>
              </a:rPr>
              <a:t>penelitian</a:t>
            </a:r>
            <a:r>
              <a:rPr lang="en-US" sz="2400" dirty="0" smtClean="0">
                <a:solidFill>
                  <a:srgbClr val="FFFF00"/>
                </a:solidFill>
              </a:rPr>
              <a:t>, </a:t>
            </a:r>
            <a:r>
              <a:rPr lang="en-US" sz="2400" dirty="0" err="1" smtClean="0">
                <a:solidFill>
                  <a:srgbClr val="FFFF00"/>
                </a:solidFill>
              </a:rPr>
              <a:t>meliputi</a:t>
            </a:r>
            <a:r>
              <a:rPr lang="en-US" sz="2400" dirty="0" smtClean="0">
                <a:solidFill>
                  <a:srgbClr val="FFFF00"/>
                </a:solidFill>
              </a:rPr>
              <a:t>:</a:t>
            </a:r>
            <a:endParaRPr lang="id-ID" sz="2400" dirty="0" smtClean="0">
              <a:solidFill>
                <a:srgbClr val="FFFF00"/>
              </a:solidFill>
            </a:endParaRPr>
          </a:p>
          <a:p>
            <a:pPr marL="457200" indent="-457200">
              <a:buAutoNum type="arabicPeriod"/>
            </a:pPr>
            <a:r>
              <a:rPr lang="en-US" sz="2400" dirty="0" err="1" smtClean="0">
                <a:solidFill>
                  <a:srgbClr val="FFFF00"/>
                </a:solidFill>
              </a:rPr>
              <a:t>Ada</a:t>
            </a:r>
            <a:r>
              <a:rPr lang="en-US" sz="2400" dirty="0" smtClean="0">
                <a:solidFill>
                  <a:srgbClr val="FFFF00"/>
                </a:solidFill>
              </a:rPr>
              <a:t> </a:t>
            </a:r>
            <a:r>
              <a:rPr lang="en-US" sz="2400" dirty="0">
                <a:solidFill>
                  <a:srgbClr val="FFFF00"/>
                </a:solidFill>
              </a:rPr>
              <a:t>agenda </a:t>
            </a:r>
            <a:r>
              <a:rPr lang="en-US" sz="2400" dirty="0" err="1">
                <a:solidFill>
                  <a:srgbClr val="FFFF00"/>
                </a:solidFill>
              </a:rPr>
              <a:t>penelitian</a:t>
            </a:r>
            <a:r>
              <a:rPr lang="en-US" sz="2400" dirty="0">
                <a:solidFill>
                  <a:srgbClr val="FFFF00"/>
                </a:solidFill>
              </a:rPr>
              <a:t> </a:t>
            </a:r>
            <a:r>
              <a:rPr lang="en-US" sz="2400" dirty="0" err="1">
                <a:solidFill>
                  <a:srgbClr val="FFFF00"/>
                </a:solidFill>
              </a:rPr>
              <a:t>jangka</a:t>
            </a:r>
            <a:r>
              <a:rPr lang="en-US" sz="2400" dirty="0">
                <a:solidFill>
                  <a:srgbClr val="FFFF00"/>
                </a:solidFill>
              </a:rPr>
              <a:t> </a:t>
            </a:r>
            <a:r>
              <a:rPr lang="en-US" sz="2400" dirty="0" err="1" smtClean="0">
                <a:solidFill>
                  <a:srgbClr val="FFFF00"/>
                </a:solidFill>
              </a:rPr>
              <a:t>panjang</a:t>
            </a:r>
            <a:r>
              <a:rPr lang="en-US" sz="2400" dirty="0" smtClean="0">
                <a:solidFill>
                  <a:srgbClr val="FFFF00"/>
                </a:solidFill>
              </a:rPr>
              <a:t>,</a:t>
            </a:r>
          </a:p>
          <a:p>
            <a:pPr marL="457200" indent="-457200">
              <a:buAutoNum type="arabicPeriod"/>
            </a:pPr>
            <a:r>
              <a:rPr lang="en-US" sz="2400" dirty="0" err="1" smtClean="0">
                <a:solidFill>
                  <a:srgbClr val="FFFF00"/>
                </a:solidFill>
              </a:rPr>
              <a:t>Tersedianya</a:t>
            </a:r>
            <a:r>
              <a:rPr lang="en-US" sz="2400" dirty="0" smtClean="0">
                <a:solidFill>
                  <a:srgbClr val="FFFF00"/>
                </a:solidFill>
              </a:rPr>
              <a:t> </a:t>
            </a:r>
            <a:r>
              <a:rPr lang="en-US" sz="2400" dirty="0">
                <a:solidFill>
                  <a:srgbClr val="FFFF00"/>
                </a:solidFill>
              </a:rPr>
              <a:t>SDM, </a:t>
            </a:r>
            <a:r>
              <a:rPr lang="en-US" sz="2400" dirty="0" err="1">
                <a:solidFill>
                  <a:srgbClr val="FFFF00"/>
                </a:solidFill>
              </a:rPr>
              <a:t>prasarana</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sarana</a:t>
            </a:r>
            <a:r>
              <a:rPr lang="en-US" sz="2400" dirty="0">
                <a:solidFill>
                  <a:srgbClr val="FFFF00"/>
                </a:solidFill>
              </a:rPr>
              <a:t> yang </a:t>
            </a:r>
            <a:r>
              <a:rPr lang="en-US" sz="2400" dirty="0" err="1">
                <a:solidFill>
                  <a:srgbClr val="FFFF00"/>
                </a:solidFill>
              </a:rPr>
              <a:t>memungkinakan</a:t>
            </a:r>
            <a:r>
              <a:rPr lang="en-US" sz="2400" dirty="0">
                <a:solidFill>
                  <a:srgbClr val="FFFF00"/>
                </a:solidFill>
              </a:rPr>
              <a:t> </a:t>
            </a:r>
            <a:r>
              <a:rPr lang="en-US" sz="2400" dirty="0" err="1">
                <a:solidFill>
                  <a:srgbClr val="FFFF00"/>
                </a:solidFill>
              </a:rPr>
              <a:t>terlaksananya</a:t>
            </a:r>
            <a:r>
              <a:rPr lang="en-US" sz="2400" dirty="0">
                <a:solidFill>
                  <a:srgbClr val="FFFF00"/>
                </a:solidFill>
              </a:rPr>
              <a:t> </a:t>
            </a:r>
            <a:r>
              <a:rPr lang="en-US" sz="2400" dirty="0" err="1">
                <a:solidFill>
                  <a:srgbClr val="FFFF00"/>
                </a:solidFill>
              </a:rPr>
              <a:t>penelitian</a:t>
            </a:r>
            <a:r>
              <a:rPr lang="en-US" sz="2400" dirty="0">
                <a:solidFill>
                  <a:srgbClr val="FFFF00"/>
                </a:solidFill>
              </a:rPr>
              <a:t> </a:t>
            </a:r>
            <a:r>
              <a:rPr lang="en-US" sz="2400" dirty="0" err="1">
                <a:solidFill>
                  <a:srgbClr val="FFFF00"/>
                </a:solidFill>
              </a:rPr>
              <a:t>secara</a:t>
            </a:r>
            <a:r>
              <a:rPr lang="en-US" sz="2400" dirty="0">
                <a:solidFill>
                  <a:srgbClr val="FFFF00"/>
                </a:solidFill>
              </a:rPr>
              <a:t> </a:t>
            </a:r>
            <a:r>
              <a:rPr lang="en-US" sz="2400" dirty="0" err="1">
                <a:solidFill>
                  <a:srgbClr val="FFFF00"/>
                </a:solidFill>
              </a:rPr>
              <a:t>berkelanjutan</a:t>
            </a:r>
            <a:r>
              <a:rPr lang="en-US" sz="2400" dirty="0">
                <a:solidFill>
                  <a:srgbClr val="FFFF00"/>
                </a:solidFill>
              </a:rPr>
              <a:t>, </a:t>
            </a:r>
            <a:endParaRPr lang="en-US" sz="2400" dirty="0" smtClean="0">
              <a:solidFill>
                <a:srgbClr val="FFFF00"/>
              </a:solidFill>
            </a:endParaRPr>
          </a:p>
          <a:p>
            <a:pPr marL="457200" indent="-457200">
              <a:buAutoNum type="arabicPeriod"/>
            </a:pPr>
            <a:r>
              <a:rPr lang="en-US" sz="2400" dirty="0" err="1">
                <a:solidFill>
                  <a:srgbClr val="FFFF00"/>
                </a:solidFill>
              </a:rPr>
              <a:t>M</a:t>
            </a:r>
            <a:r>
              <a:rPr lang="en-US" sz="2400" dirty="0" err="1" smtClean="0">
                <a:solidFill>
                  <a:srgbClr val="FFFF00"/>
                </a:solidFill>
              </a:rPr>
              <a:t>engembangkan</a:t>
            </a:r>
            <a:r>
              <a:rPr lang="en-US" sz="2400" dirty="0" smtClean="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membina</a:t>
            </a:r>
            <a:r>
              <a:rPr lang="en-US" sz="2400" dirty="0">
                <a:solidFill>
                  <a:srgbClr val="FFFF00"/>
                </a:solidFill>
              </a:rPr>
              <a:t> </a:t>
            </a:r>
            <a:r>
              <a:rPr lang="en-US" sz="2400" dirty="0" err="1">
                <a:solidFill>
                  <a:srgbClr val="FFFF00"/>
                </a:solidFill>
              </a:rPr>
              <a:t>jejaring</a:t>
            </a:r>
            <a:r>
              <a:rPr lang="en-US" sz="2400" dirty="0">
                <a:solidFill>
                  <a:srgbClr val="FFFF00"/>
                </a:solidFill>
              </a:rPr>
              <a:t> </a:t>
            </a:r>
            <a:r>
              <a:rPr lang="en-US" sz="2400" dirty="0" err="1">
                <a:solidFill>
                  <a:srgbClr val="FFFF00"/>
                </a:solidFill>
              </a:rPr>
              <a:t>penelitian</a:t>
            </a:r>
            <a:r>
              <a:rPr lang="en-US" sz="2400" dirty="0">
                <a:solidFill>
                  <a:srgbClr val="FFFF00"/>
                </a:solidFill>
              </a:rPr>
              <a:t>, </a:t>
            </a:r>
            <a:endParaRPr lang="en-US" sz="2400" dirty="0" smtClean="0">
              <a:solidFill>
                <a:srgbClr val="FFFF00"/>
              </a:solidFill>
            </a:endParaRPr>
          </a:p>
          <a:p>
            <a:pPr marL="457200" indent="-457200">
              <a:buAutoNum type="arabicPeriod"/>
            </a:pPr>
            <a:r>
              <a:rPr lang="en-US" sz="2400" dirty="0" err="1">
                <a:solidFill>
                  <a:srgbClr val="FFFF00"/>
                </a:solidFill>
              </a:rPr>
              <a:t>M</a:t>
            </a:r>
            <a:r>
              <a:rPr lang="en-US" sz="2400" dirty="0" err="1" smtClean="0">
                <a:solidFill>
                  <a:srgbClr val="FFFF00"/>
                </a:solidFill>
              </a:rPr>
              <a:t>enyediakan</a:t>
            </a:r>
            <a:r>
              <a:rPr lang="en-US" sz="2400" dirty="0" smtClean="0">
                <a:solidFill>
                  <a:srgbClr val="FFFF00"/>
                </a:solidFill>
              </a:rPr>
              <a:t> </a:t>
            </a:r>
            <a:r>
              <a:rPr lang="en-US" sz="2400" dirty="0" err="1">
                <a:solidFill>
                  <a:srgbClr val="FFFF00"/>
                </a:solidFill>
              </a:rPr>
              <a:t>atau</a:t>
            </a:r>
            <a:r>
              <a:rPr lang="en-US" sz="2400" dirty="0">
                <a:solidFill>
                  <a:srgbClr val="FFFF00"/>
                </a:solidFill>
              </a:rPr>
              <a:t> </a:t>
            </a:r>
            <a:r>
              <a:rPr lang="en-US" sz="2400" dirty="0" err="1">
                <a:solidFill>
                  <a:srgbClr val="FFFF00"/>
                </a:solidFill>
              </a:rPr>
              <a:t>mencari</a:t>
            </a:r>
            <a:r>
              <a:rPr lang="en-US" sz="2400" dirty="0">
                <a:solidFill>
                  <a:srgbClr val="FFFF00"/>
                </a:solidFill>
              </a:rPr>
              <a:t> </a:t>
            </a:r>
            <a:r>
              <a:rPr lang="en-US" sz="2400" dirty="0" err="1">
                <a:solidFill>
                  <a:srgbClr val="FFFF00"/>
                </a:solidFill>
              </a:rPr>
              <a:t>berbagai</a:t>
            </a:r>
            <a:r>
              <a:rPr lang="en-US" sz="2400" dirty="0">
                <a:solidFill>
                  <a:srgbClr val="FFFF00"/>
                </a:solidFill>
              </a:rPr>
              <a:t> </a:t>
            </a:r>
            <a:r>
              <a:rPr lang="en-US" sz="2400" dirty="0" err="1">
                <a:solidFill>
                  <a:srgbClr val="FFFF00"/>
                </a:solidFill>
              </a:rPr>
              <a:t>sumber</a:t>
            </a:r>
            <a:r>
              <a:rPr lang="en-US" sz="2400" dirty="0">
                <a:solidFill>
                  <a:srgbClr val="FFFF00"/>
                </a:solidFill>
              </a:rPr>
              <a:t> </a:t>
            </a:r>
            <a:r>
              <a:rPr lang="en-US" sz="2400" dirty="0" err="1">
                <a:solidFill>
                  <a:srgbClr val="FFFF00"/>
                </a:solidFill>
              </a:rPr>
              <a:t>dana</a:t>
            </a:r>
            <a:r>
              <a:rPr lang="en-US" sz="2400" dirty="0">
                <a:solidFill>
                  <a:srgbClr val="FFFF00"/>
                </a:solidFill>
              </a:rPr>
              <a:t> </a:t>
            </a:r>
            <a:r>
              <a:rPr lang="en-US" sz="2400" dirty="0" err="1">
                <a:solidFill>
                  <a:srgbClr val="FFFF00"/>
                </a:solidFill>
              </a:rPr>
              <a:t>penelitian</a:t>
            </a:r>
            <a:r>
              <a:rPr lang="en-US" sz="2400" dirty="0">
                <a:solidFill>
                  <a:srgbClr val="FFFF00"/>
                </a:solidFill>
              </a:rPr>
              <a:t> , </a:t>
            </a:r>
            <a:r>
              <a:rPr lang="en-US" sz="2400" dirty="0" err="1">
                <a:solidFill>
                  <a:srgbClr val="FFFF00"/>
                </a:solidFill>
              </a:rPr>
              <a:t>berikan</a:t>
            </a:r>
            <a:r>
              <a:rPr lang="en-US" sz="2400" dirty="0">
                <a:solidFill>
                  <a:srgbClr val="FFFF00"/>
                </a:solidFill>
              </a:rPr>
              <a:t> </a:t>
            </a:r>
            <a:r>
              <a:rPr lang="en-US" sz="2400" dirty="0" err="1">
                <a:solidFill>
                  <a:srgbClr val="FFFF00"/>
                </a:solidFill>
              </a:rPr>
              <a:t>contoh</a:t>
            </a:r>
            <a:endParaRPr lang="en-US" sz="2400" dirty="0">
              <a:solidFill>
                <a:srgbClr val="FFFF00"/>
              </a:solidFill>
            </a:endParaRPr>
          </a:p>
          <a:p>
            <a:pPr marL="0" indent="0">
              <a:buNone/>
            </a:pPr>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84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12985E7-BED9-42D0-AD52-7369A2D06B92}" type="datetime1">
              <a:rPr lang="id-ID" smtClean="0"/>
              <a:pPr/>
              <a:t>12/01/2017</a:t>
            </a:fld>
            <a:endParaRPr lang="en-US"/>
          </a:p>
        </p:txBody>
      </p:sp>
    </p:spTree>
    <p:extLst>
      <p:ext uri="{BB962C8B-B14F-4D97-AF65-F5344CB8AC3E}">
        <p14:creationId xmlns="" xmlns:p14="http://schemas.microsoft.com/office/powerpoint/2010/main" val="422810578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92100" y="876300"/>
            <a:ext cx="11518900" cy="6121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14400" indent="-914400">
              <a:buNone/>
            </a:pPr>
            <a:r>
              <a:rPr lang="en-US" sz="2400" dirty="0" smtClean="0"/>
              <a:t>7.2.1.	</a:t>
            </a:r>
            <a:r>
              <a:rPr lang="id-ID" sz="2400" dirty="0" smtClean="0"/>
              <a:t>Jelaskan kebijakan dan sistem pengelolaan kegiatan PkM  (lembaga/unit  yang menangani masalah, agenda, pedoman penyusunan usul dan pelaksanaan, serta  pendanaan PkM)</a:t>
            </a:r>
          </a:p>
          <a:p>
            <a:pPr marL="914400" indent="-914400">
              <a:buNone/>
            </a:pPr>
            <a:endParaRPr lang="id-ID" sz="2400" dirty="0" smtClean="0"/>
          </a:p>
          <a:p>
            <a:pPr marL="914400" indent="-914400">
              <a:buNone/>
            </a:pPr>
            <a:r>
              <a:rPr lang="id-ID" sz="2400" dirty="0" smtClean="0"/>
              <a:t>	</a:t>
            </a:r>
            <a:r>
              <a:rPr lang="en-US" sz="2400" dirty="0" err="1" smtClean="0">
                <a:solidFill>
                  <a:srgbClr val="FFFF00"/>
                </a:solidFill>
              </a:rPr>
              <a:t>Ada</a:t>
            </a:r>
            <a:r>
              <a:rPr lang="en-US" sz="2400" dirty="0" smtClean="0">
                <a:solidFill>
                  <a:srgbClr val="FFFF00"/>
                </a:solidFill>
              </a:rPr>
              <a:t> </a:t>
            </a:r>
            <a:r>
              <a:rPr lang="en-US" sz="2400" dirty="0" err="1" smtClean="0">
                <a:solidFill>
                  <a:srgbClr val="FFFF00"/>
                </a:solidFill>
              </a:rPr>
              <a:t>pedoman</a:t>
            </a:r>
            <a:r>
              <a:rPr lang="en-US" sz="2400" dirty="0" smtClean="0">
                <a:solidFill>
                  <a:srgbClr val="FFFF00"/>
                </a:solidFill>
              </a:rPr>
              <a:t> </a:t>
            </a:r>
            <a:r>
              <a:rPr lang="en-US" sz="2400" dirty="0" err="1" smtClean="0">
                <a:solidFill>
                  <a:srgbClr val="FFFF00"/>
                </a:solidFill>
              </a:rPr>
              <a:t>pengelolaan</a:t>
            </a:r>
            <a:r>
              <a:rPr lang="en-US" sz="2400" dirty="0" smtClean="0">
                <a:solidFill>
                  <a:srgbClr val="FFFF00"/>
                </a:solidFill>
              </a:rPr>
              <a:t> </a:t>
            </a:r>
            <a:r>
              <a:rPr lang="en-US" sz="2400" dirty="0" err="1" smtClean="0">
                <a:solidFill>
                  <a:srgbClr val="FFFF00"/>
                </a:solidFill>
              </a:rPr>
              <a:t>PkM</a:t>
            </a:r>
            <a:r>
              <a:rPr lang="en-US" sz="2400" dirty="0" smtClean="0">
                <a:solidFill>
                  <a:srgbClr val="FFFF00"/>
                </a:solidFill>
              </a:rPr>
              <a:t> </a:t>
            </a:r>
            <a:r>
              <a:rPr lang="en-US" sz="2400" dirty="0" err="1" smtClean="0">
                <a:solidFill>
                  <a:srgbClr val="FFFF00"/>
                </a:solidFill>
              </a:rPr>
              <a:t>lengkap</a:t>
            </a:r>
            <a:r>
              <a:rPr lang="en-US" sz="2400" dirty="0" smtClean="0">
                <a:solidFill>
                  <a:srgbClr val="FFFF00"/>
                </a:solidFill>
              </a:rPr>
              <a:t>, </a:t>
            </a:r>
            <a:r>
              <a:rPr lang="en-US" sz="2400" dirty="0" err="1" smtClean="0">
                <a:solidFill>
                  <a:srgbClr val="FFFF00"/>
                </a:solidFill>
              </a:rPr>
              <a:t>dikembangkan</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dipublikasikan</a:t>
            </a:r>
            <a:r>
              <a:rPr lang="en-US" sz="2400" dirty="0" smtClean="0">
                <a:solidFill>
                  <a:srgbClr val="FFFF00"/>
                </a:solidFill>
              </a:rPr>
              <a:t>, </a:t>
            </a:r>
            <a:r>
              <a:rPr lang="en-US" sz="2400" dirty="0" err="1" smtClean="0">
                <a:solidFill>
                  <a:srgbClr val="FFFF00"/>
                </a:solidFill>
              </a:rPr>
              <a:t>mencakup</a:t>
            </a:r>
            <a:r>
              <a:rPr lang="en-US" sz="2400" dirty="0" smtClean="0">
                <a:solidFill>
                  <a:srgbClr val="FFFF00"/>
                </a:solidFill>
              </a:rPr>
              <a:t>:</a:t>
            </a:r>
          </a:p>
          <a:p>
            <a:pPr marL="1549400" indent="-649288">
              <a:buAutoNum type="arabicPeriod"/>
            </a:pPr>
            <a:r>
              <a:rPr lang="en-US" sz="2400" dirty="0" err="1" smtClean="0">
                <a:solidFill>
                  <a:srgbClr val="FFFF00"/>
                </a:solidFill>
              </a:rPr>
              <a:t>arah</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fokus</a:t>
            </a:r>
            <a:r>
              <a:rPr lang="en-US" sz="2400" dirty="0" smtClean="0">
                <a:solidFill>
                  <a:srgbClr val="FFFF00"/>
                </a:solidFill>
              </a:rPr>
              <a:t> </a:t>
            </a:r>
            <a:r>
              <a:rPr lang="en-US" sz="2400" dirty="0" err="1" smtClean="0">
                <a:solidFill>
                  <a:srgbClr val="FFFF00"/>
                </a:solidFill>
              </a:rPr>
              <a:t>kegiatan</a:t>
            </a:r>
            <a:r>
              <a:rPr lang="en-US" sz="2400" dirty="0" smtClean="0">
                <a:solidFill>
                  <a:srgbClr val="FFFF00"/>
                </a:solidFill>
              </a:rPr>
              <a:t> </a:t>
            </a:r>
            <a:r>
              <a:rPr lang="en-US" sz="2400" dirty="0" err="1" smtClean="0">
                <a:solidFill>
                  <a:srgbClr val="FFFF00"/>
                </a:solidFill>
              </a:rPr>
              <a:t>PkM</a:t>
            </a:r>
            <a:r>
              <a:rPr lang="en-US" sz="2400" dirty="0" smtClean="0">
                <a:solidFill>
                  <a:srgbClr val="FFFF00"/>
                </a:solidFill>
              </a:rPr>
              <a:t>, </a:t>
            </a:r>
          </a:p>
          <a:p>
            <a:pPr marL="1549400" indent="-649288">
              <a:buAutoNum type="arabicPeriod"/>
            </a:pPr>
            <a:r>
              <a:rPr lang="en-US" sz="2400" dirty="0" err="1" smtClean="0">
                <a:solidFill>
                  <a:srgbClr val="FFFF00"/>
                </a:solidFill>
              </a:rPr>
              <a:t>jenis</a:t>
            </a:r>
            <a:r>
              <a:rPr lang="en-US" sz="2400" dirty="0" smtClean="0">
                <a:solidFill>
                  <a:srgbClr val="FFFF00"/>
                </a:solidFill>
              </a:rPr>
              <a:t> </a:t>
            </a:r>
            <a:r>
              <a:rPr lang="en-US" sz="2400" dirty="0" err="1" smtClean="0">
                <a:solidFill>
                  <a:srgbClr val="FFFF00"/>
                </a:solidFill>
              </a:rPr>
              <a:t>dan</a:t>
            </a:r>
            <a:r>
              <a:rPr lang="en-US" sz="2400" dirty="0" smtClean="0">
                <a:solidFill>
                  <a:srgbClr val="FFFF00"/>
                </a:solidFill>
              </a:rPr>
              <a:t> </a:t>
            </a:r>
            <a:r>
              <a:rPr lang="en-US" sz="2400" dirty="0" err="1" smtClean="0">
                <a:solidFill>
                  <a:srgbClr val="FFFF00"/>
                </a:solidFill>
              </a:rPr>
              <a:t>rekam</a:t>
            </a:r>
            <a:r>
              <a:rPr lang="en-US" sz="2400" dirty="0" smtClean="0">
                <a:solidFill>
                  <a:srgbClr val="FFFF00"/>
                </a:solidFill>
              </a:rPr>
              <a:t> </a:t>
            </a:r>
            <a:r>
              <a:rPr lang="en-US" sz="2400" dirty="0" err="1" smtClean="0">
                <a:solidFill>
                  <a:srgbClr val="FFFF00"/>
                </a:solidFill>
              </a:rPr>
              <a:t>jejak</a:t>
            </a:r>
            <a:r>
              <a:rPr lang="en-US" sz="2400" dirty="0" smtClean="0">
                <a:solidFill>
                  <a:srgbClr val="FFFF00"/>
                </a:solidFill>
              </a:rPr>
              <a:t> </a:t>
            </a:r>
            <a:r>
              <a:rPr lang="en-US" sz="2400" dirty="0" err="1" smtClean="0">
                <a:solidFill>
                  <a:srgbClr val="FFFF00"/>
                </a:solidFill>
              </a:rPr>
              <a:t>kegiatan</a:t>
            </a:r>
            <a:r>
              <a:rPr lang="en-US" sz="2400" dirty="0" smtClean="0">
                <a:solidFill>
                  <a:srgbClr val="FFFF00"/>
                </a:solidFill>
              </a:rPr>
              <a:t> </a:t>
            </a:r>
            <a:r>
              <a:rPr lang="en-US" sz="2400" dirty="0" err="1" smtClean="0">
                <a:solidFill>
                  <a:srgbClr val="FFFF00"/>
                </a:solidFill>
              </a:rPr>
              <a:t>PkM</a:t>
            </a:r>
            <a:r>
              <a:rPr lang="en-US" sz="2400" dirty="0" smtClean="0">
                <a:solidFill>
                  <a:srgbClr val="FFFF00"/>
                </a:solidFill>
              </a:rPr>
              <a:t>, </a:t>
            </a:r>
          </a:p>
          <a:p>
            <a:pPr marL="1549400" indent="-649288">
              <a:buAutoNum type="arabicPeriod"/>
            </a:pPr>
            <a:r>
              <a:rPr lang="en-US" sz="2400" dirty="0" err="1" smtClean="0">
                <a:solidFill>
                  <a:srgbClr val="FFFF00"/>
                </a:solidFill>
              </a:rPr>
              <a:t>pola</a:t>
            </a:r>
            <a:r>
              <a:rPr lang="en-US" sz="2400" dirty="0" smtClean="0">
                <a:solidFill>
                  <a:srgbClr val="FFFF00"/>
                </a:solidFill>
              </a:rPr>
              <a:t> </a:t>
            </a:r>
            <a:r>
              <a:rPr lang="en-US" sz="2400" dirty="0" err="1" smtClean="0">
                <a:solidFill>
                  <a:srgbClr val="FFFF00"/>
                </a:solidFill>
              </a:rPr>
              <a:t>kerja</a:t>
            </a:r>
            <a:r>
              <a:rPr lang="en-US" sz="2400" dirty="0" smtClean="0">
                <a:solidFill>
                  <a:srgbClr val="FFFF00"/>
                </a:solidFill>
              </a:rPr>
              <a:t> </a:t>
            </a:r>
            <a:r>
              <a:rPr lang="en-US" sz="2400" dirty="0" err="1" smtClean="0">
                <a:solidFill>
                  <a:srgbClr val="FFFF00"/>
                </a:solidFill>
              </a:rPr>
              <a:t>sama</a:t>
            </a:r>
            <a:r>
              <a:rPr lang="en-US" sz="2400" dirty="0" smtClean="0">
                <a:solidFill>
                  <a:srgbClr val="FFFF00"/>
                </a:solidFill>
              </a:rPr>
              <a:t> </a:t>
            </a:r>
            <a:r>
              <a:rPr lang="en-US" sz="2400" dirty="0" err="1" smtClean="0">
                <a:solidFill>
                  <a:srgbClr val="FFFF00"/>
                </a:solidFill>
              </a:rPr>
              <a:t>pihak</a:t>
            </a:r>
            <a:r>
              <a:rPr lang="en-US" sz="2400" dirty="0" smtClean="0">
                <a:solidFill>
                  <a:srgbClr val="FFFF00"/>
                </a:solidFill>
              </a:rPr>
              <a:t> </a:t>
            </a:r>
            <a:r>
              <a:rPr lang="en-US" sz="2400" dirty="0" err="1" smtClean="0">
                <a:solidFill>
                  <a:srgbClr val="FFFF00"/>
                </a:solidFill>
              </a:rPr>
              <a:t>luar</a:t>
            </a:r>
            <a:r>
              <a:rPr lang="en-US" sz="2400" dirty="0" smtClean="0">
                <a:solidFill>
                  <a:srgbClr val="FFFF00"/>
                </a:solidFill>
              </a:rPr>
              <a:t>, </a:t>
            </a:r>
          </a:p>
          <a:p>
            <a:pPr marL="1549400" indent="-649288">
              <a:buAutoNum type="arabicPeriod"/>
            </a:pPr>
            <a:r>
              <a:rPr lang="en-US" sz="2400" dirty="0" err="1" smtClean="0">
                <a:solidFill>
                  <a:srgbClr val="FFFF00"/>
                </a:solidFill>
              </a:rPr>
              <a:t>pendanaan</a:t>
            </a:r>
            <a:endParaRPr lang="en-US" sz="2400" dirty="0" smtClean="0">
              <a:solidFill>
                <a:srgbClr val="FFFF00"/>
              </a:solidFill>
            </a:endParaRPr>
          </a:p>
        </p:txBody>
      </p:sp>
      <p:sp>
        <p:nvSpPr>
          <p:cNvPr id="3" name="Title 1"/>
          <p:cNvSpPr txBox="1">
            <a:spLocks/>
          </p:cNvSpPr>
          <p:nvPr/>
        </p:nvSpPr>
        <p:spPr>
          <a:xfrm>
            <a:off x="152400" y="2381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7. </a:t>
            </a:r>
            <a:r>
              <a:rPr lang="en-US" dirty="0" err="1" smtClean="0"/>
              <a:t>Penelitian</a:t>
            </a:r>
            <a:r>
              <a:rPr lang="en-US" dirty="0" smtClean="0"/>
              <a:t>, </a:t>
            </a:r>
            <a:r>
              <a:rPr lang="en-US" dirty="0" err="1" smtClean="0"/>
              <a:t>PkM</a:t>
            </a:r>
            <a:r>
              <a:rPr lang="en-US" dirty="0" smtClean="0"/>
              <a:t>, </a:t>
            </a:r>
            <a:r>
              <a:rPr lang="en-US" dirty="0" err="1" smtClean="0"/>
              <a:t>Kerja</a:t>
            </a:r>
            <a:r>
              <a:rPr lang="en-US" dirty="0" smtClean="0"/>
              <a:t> </a:t>
            </a:r>
            <a:r>
              <a:rPr lang="en-US" dirty="0" err="1" smtClean="0"/>
              <a:t>sama</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85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BFC56743-8B6B-4161-AB61-69983BFA6BCA}" type="datetime1">
              <a:rPr lang="id-ID" smtClean="0"/>
              <a:pPr/>
              <a:t>12/01/2017</a:t>
            </a:fld>
            <a:endParaRPr lang="en-US"/>
          </a:p>
        </p:txBody>
      </p:sp>
    </p:spTree>
    <p:extLst>
      <p:ext uri="{BB962C8B-B14F-4D97-AF65-F5344CB8AC3E}">
        <p14:creationId xmlns="" xmlns:p14="http://schemas.microsoft.com/office/powerpoint/2010/main" val="232057760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28600"/>
            <a:ext cx="11417299" cy="1130300"/>
          </a:xfrm>
        </p:spPr>
        <p:txBody>
          <a:bodyPr/>
          <a:lstStyle/>
          <a:p>
            <a:pPr marL="914400" indent="-914400"/>
            <a:r>
              <a:rPr lang="id-ID" sz="2400" dirty="0" smtClean="0"/>
              <a:t>7.2.2</a:t>
            </a:r>
            <a:r>
              <a:rPr lang="en-US" sz="2400" dirty="0" smtClean="0"/>
              <a:t>. J</a:t>
            </a:r>
            <a:r>
              <a:rPr lang="id-ID" sz="2400" dirty="0" smtClean="0"/>
              <a:t>umlah </a:t>
            </a:r>
            <a:r>
              <a:rPr lang="id-ID" sz="2400" dirty="0"/>
              <a:t>kegiatan PkM* berdasarkan sumber pembiayaan selama </a:t>
            </a:r>
            <a:r>
              <a:rPr lang="en-US" sz="2400" dirty="0"/>
              <a:t>3</a:t>
            </a:r>
            <a:r>
              <a:rPr lang="id-ID" sz="2400" dirty="0" smtClean="0"/>
              <a:t> </a:t>
            </a:r>
            <a:r>
              <a:rPr lang="id-ID" sz="2400" dirty="0"/>
              <a:t>tahun terakhir yang dilakukan </a:t>
            </a:r>
            <a:r>
              <a:rPr lang="id-ID" sz="2400" dirty="0" smtClean="0"/>
              <a:t>oleh</a:t>
            </a:r>
            <a:endParaRPr lang="en-US" sz="2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09618890"/>
              </p:ext>
            </p:extLst>
          </p:nvPr>
        </p:nvGraphicFramePr>
        <p:xfrm>
          <a:off x="465282" y="1118755"/>
          <a:ext cx="9897917" cy="4341410"/>
        </p:xfrm>
        <a:graphic>
          <a:graphicData uri="http://schemas.openxmlformats.org/drawingml/2006/table">
            <a:tbl>
              <a:tblPr>
                <a:tableStyleId>{5C22544A-7EE6-4342-B048-85BDC9FD1C3A}</a:tableStyleId>
              </a:tblPr>
              <a:tblGrid>
                <a:gridCol w="874817"/>
                <a:gridCol w="3721029"/>
                <a:gridCol w="1263563"/>
                <a:gridCol w="1335068"/>
                <a:gridCol w="1335068"/>
                <a:gridCol w="1368372"/>
              </a:tblGrid>
              <a:tr h="231560">
                <a:tc rowSpan="2">
                  <a:txBody>
                    <a:bodyPr/>
                    <a:lstStyle/>
                    <a:p>
                      <a:pPr marL="0" marR="0" algn="ctr">
                        <a:spcBef>
                          <a:spcPts val="0"/>
                        </a:spcBef>
                        <a:spcAft>
                          <a:spcPts val="0"/>
                        </a:spcAft>
                      </a:pPr>
                      <a:r>
                        <a:rPr lang="id-ID" sz="1800" b="1" dirty="0">
                          <a:effectLst/>
                        </a:rPr>
                        <a:t>No.</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fi-FI" sz="1800" b="1" dirty="0">
                          <a:effectLst/>
                        </a:rPr>
                        <a:t>Sumber </a:t>
                      </a:r>
                      <a:r>
                        <a:rPr lang="id-ID" sz="1800" b="1" dirty="0">
                          <a:effectLst/>
                        </a:rPr>
                        <a:t>Pembiayaan </a:t>
                      </a:r>
                      <a:endParaRPr lang="en-US" sz="1800" b="1" dirty="0">
                        <a:effectLst/>
                      </a:endParaRPr>
                    </a:p>
                    <a:p>
                      <a:pPr marL="0" marR="0" algn="ctr">
                        <a:spcBef>
                          <a:spcPts val="0"/>
                        </a:spcBef>
                        <a:spcAft>
                          <a:spcPts val="0"/>
                        </a:spcAft>
                      </a:pPr>
                      <a:r>
                        <a:rPr lang="fi-FI" sz="1800" b="1" dirty="0">
                          <a:effectLst/>
                        </a:rPr>
                        <a:t>Kegiatan </a:t>
                      </a:r>
                      <a:r>
                        <a:rPr lang="id-ID" sz="1800" b="1" dirty="0">
                          <a:effectLst/>
                        </a:rPr>
                        <a:t>PkM</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marL="0" marR="0" algn="ctr">
                        <a:spcBef>
                          <a:spcPts val="0"/>
                        </a:spcBef>
                        <a:spcAft>
                          <a:spcPts val="0"/>
                        </a:spcAft>
                      </a:pPr>
                      <a:r>
                        <a:rPr lang="id-ID" sz="1600" b="1">
                          <a:effectLst/>
                        </a:rPr>
                        <a:t>Jumlah Kegiatan PkM</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id-ID" sz="1800" b="1">
                          <a:effectLst/>
                        </a:rPr>
                        <a:t>Jumlah</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30514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800" b="1">
                          <a:effectLst/>
                        </a:rPr>
                        <a:t>TS-2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TS</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US"/>
                    </a:p>
                  </a:txBody>
                  <a:tcPr/>
                </a:tc>
              </a:tr>
              <a:tr h="260505">
                <a:tc>
                  <a:txBody>
                    <a:bodyPr/>
                    <a:lstStyle/>
                    <a:p>
                      <a:pPr marL="0" marR="0" algn="ctr">
                        <a:spcBef>
                          <a:spcPts val="0"/>
                        </a:spcBef>
                        <a:spcAft>
                          <a:spcPts val="0"/>
                        </a:spcAft>
                      </a:pPr>
                      <a:r>
                        <a:rPr lang="en-US" sz="1800" b="1">
                          <a:effectLst/>
                        </a:rPr>
                        <a:t>(1)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rPr>
                        <a:t>(2)</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rPr>
                        <a:t>(4)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(5)</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id-ID" sz="1800" b="1">
                          <a:effectLst/>
                        </a:rPr>
                        <a:t>(6)</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482483">
                <a:tc>
                  <a:txBody>
                    <a:bodyPr/>
                    <a:lstStyle/>
                    <a:p>
                      <a:pPr marL="0" marR="0" algn="ctr">
                        <a:lnSpc>
                          <a:spcPct val="150000"/>
                        </a:lnSpc>
                        <a:spcBef>
                          <a:spcPts val="0"/>
                        </a:spcBef>
                        <a:spcAft>
                          <a:spcPts val="0"/>
                        </a:spcAft>
                      </a:pPr>
                      <a:r>
                        <a:rPr lang="id-ID" sz="1800" b="1">
                          <a:effectLst/>
                        </a:rPr>
                        <a:t>1</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50000"/>
                        </a:lnSpc>
                        <a:spcBef>
                          <a:spcPts val="0"/>
                        </a:spcBef>
                        <a:spcAft>
                          <a:spcPts val="0"/>
                        </a:spcAft>
                      </a:pPr>
                      <a:r>
                        <a:rPr lang="en-US" sz="1800" b="1" dirty="0" err="1">
                          <a:effectLst/>
                        </a:rPr>
                        <a:t>Pembiayaan</a:t>
                      </a:r>
                      <a:r>
                        <a:rPr lang="en-US" sz="1800" b="1" dirty="0">
                          <a:effectLst/>
                        </a:rPr>
                        <a:t> </a:t>
                      </a:r>
                      <a:r>
                        <a:rPr lang="en-US" sz="1800" b="1" dirty="0" err="1">
                          <a:effectLst/>
                        </a:rPr>
                        <a:t>sendiri</a:t>
                      </a:r>
                      <a:r>
                        <a:rPr lang="en-US" sz="1800" b="1" dirty="0">
                          <a:effectLst/>
                        </a:rPr>
                        <a:t> </a:t>
                      </a:r>
                      <a:r>
                        <a:rPr lang="en-US" sz="1800" b="1" dirty="0" err="1">
                          <a:effectLst/>
                        </a:rPr>
                        <a:t>oleh</a:t>
                      </a:r>
                      <a:r>
                        <a:rPr lang="en-US" sz="1800" b="1" dirty="0">
                          <a:effectLst/>
                        </a:rPr>
                        <a:t> </a:t>
                      </a:r>
                      <a:r>
                        <a:rPr lang="en-US" sz="1800" b="1" dirty="0" err="1">
                          <a:effectLst/>
                        </a:rPr>
                        <a:t>dosen</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a:effectLst/>
                        </a:rPr>
                        <a:t>N</a:t>
                      </a:r>
                      <a:r>
                        <a:rPr lang="id-ID" sz="1800" b="1" baseline="-25000">
                          <a:effectLst/>
                        </a:rPr>
                        <a:t>1</a:t>
                      </a:r>
                      <a:r>
                        <a:rPr lang="id-ID"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2094">
                <a:tc>
                  <a:txBody>
                    <a:bodyPr/>
                    <a:lstStyle/>
                    <a:p>
                      <a:pPr marL="0" marR="0" algn="ctr">
                        <a:lnSpc>
                          <a:spcPct val="150000"/>
                        </a:lnSpc>
                        <a:spcBef>
                          <a:spcPts val="0"/>
                        </a:spcBef>
                        <a:spcAft>
                          <a:spcPts val="0"/>
                        </a:spcAft>
                      </a:pPr>
                      <a:r>
                        <a:rPr lang="id-ID" sz="1800" b="1">
                          <a:effectLst/>
                        </a:rPr>
                        <a:t>2</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50000"/>
                        </a:lnSpc>
                        <a:spcBef>
                          <a:spcPts val="0"/>
                        </a:spcBef>
                        <a:spcAft>
                          <a:spcPts val="0"/>
                        </a:spcAft>
                      </a:pPr>
                      <a:r>
                        <a:rPr lang="en-US" sz="1800" b="1" dirty="0">
                          <a:effectLst/>
                        </a:rPr>
                        <a:t>PT yang </a:t>
                      </a:r>
                      <a:r>
                        <a:rPr lang="en-US" sz="1800" b="1" dirty="0" err="1">
                          <a:effectLst/>
                        </a:rPr>
                        <a:t>bersangkutan</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a:effectLst/>
                        </a:rPr>
                        <a:t>N</a:t>
                      </a:r>
                      <a:r>
                        <a:rPr lang="id-ID" sz="1800" b="1" baseline="-25000">
                          <a:effectLst/>
                        </a:rPr>
                        <a:t>2</a:t>
                      </a:r>
                      <a:r>
                        <a:rPr lang="id-ID" sz="1800" b="1">
                          <a:effectLst/>
                        </a:rPr>
                        <a: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732851">
                <a:tc>
                  <a:txBody>
                    <a:bodyPr/>
                    <a:lstStyle/>
                    <a:p>
                      <a:pPr marL="0" marR="0" algn="ctr">
                        <a:lnSpc>
                          <a:spcPct val="150000"/>
                        </a:lnSpc>
                        <a:spcBef>
                          <a:spcPts val="0"/>
                        </a:spcBef>
                        <a:spcAft>
                          <a:spcPts val="0"/>
                        </a:spcAft>
                      </a:pPr>
                      <a:r>
                        <a:rPr lang="id-ID" sz="1800" b="1">
                          <a:effectLst/>
                        </a:rPr>
                        <a:t>3</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50000"/>
                        </a:lnSpc>
                        <a:spcBef>
                          <a:spcPts val="0"/>
                        </a:spcBef>
                        <a:spcAft>
                          <a:spcPts val="0"/>
                        </a:spcAft>
                      </a:pPr>
                      <a:r>
                        <a:rPr lang="id-ID" sz="1800" b="1" dirty="0">
                          <a:effectLst/>
                        </a:rPr>
                        <a:t>Kem</a:t>
                      </a:r>
                      <a:r>
                        <a:rPr lang="en-US" sz="1800" b="1" dirty="0" err="1">
                          <a:effectLst/>
                        </a:rPr>
                        <a:t>diknas</a:t>
                      </a:r>
                      <a:r>
                        <a:rPr lang="id-ID" sz="1800" b="1" dirty="0">
                          <a:effectLst/>
                        </a:rPr>
                        <a:t>/Kementerian lain terkait</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dirty="0">
                          <a:effectLst/>
                        </a:rPr>
                        <a:t>N</a:t>
                      </a:r>
                      <a:r>
                        <a:rPr lang="id-ID" sz="1800" b="1" baseline="-25000" dirty="0">
                          <a:effectLst/>
                        </a:rPr>
                        <a:t>3</a:t>
                      </a:r>
                      <a:r>
                        <a:rPr lang="id-ID" sz="1800" b="1" dirty="0">
                          <a:effectLst/>
                        </a:rPr>
                        <a:t>=</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123608">
                <a:tc>
                  <a:txBody>
                    <a:bodyPr/>
                    <a:lstStyle/>
                    <a:p>
                      <a:pPr marL="0" marR="0" algn="ctr">
                        <a:lnSpc>
                          <a:spcPct val="150000"/>
                        </a:lnSpc>
                        <a:spcBef>
                          <a:spcPts val="0"/>
                        </a:spcBef>
                        <a:spcAft>
                          <a:spcPts val="0"/>
                        </a:spcAft>
                      </a:pPr>
                      <a:r>
                        <a:rPr lang="id-ID" sz="1800" b="1">
                          <a:effectLst/>
                        </a:rPr>
                        <a:t>4</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50000"/>
                        </a:lnSpc>
                        <a:spcBef>
                          <a:spcPts val="0"/>
                        </a:spcBef>
                        <a:spcAft>
                          <a:spcPts val="0"/>
                        </a:spcAft>
                      </a:pPr>
                      <a:r>
                        <a:rPr lang="en-US" sz="1800" b="1">
                          <a:effectLst/>
                        </a:rPr>
                        <a:t>Institusi dalam negeri di luar </a:t>
                      </a:r>
                      <a:r>
                        <a:rPr lang="id-ID" sz="1800" b="1">
                          <a:effectLst/>
                        </a:rPr>
                        <a:t>Kem</a:t>
                      </a:r>
                      <a:r>
                        <a:rPr lang="en-US" sz="1800" b="1">
                          <a:effectLst/>
                        </a:rPr>
                        <a:t>diknas</a:t>
                      </a:r>
                      <a:r>
                        <a:rPr lang="id-ID" sz="1800" b="1">
                          <a:effectLst/>
                        </a:rPr>
                        <a:t>/Kementerian lain terkait</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dirty="0">
                          <a:effectLst/>
                        </a:rPr>
                        <a:t>N</a:t>
                      </a:r>
                      <a:r>
                        <a:rPr lang="id-ID" sz="1800" b="1" baseline="-25000" dirty="0">
                          <a:effectLst/>
                        </a:rPr>
                        <a:t>4</a:t>
                      </a:r>
                      <a:r>
                        <a:rPr lang="id-ID" sz="1800" b="1" dirty="0">
                          <a:effectLst/>
                        </a:rPr>
                        <a:t>=</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2094">
                <a:tc>
                  <a:txBody>
                    <a:bodyPr/>
                    <a:lstStyle/>
                    <a:p>
                      <a:pPr marL="0" marR="0" algn="ctr">
                        <a:lnSpc>
                          <a:spcPct val="150000"/>
                        </a:lnSpc>
                        <a:spcBef>
                          <a:spcPts val="0"/>
                        </a:spcBef>
                        <a:spcAft>
                          <a:spcPts val="0"/>
                        </a:spcAft>
                      </a:pPr>
                      <a:r>
                        <a:rPr lang="id-ID" sz="1800" b="1">
                          <a:effectLst/>
                        </a:rPr>
                        <a:t>5</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50000"/>
                        </a:lnSpc>
                        <a:spcBef>
                          <a:spcPts val="0"/>
                        </a:spcBef>
                        <a:spcAft>
                          <a:spcPts val="0"/>
                        </a:spcAft>
                      </a:pPr>
                      <a:r>
                        <a:rPr lang="en-US" sz="1800" b="1">
                          <a:effectLst/>
                        </a:rPr>
                        <a:t>Institusi luar negeri</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id-ID" sz="1800" b="1" dirty="0">
                          <a:effectLst/>
                        </a:rPr>
                        <a:t>N</a:t>
                      </a:r>
                      <a:r>
                        <a:rPr lang="id-ID" sz="1800" b="1" baseline="-25000" dirty="0">
                          <a:effectLst/>
                        </a:rPr>
                        <a:t>5</a:t>
                      </a:r>
                      <a:r>
                        <a:rPr lang="id-ID" sz="1800" b="1" dirty="0">
                          <a:effectLst/>
                        </a:rPr>
                        <a:t>=</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342094">
                <a:tc gridSpan="2">
                  <a:txBody>
                    <a:bodyPr/>
                    <a:lstStyle/>
                    <a:p>
                      <a:pPr marL="0" marR="0" algn="ctr">
                        <a:lnSpc>
                          <a:spcPct val="150000"/>
                        </a:lnSpc>
                        <a:spcBef>
                          <a:spcPts val="0"/>
                        </a:spcBef>
                        <a:spcAft>
                          <a:spcPts val="0"/>
                        </a:spcAft>
                      </a:pPr>
                      <a:r>
                        <a:rPr lang="id-ID" sz="1800" b="1">
                          <a:effectLst/>
                        </a:rPr>
                        <a:t>Total</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50000"/>
                        </a:lnSpc>
                        <a:spcBef>
                          <a:spcPts val="0"/>
                        </a:spcBef>
                        <a:spcAft>
                          <a:spcPts val="0"/>
                        </a:spcAft>
                      </a:pPr>
                      <a:r>
                        <a:rPr lang="id-ID"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a:effectLst/>
                        </a:rPr>
                        <a:t> </a:t>
                      </a:r>
                      <a:endParaRPr lang="en-US"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US" sz="1800" b="1" dirty="0">
                          <a:effectLst/>
                        </a:rPr>
                        <a:t>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5" name="Rectangle 4"/>
          <p:cNvSpPr/>
          <p:nvPr/>
        </p:nvSpPr>
        <p:spPr>
          <a:xfrm>
            <a:off x="419100" y="5708072"/>
            <a:ext cx="11509664" cy="646331"/>
          </a:xfrm>
          <a:prstGeom prst="rect">
            <a:avLst/>
          </a:prstGeom>
        </p:spPr>
        <p:txBody>
          <a:bodyPr wrap="square">
            <a:spAutoFit/>
          </a:bodyPr>
          <a:lstStyle/>
          <a:p>
            <a:r>
              <a:rPr lang="id-ID"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Catatan: *  Pelayanan/pengabdian kepada masyarakat adalah penerapan bidang ilmu untuk menyelesaikan masalah di masyarakat (termasuk masyarakat industri, swasta, dan </a:t>
            </a:r>
            <a:r>
              <a:rPr lang="id-ID"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pemerintah)</a:t>
            </a:r>
            <a:endParaRPr lang="en-US" dirty="0">
              <a:solidFill>
                <a:srgbClr val="FFFF00"/>
              </a:solidFill>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86</a:t>
            </a:fld>
            <a:endParaRPr lang="en-US"/>
          </a:p>
        </p:txBody>
      </p:sp>
      <p:sp>
        <p:nvSpPr>
          <p:cNvPr id="9" name="Footer Placeholder 8"/>
          <p:cNvSpPr>
            <a:spLocks noGrp="1"/>
          </p:cNvSpPr>
          <p:nvPr>
            <p:ph type="ftr" sz="quarter" idx="11"/>
          </p:nvPr>
        </p:nvSpPr>
        <p:spPr>
          <a:xfrm>
            <a:off x="4228620" y="6373090"/>
            <a:ext cx="3859795" cy="304801"/>
          </a:xfrm>
        </p:spPr>
        <p:txBody>
          <a:bodyPr/>
          <a:lstStyle/>
          <a:p>
            <a:r>
              <a:rPr lang="en-US" dirty="0" err="1" smtClean="0"/>
              <a:t>Pendampingan</a:t>
            </a:r>
            <a:r>
              <a:rPr lang="en-US" dirty="0" smtClean="0"/>
              <a:t> </a:t>
            </a:r>
            <a:r>
              <a:rPr lang="en-US" dirty="0" err="1" smtClean="0"/>
              <a:t>Pengisian</a:t>
            </a:r>
            <a:r>
              <a:rPr lang="en-US" dirty="0" smtClean="0"/>
              <a:t> </a:t>
            </a:r>
            <a:r>
              <a:rPr lang="en-US" dirty="0" err="1" smtClean="0"/>
              <a:t>Borang</a:t>
            </a:r>
            <a:r>
              <a:rPr lang="en-US" dirty="0" smtClean="0"/>
              <a:t> AIPT KEMENKES 2016</a:t>
            </a:r>
            <a:endParaRPr lang="en-US" dirty="0"/>
          </a:p>
        </p:txBody>
      </p:sp>
      <p:sp>
        <p:nvSpPr>
          <p:cNvPr id="10" name="Date Placeholder 9"/>
          <p:cNvSpPr>
            <a:spLocks noGrp="1"/>
          </p:cNvSpPr>
          <p:nvPr>
            <p:ph type="dt" sz="half" idx="10"/>
          </p:nvPr>
        </p:nvSpPr>
        <p:spPr>
          <a:xfrm>
            <a:off x="371022" y="6376349"/>
            <a:ext cx="990599" cy="304799"/>
          </a:xfrm>
        </p:spPr>
        <p:txBody>
          <a:bodyPr/>
          <a:lstStyle/>
          <a:p>
            <a:fld id="{E3179D43-4762-454C-A1F5-C214837029E9}" type="datetime1">
              <a:rPr lang="id-ID" smtClean="0"/>
              <a:pPr/>
              <a:t>12/01/2017</a:t>
            </a:fld>
            <a:endParaRPr lang="en-US"/>
          </a:p>
        </p:txBody>
      </p:sp>
    </p:spTree>
    <p:extLst>
      <p:ext uri="{BB962C8B-B14F-4D97-AF65-F5344CB8AC3E}">
        <p14:creationId xmlns="" xmlns:p14="http://schemas.microsoft.com/office/powerpoint/2010/main" val="341575318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84910"/>
            <a:ext cx="11436927" cy="5763490"/>
          </a:xfrm>
        </p:spPr>
        <p:txBody>
          <a:bodyPr>
            <a:normAutofit/>
          </a:bodyPr>
          <a:lstStyle/>
          <a:p>
            <a:pPr marL="914400" indent="-914400">
              <a:buFont typeface="Arial" panose="020B0604020202020204" pitchFamily="34" charset="0"/>
              <a:buNone/>
            </a:pPr>
            <a:r>
              <a:rPr lang="en-US" sz="2400" dirty="0"/>
              <a:t>7.2.3. 	</a:t>
            </a:r>
            <a:r>
              <a:rPr lang="id-ID" sz="2400" dirty="0" smtClean="0"/>
              <a:t>Jelaskan kebijakan dan upaya yang dilakukan oleh institusi dalam menjamin keberlanjutan dan mutu kegiatan PkM, , yang  mencakup informasi tentang agenda PkM, dukungan SDM, prasarana dan sarana, jejaring PkM, dan pencarian berbagai sumber dana PkM.</a:t>
            </a:r>
          </a:p>
          <a:p>
            <a:pPr marL="914400" indent="-914400">
              <a:buFont typeface="Arial" panose="020B0604020202020204" pitchFamily="34" charset="0"/>
              <a:buNone/>
            </a:pPr>
            <a:r>
              <a:rPr lang="id-ID" sz="2400" dirty="0" smtClean="0"/>
              <a:t>	</a:t>
            </a:r>
            <a:r>
              <a:rPr lang="en-US" sz="2400" dirty="0" err="1" smtClean="0">
                <a:solidFill>
                  <a:srgbClr val="FFFF00"/>
                </a:solidFill>
              </a:rPr>
              <a:t>Kebijakan</a:t>
            </a:r>
            <a:r>
              <a:rPr lang="en-US" sz="2400" dirty="0" smtClean="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upaya</a:t>
            </a:r>
            <a:r>
              <a:rPr lang="en-US" sz="2400" dirty="0">
                <a:solidFill>
                  <a:srgbClr val="FFFF00"/>
                </a:solidFill>
              </a:rPr>
              <a:t> PT </a:t>
            </a:r>
            <a:r>
              <a:rPr lang="en-US" sz="2400" dirty="0" err="1">
                <a:solidFill>
                  <a:srgbClr val="FFFF00"/>
                </a:solidFill>
              </a:rPr>
              <a:t>dalam</a:t>
            </a:r>
            <a:r>
              <a:rPr lang="en-US" sz="2400" dirty="0">
                <a:solidFill>
                  <a:srgbClr val="FFFF00"/>
                </a:solidFill>
              </a:rPr>
              <a:t> </a:t>
            </a:r>
            <a:r>
              <a:rPr lang="en-US" sz="2400" dirty="0" err="1">
                <a:solidFill>
                  <a:srgbClr val="FFFF00"/>
                </a:solidFill>
              </a:rPr>
              <a:t>menjamin</a:t>
            </a:r>
            <a:r>
              <a:rPr lang="en-US" sz="2400" dirty="0">
                <a:solidFill>
                  <a:srgbClr val="FFFF00"/>
                </a:solidFill>
              </a:rPr>
              <a:t> </a:t>
            </a:r>
            <a:r>
              <a:rPr lang="en-US" sz="2400" dirty="0" err="1">
                <a:solidFill>
                  <a:srgbClr val="FFFF00"/>
                </a:solidFill>
              </a:rPr>
              <a:t>keberlanjutan</a:t>
            </a:r>
            <a:r>
              <a:rPr lang="en-US" sz="2400" dirty="0">
                <a:solidFill>
                  <a:srgbClr val="FFFF00"/>
                </a:solidFill>
              </a:rPr>
              <a:t> </a:t>
            </a:r>
            <a:r>
              <a:rPr lang="en-US" sz="2400" dirty="0" err="1">
                <a:solidFill>
                  <a:srgbClr val="FFFF00"/>
                </a:solidFill>
              </a:rPr>
              <a:t>kegiatan</a:t>
            </a:r>
            <a:r>
              <a:rPr lang="en-US" sz="2400" dirty="0">
                <a:solidFill>
                  <a:srgbClr val="FFFF00"/>
                </a:solidFill>
              </a:rPr>
              <a:t> </a:t>
            </a:r>
            <a:r>
              <a:rPr lang="en-US" sz="2400" dirty="0" err="1">
                <a:solidFill>
                  <a:srgbClr val="FFFF00"/>
                </a:solidFill>
              </a:rPr>
              <a:t>PkM</a:t>
            </a:r>
            <a:r>
              <a:rPr lang="en-US" sz="2400" dirty="0">
                <a:solidFill>
                  <a:srgbClr val="FFFF00"/>
                </a:solidFill>
              </a:rPr>
              <a:t>, </a:t>
            </a:r>
            <a:r>
              <a:rPr lang="en-US" sz="2400" dirty="0" err="1">
                <a:solidFill>
                  <a:srgbClr val="FFFF00"/>
                </a:solidFill>
              </a:rPr>
              <a:t>meliputi</a:t>
            </a:r>
            <a:r>
              <a:rPr lang="en-US" sz="2400" dirty="0">
                <a:solidFill>
                  <a:srgbClr val="FFFF00"/>
                </a:solidFill>
              </a:rPr>
              <a:t>: </a:t>
            </a:r>
          </a:p>
          <a:p>
            <a:pPr marL="1549400" indent="-520700">
              <a:buFont typeface="Arial" panose="020B0604020202020204" pitchFamily="34" charset="0"/>
              <a:buAutoNum type="arabicPeriod"/>
            </a:pPr>
            <a:r>
              <a:rPr lang="en-US" sz="2400" dirty="0" err="1">
                <a:solidFill>
                  <a:srgbClr val="FFFF00"/>
                </a:solidFill>
              </a:rPr>
              <a:t>ada</a:t>
            </a:r>
            <a:r>
              <a:rPr lang="en-US" sz="2400" dirty="0">
                <a:solidFill>
                  <a:srgbClr val="FFFF00"/>
                </a:solidFill>
              </a:rPr>
              <a:t> agenda </a:t>
            </a:r>
            <a:r>
              <a:rPr lang="en-US" sz="2400" dirty="0" err="1">
                <a:solidFill>
                  <a:srgbClr val="FFFF00"/>
                </a:solidFill>
              </a:rPr>
              <a:t>PkM</a:t>
            </a:r>
            <a:r>
              <a:rPr lang="en-US" sz="2400" dirty="0">
                <a:solidFill>
                  <a:srgbClr val="FFFF00"/>
                </a:solidFill>
              </a:rPr>
              <a:t> </a:t>
            </a:r>
            <a:r>
              <a:rPr lang="en-US" sz="2400" dirty="0" err="1">
                <a:solidFill>
                  <a:srgbClr val="FFFF00"/>
                </a:solidFill>
              </a:rPr>
              <a:t>jangka</a:t>
            </a:r>
            <a:r>
              <a:rPr lang="en-US" sz="2400" dirty="0">
                <a:solidFill>
                  <a:srgbClr val="FFFF00"/>
                </a:solidFill>
              </a:rPr>
              <a:t> </a:t>
            </a:r>
            <a:r>
              <a:rPr lang="en-US" sz="2400" dirty="0" err="1">
                <a:solidFill>
                  <a:srgbClr val="FFFF00"/>
                </a:solidFill>
              </a:rPr>
              <a:t>panjang</a:t>
            </a:r>
            <a:r>
              <a:rPr lang="en-US" sz="2400" dirty="0">
                <a:solidFill>
                  <a:srgbClr val="FFFF00"/>
                </a:solidFill>
              </a:rPr>
              <a:t>, </a:t>
            </a:r>
          </a:p>
          <a:p>
            <a:pPr marL="1549400" indent="-520700">
              <a:buFont typeface="Arial" panose="020B0604020202020204" pitchFamily="34" charset="0"/>
              <a:buAutoNum type="arabicPeriod"/>
            </a:pPr>
            <a:r>
              <a:rPr lang="en-US" sz="2400" dirty="0" err="1">
                <a:solidFill>
                  <a:srgbClr val="FFFF00"/>
                </a:solidFill>
              </a:rPr>
              <a:t>tersedianya</a:t>
            </a:r>
            <a:r>
              <a:rPr lang="en-US" sz="2400" dirty="0">
                <a:solidFill>
                  <a:srgbClr val="FFFF00"/>
                </a:solidFill>
              </a:rPr>
              <a:t> SDM, </a:t>
            </a:r>
            <a:r>
              <a:rPr lang="en-US" sz="2400" dirty="0" err="1">
                <a:solidFill>
                  <a:srgbClr val="FFFF00"/>
                </a:solidFill>
              </a:rPr>
              <a:t>prasarana</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sarana</a:t>
            </a:r>
            <a:r>
              <a:rPr lang="en-US" sz="2400" dirty="0">
                <a:solidFill>
                  <a:srgbClr val="FFFF00"/>
                </a:solidFill>
              </a:rPr>
              <a:t> yang </a:t>
            </a:r>
            <a:r>
              <a:rPr lang="en-US" sz="2400" dirty="0" err="1">
                <a:solidFill>
                  <a:srgbClr val="FFFF00"/>
                </a:solidFill>
              </a:rPr>
              <a:t>memungkinkan</a:t>
            </a:r>
            <a:r>
              <a:rPr lang="en-US" sz="2400" dirty="0">
                <a:solidFill>
                  <a:srgbClr val="FFFF00"/>
                </a:solidFill>
              </a:rPr>
              <a:t> </a:t>
            </a:r>
            <a:r>
              <a:rPr lang="en-US" sz="2400" dirty="0" err="1">
                <a:solidFill>
                  <a:srgbClr val="FFFF00"/>
                </a:solidFill>
              </a:rPr>
              <a:t>terlaksananya</a:t>
            </a:r>
            <a:r>
              <a:rPr lang="en-US" sz="2400" dirty="0">
                <a:solidFill>
                  <a:srgbClr val="FFFF00"/>
                </a:solidFill>
              </a:rPr>
              <a:t> </a:t>
            </a:r>
            <a:r>
              <a:rPr lang="en-US" sz="2400" dirty="0" err="1">
                <a:solidFill>
                  <a:srgbClr val="FFFF00"/>
                </a:solidFill>
              </a:rPr>
              <a:t>PkM</a:t>
            </a:r>
            <a:r>
              <a:rPr lang="en-US" sz="2400" dirty="0">
                <a:solidFill>
                  <a:srgbClr val="FFFF00"/>
                </a:solidFill>
              </a:rPr>
              <a:t> </a:t>
            </a:r>
            <a:r>
              <a:rPr lang="en-US" sz="2400" dirty="0" err="1">
                <a:solidFill>
                  <a:srgbClr val="FFFF00"/>
                </a:solidFill>
              </a:rPr>
              <a:t>secara</a:t>
            </a:r>
            <a:r>
              <a:rPr lang="en-US" sz="2400" dirty="0">
                <a:solidFill>
                  <a:srgbClr val="FFFF00"/>
                </a:solidFill>
              </a:rPr>
              <a:t> </a:t>
            </a:r>
            <a:r>
              <a:rPr lang="en-US" sz="2400" dirty="0" err="1">
                <a:solidFill>
                  <a:srgbClr val="FFFF00"/>
                </a:solidFill>
              </a:rPr>
              <a:t>berkelanjutan</a:t>
            </a:r>
            <a:r>
              <a:rPr lang="en-US" sz="2400" dirty="0">
                <a:solidFill>
                  <a:srgbClr val="FFFF00"/>
                </a:solidFill>
              </a:rPr>
              <a:t>,</a:t>
            </a:r>
          </a:p>
          <a:p>
            <a:pPr marL="1549400" indent="-520700">
              <a:buFont typeface="Arial" panose="020B0604020202020204" pitchFamily="34" charset="0"/>
              <a:buAutoNum type="arabicPeriod"/>
            </a:pPr>
            <a:r>
              <a:rPr lang="en-US" sz="2400" dirty="0" err="1">
                <a:solidFill>
                  <a:srgbClr val="FFFF00"/>
                </a:solidFill>
              </a:rPr>
              <a:t>mengembangkan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membinan</a:t>
            </a:r>
            <a:r>
              <a:rPr lang="en-US" sz="2400" dirty="0">
                <a:solidFill>
                  <a:srgbClr val="FFFF00"/>
                </a:solidFill>
              </a:rPr>
              <a:t> </a:t>
            </a:r>
            <a:r>
              <a:rPr lang="en-US" sz="2400" dirty="0" err="1">
                <a:solidFill>
                  <a:srgbClr val="FFFF00"/>
                </a:solidFill>
              </a:rPr>
              <a:t>jejaring</a:t>
            </a:r>
            <a:r>
              <a:rPr lang="en-US" sz="2400" dirty="0">
                <a:solidFill>
                  <a:srgbClr val="FFFF00"/>
                </a:solidFill>
              </a:rPr>
              <a:t> </a:t>
            </a:r>
            <a:r>
              <a:rPr lang="en-US" sz="2400" dirty="0" err="1">
                <a:solidFill>
                  <a:srgbClr val="FFFF00"/>
                </a:solidFill>
              </a:rPr>
              <a:t>PkM</a:t>
            </a:r>
            <a:r>
              <a:rPr lang="en-US" sz="2400" dirty="0">
                <a:solidFill>
                  <a:srgbClr val="FFFF00"/>
                </a:solidFill>
              </a:rPr>
              <a:t>, </a:t>
            </a:r>
          </a:p>
          <a:p>
            <a:pPr marL="1549400" indent="-520700">
              <a:buFont typeface="Arial" panose="020B0604020202020204" pitchFamily="34" charset="0"/>
              <a:buAutoNum type="arabicPeriod"/>
            </a:pPr>
            <a:r>
              <a:rPr lang="en-US" sz="2400" dirty="0" err="1">
                <a:solidFill>
                  <a:srgbClr val="FFFF00"/>
                </a:solidFill>
              </a:rPr>
              <a:t>mencari</a:t>
            </a:r>
            <a:r>
              <a:rPr lang="en-US" sz="2400" dirty="0">
                <a:solidFill>
                  <a:srgbClr val="FFFF00"/>
                </a:solidFill>
              </a:rPr>
              <a:t> </a:t>
            </a:r>
            <a:r>
              <a:rPr lang="en-US" sz="2400" dirty="0" err="1">
                <a:solidFill>
                  <a:srgbClr val="FFFF00"/>
                </a:solidFill>
              </a:rPr>
              <a:t>berbagai</a:t>
            </a:r>
            <a:r>
              <a:rPr lang="en-US" sz="2400" dirty="0">
                <a:solidFill>
                  <a:srgbClr val="FFFF00"/>
                </a:solidFill>
              </a:rPr>
              <a:t> </a:t>
            </a:r>
            <a:r>
              <a:rPr lang="en-US" sz="2400" dirty="0" err="1">
                <a:solidFill>
                  <a:srgbClr val="FFFF00"/>
                </a:solidFill>
              </a:rPr>
              <a:t>sumber</a:t>
            </a:r>
            <a:r>
              <a:rPr lang="en-US" sz="2400" dirty="0">
                <a:solidFill>
                  <a:srgbClr val="FFFF00"/>
                </a:solidFill>
              </a:rPr>
              <a:t> </a:t>
            </a:r>
            <a:r>
              <a:rPr lang="en-US" sz="2400" dirty="0" err="1">
                <a:solidFill>
                  <a:srgbClr val="FFFF00"/>
                </a:solidFill>
              </a:rPr>
              <a:t>dana</a:t>
            </a:r>
            <a:r>
              <a:rPr lang="en-US" sz="2400" dirty="0">
                <a:solidFill>
                  <a:srgbClr val="FFFF00"/>
                </a:solidFill>
              </a:rPr>
              <a:t> </a:t>
            </a:r>
            <a:r>
              <a:rPr lang="en-US" sz="2400" dirty="0" err="1">
                <a:solidFill>
                  <a:srgbClr val="FFFF00"/>
                </a:solidFill>
              </a:rPr>
              <a:t>PkM</a:t>
            </a:r>
            <a:endParaRPr lang="en-US" sz="2400" dirty="0">
              <a:solidFill>
                <a:srgbClr val="FFFF00"/>
              </a:solidFill>
            </a:endParaRPr>
          </a:p>
          <a:p>
            <a:pPr marL="0" indent="0">
              <a:buNone/>
            </a:pPr>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87</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9EF72057-62C8-4ABB-89DC-35B3AF459713}" type="datetime1">
              <a:rPr lang="id-ID" smtClean="0"/>
              <a:pPr/>
              <a:t>12/01/2017</a:t>
            </a:fld>
            <a:endParaRPr lang="en-US"/>
          </a:p>
        </p:txBody>
      </p:sp>
    </p:spTree>
    <p:extLst>
      <p:ext uri="{BB962C8B-B14F-4D97-AF65-F5344CB8AC3E}">
        <p14:creationId xmlns="" xmlns:p14="http://schemas.microsoft.com/office/powerpoint/2010/main" val="116690952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0" y="381000"/>
            <a:ext cx="11503891" cy="5867399"/>
          </a:xfrm>
        </p:spPr>
        <p:txBody>
          <a:bodyPr>
            <a:normAutofit/>
          </a:bodyPr>
          <a:lstStyle/>
          <a:p>
            <a:pPr marL="914400" indent="-914400">
              <a:buNone/>
            </a:pPr>
            <a:r>
              <a:rPr lang="en-US" sz="2400" dirty="0"/>
              <a:t>7.3.1. 	</a:t>
            </a:r>
            <a:r>
              <a:rPr lang="id-ID" sz="2400" dirty="0" smtClean="0"/>
              <a:t>Jelaskan kebijakan dan upaya (pengelolaan serta sistem monitoring dan evaluasi)  kerjasama, dalam rangka mewujudkan visi, melaksanakan misi, dan mencapai tujuan dan sasaran institusi</a:t>
            </a:r>
          </a:p>
          <a:p>
            <a:pPr marL="914400" indent="-914400">
              <a:buNone/>
            </a:pPr>
            <a:endParaRPr lang="id-ID" sz="2400" dirty="0" smtClean="0"/>
          </a:p>
          <a:p>
            <a:pPr marL="914400" indent="-914400">
              <a:buNone/>
            </a:pPr>
            <a:r>
              <a:rPr lang="id-ID" sz="2400" dirty="0" smtClean="0"/>
              <a:t>	</a:t>
            </a:r>
            <a:r>
              <a:rPr lang="en-US" sz="2400" dirty="0" err="1" smtClean="0">
                <a:solidFill>
                  <a:srgbClr val="FFFF00"/>
                </a:solidFill>
              </a:rPr>
              <a:t>Ada</a:t>
            </a:r>
            <a:r>
              <a:rPr lang="en-US" sz="2400" dirty="0" smtClean="0">
                <a:solidFill>
                  <a:srgbClr val="FFFF00"/>
                </a:solidFill>
              </a:rPr>
              <a:t> </a:t>
            </a:r>
            <a:r>
              <a:rPr lang="en-US" sz="2400" dirty="0" err="1">
                <a:solidFill>
                  <a:srgbClr val="FFFF00"/>
                </a:solidFill>
              </a:rPr>
              <a:t>kebijakan</a:t>
            </a:r>
            <a:r>
              <a:rPr lang="en-US" sz="2400" dirty="0">
                <a:solidFill>
                  <a:srgbClr val="FFFF00"/>
                </a:solidFill>
              </a:rPr>
              <a:t>, </a:t>
            </a:r>
            <a:r>
              <a:rPr lang="en-US" sz="2400" dirty="0" err="1">
                <a:solidFill>
                  <a:srgbClr val="FFFF00"/>
                </a:solidFill>
              </a:rPr>
              <a:t>pengelolaan</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monev</a:t>
            </a:r>
            <a:r>
              <a:rPr lang="en-US" sz="2400" dirty="0">
                <a:solidFill>
                  <a:srgbClr val="FFFF00"/>
                </a:solidFill>
              </a:rPr>
              <a:t> </a:t>
            </a:r>
            <a:r>
              <a:rPr lang="en-US" sz="2400" dirty="0" err="1">
                <a:solidFill>
                  <a:srgbClr val="FFFF00"/>
                </a:solidFill>
              </a:rPr>
              <a:t>oleh</a:t>
            </a:r>
            <a:r>
              <a:rPr lang="en-US" sz="2400" dirty="0">
                <a:solidFill>
                  <a:srgbClr val="FFFF00"/>
                </a:solidFill>
              </a:rPr>
              <a:t> PT </a:t>
            </a:r>
            <a:r>
              <a:rPr lang="en-US" sz="2400" dirty="0" err="1">
                <a:solidFill>
                  <a:srgbClr val="FFFF00"/>
                </a:solidFill>
              </a:rPr>
              <a:t>dalam</a:t>
            </a:r>
            <a:r>
              <a:rPr lang="en-US" sz="2400" dirty="0">
                <a:solidFill>
                  <a:srgbClr val="FFFF00"/>
                </a:solidFill>
              </a:rPr>
              <a:t> </a:t>
            </a:r>
            <a:r>
              <a:rPr lang="en-US" sz="2400" dirty="0" err="1">
                <a:solidFill>
                  <a:srgbClr val="FFFF00"/>
                </a:solidFill>
              </a:rPr>
              <a:t>kegiatan</a:t>
            </a:r>
            <a:r>
              <a:rPr lang="en-US" sz="2400" dirty="0">
                <a:solidFill>
                  <a:srgbClr val="FFFF00"/>
                </a:solidFill>
              </a:rPr>
              <a:t> </a:t>
            </a:r>
            <a:r>
              <a:rPr lang="en-US" sz="2400" dirty="0" err="1">
                <a:solidFill>
                  <a:srgbClr val="FFFF00"/>
                </a:solidFill>
              </a:rPr>
              <a:t>kerja</a:t>
            </a:r>
            <a:r>
              <a:rPr lang="en-US" sz="2400" dirty="0">
                <a:solidFill>
                  <a:srgbClr val="FFFF00"/>
                </a:solidFill>
              </a:rPr>
              <a:t> </a:t>
            </a:r>
            <a:r>
              <a:rPr lang="en-US" sz="2400" dirty="0" err="1">
                <a:solidFill>
                  <a:srgbClr val="FFFF00"/>
                </a:solidFill>
              </a:rPr>
              <a:t>sama</a:t>
            </a:r>
            <a:r>
              <a:rPr lang="en-US" sz="2400" dirty="0">
                <a:solidFill>
                  <a:srgbClr val="FFFF00"/>
                </a:solidFill>
              </a:rPr>
              <a:t> </a:t>
            </a:r>
            <a:r>
              <a:rPr lang="en-US" sz="2400" dirty="0" err="1">
                <a:solidFill>
                  <a:srgbClr val="FFFF00"/>
                </a:solidFill>
              </a:rPr>
              <a:t>untuk</a:t>
            </a:r>
            <a:r>
              <a:rPr lang="en-US" sz="2400" dirty="0">
                <a:solidFill>
                  <a:srgbClr val="FFFF00"/>
                </a:solidFill>
              </a:rPr>
              <a:t> </a:t>
            </a:r>
            <a:r>
              <a:rPr lang="en-US" sz="2400" dirty="0" err="1">
                <a:solidFill>
                  <a:srgbClr val="FFFF00"/>
                </a:solidFill>
              </a:rPr>
              <a:t>menjamin</a:t>
            </a:r>
            <a:r>
              <a:rPr lang="en-US" sz="2400" dirty="0">
                <a:solidFill>
                  <a:srgbClr val="FFFF00"/>
                </a:solidFill>
              </a:rPr>
              <a:t>: </a:t>
            </a:r>
            <a:endParaRPr lang="en-US" sz="2400" dirty="0" smtClean="0">
              <a:solidFill>
                <a:srgbClr val="FFFF00"/>
              </a:solidFill>
            </a:endParaRPr>
          </a:p>
          <a:p>
            <a:pPr marL="1320800" indent="-406400">
              <a:buAutoNum type="arabicPeriod"/>
            </a:pPr>
            <a:r>
              <a:rPr lang="en-US" sz="2400" dirty="0" err="1" smtClean="0">
                <a:solidFill>
                  <a:srgbClr val="FFFF00"/>
                </a:solidFill>
              </a:rPr>
              <a:t>Mutu</a:t>
            </a:r>
            <a:r>
              <a:rPr lang="en-US" sz="2400" dirty="0" smtClean="0">
                <a:solidFill>
                  <a:srgbClr val="FFFF00"/>
                </a:solidFill>
              </a:rPr>
              <a:t> </a:t>
            </a:r>
            <a:r>
              <a:rPr lang="en-US" sz="2400" dirty="0" err="1" smtClean="0">
                <a:solidFill>
                  <a:srgbClr val="FFFF00"/>
                </a:solidFill>
              </a:rPr>
              <a:t>kegiatan</a:t>
            </a:r>
            <a:r>
              <a:rPr lang="en-US" sz="2400" dirty="0" smtClean="0">
                <a:solidFill>
                  <a:srgbClr val="FFFF00"/>
                </a:solidFill>
              </a:rPr>
              <a:t> </a:t>
            </a:r>
            <a:r>
              <a:rPr lang="en-US" sz="2400" dirty="0" err="1" smtClean="0">
                <a:solidFill>
                  <a:srgbClr val="FFFF00"/>
                </a:solidFill>
              </a:rPr>
              <a:t>kerjasama</a:t>
            </a:r>
            <a:r>
              <a:rPr lang="en-US" sz="2400" dirty="0" smtClean="0">
                <a:solidFill>
                  <a:srgbClr val="FFFF00"/>
                </a:solidFill>
              </a:rPr>
              <a:t>, </a:t>
            </a:r>
          </a:p>
          <a:p>
            <a:pPr marL="1320800" indent="-406400">
              <a:buAutoNum type="arabicPeriod"/>
            </a:pPr>
            <a:r>
              <a:rPr lang="en-US" sz="2400" dirty="0" err="1" smtClean="0">
                <a:solidFill>
                  <a:srgbClr val="FFFF00"/>
                </a:solidFill>
              </a:rPr>
              <a:t>Relevansi</a:t>
            </a:r>
            <a:r>
              <a:rPr lang="en-US" sz="2400" dirty="0" smtClean="0">
                <a:solidFill>
                  <a:srgbClr val="FFFF00"/>
                </a:solidFill>
              </a:rPr>
              <a:t> </a:t>
            </a:r>
            <a:r>
              <a:rPr lang="en-US" sz="2400" dirty="0" err="1">
                <a:solidFill>
                  <a:srgbClr val="FFFF00"/>
                </a:solidFill>
              </a:rPr>
              <a:t>kegiatan</a:t>
            </a:r>
            <a:r>
              <a:rPr lang="en-US" sz="2400" dirty="0">
                <a:solidFill>
                  <a:srgbClr val="FFFF00"/>
                </a:solidFill>
              </a:rPr>
              <a:t> </a:t>
            </a:r>
            <a:r>
              <a:rPr lang="en-US" sz="2400" dirty="0" err="1">
                <a:solidFill>
                  <a:srgbClr val="FFFF00"/>
                </a:solidFill>
              </a:rPr>
              <a:t>kerjasama</a:t>
            </a:r>
            <a:r>
              <a:rPr lang="en-US" sz="2400" dirty="0" smtClean="0">
                <a:solidFill>
                  <a:srgbClr val="FFFF00"/>
                </a:solidFill>
              </a:rPr>
              <a:t>,</a:t>
            </a:r>
          </a:p>
          <a:p>
            <a:pPr marL="1320800" indent="-406400">
              <a:buAutoNum type="arabicPeriod"/>
            </a:pPr>
            <a:r>
              <a:rPr lang="en-US" sz="2400" dirty="0" err="1" smtClean="0">
                <a:solidFill>
                  <a:srgbClr val="FFFF00"/>
                </a:solidFill>
              </a:rPr>
              <a:t>Produktivitas</a:t>
            </a:r>
            <a:r>
              <a:rPr lang="en-US" sz="2400" dirty="0" smtClean="0">
                <a:solidFill>
                  <a:srgbClr val="FFFF00"/>
                </a:solidFill>
              </a:rPr>
              <a:t> </a:t>
            </a:r>
            <a:r>
              <a:rPr lang="en-US" sz="2400" dirty="0" err="1">
                <a:solidFill>
                  <a:srgbClr val="FFFF00"/>
                </a:solidFill>
              </a:rPr>
              <a:t>kegiatan</a:t>
            </a:r>
            <a:r>
              <a:rPr lang="en-US" sz="2400" dirty="0">
                <a:solidFill>
                  <a:srgbClr val="FFFF00"/>
                </a:solidFill>
              </a:rPr>
              <a:t> </a:t>
            </a:r>
            <a:r>
              <a:rPr lang="en-US" sz="2400" dirty="0" err="1">
                <a:solidFill>
                  <a:srgbClr val="FFFF00"/>
                </a:solidFill>
              </a:rPr>
              <a:t>kerjasama</a:t>
            </a:r>
            <a:r>
              <a:rPr lang="en-US" sz="2400" dirty="0" smtClean="0">
                <a:solidFill>
                  <a:srgbClr val="FFFF00"/>
                </a:solidFill>
              </a:rPr>
              <a:t>, </a:t>
            </a:r>
          </a:p>
          <a:p>
            <a:pPr marL="1320800" indent="-406400">
              <a:buAutoNum type="arabicPeriod"/>
            </a:pPr>
            <a:r>
              <a:rPr lang="en-US" sz="2400" dirty="0" err="1" smtClean="0">
                <a:solidFill>
                  <a:srgbClr val="FFFF00"/>
                </a:solidFill>
              </a:rPr>
              <a:t>keberlanjutan</a:t>
            </a:r>
            <a:r>
              <a:rPr lang="en-US" sz="2400" dirty="0" smtClean="0">
                <a:solidFill>
                  <a:srgbClr val="FFFF00"/>
                </a:solidFill>
              </a:rPr>
              <a:t> </a:t>
            </a:r>
            <a:r>
              <a:rPr lang="en-US" sz="2400" dirty="0" err="1">
                <a:solidFill>
                  <a:srgbClr val="FFFF00"/>
                </a:solidFill>
              </a:rPr>
              <a:t>kegiatan</a:t>
            </a:r>
            <a:r>
              <a:rPr lang="en-US" sz="2400" dirty="0">
                <a:solidFill>
                  <a:srgbClr val="FFFF00"/>
                </a:solidFill>
              </a:rPr>
              <a:t> </a:t>
            </a:r>
            <a:r>
              <a:rPr lang="en-US" sz="2400" dirty="0" err="1" smtClean="0">
                <a:solidFill>
                  <a:srgbClr val="FFFF00"/>
                </a:solidFill>
              </a:rPr>
              <a:t>kerjasama</a:t>
            </a:r>
            <a:endParaRPr lang="en-US" sz="2400" dirty="0" smtClean="0">
              <a:solidFill>
                <a:srgbClr val="FFFF00"/>
              </a:solidFill>
            </a:endParaRPr>
          </a:p>
          <a:p>
            <a:pPr marL="0" indent="0">
              <a:buNone/>
            </a:pPr>
            <a:r>
              <a:rPr lang="en-US" sz="2400" dirty="0" smtClean="0">
                <a:solidFill>
                  <a:srgbClr val="FFFF00"/>
                </a:solidFill>
              </a:rPr>
              <a:t>          (</a:t>
            </a:r>
            <a:r>
              <a:rPr lang="en-US" sz="2400" dirty="0" err="1">
                <a:solidFill>
                  <a:srgbClr val="FFFF00"/>
                </a:solidFill>
              </a:rPr>
              <a:t>semua</a:t>
            </a:r>
            <a:r>
              <a:rPr lang="en-US" sz="2400" dirty="0">
                <a:solidFill>
                  <a:srgbClr val="FFFF00"/>
                </a:solidFill>
              </a:rPr>
              <a:t> </a:t>
            </a:r>
            <a:r>
              <a:rPr lang="en-US" sz="2400" dirty="0" err="1">
                <a:solidFill>
                  <a:srgbClr val="FFFF00"/>
                </a:solidFill>
              </a:rPr>
              <a:t>poin</a:t>
            </a:r>
            <a:r>
              <a:rPr lang="en-US" sz="2400" dirty="0">
                <a:solidFill>
                  <a:srgbClr val="FFFF00"/>
                </a:solidFill>
              </a:rPr>
              <a:t> </a:t>
            </a:r>
            <a:r>
              <a:rPr lang="en-US" sz="2400" dirty="0" err="1">
                <a:solidFill>
                  <a:srgbClr val="FFFF00"/>
                </a:solidFill>
              </a:rPr>
              <a:t>harus</a:t>
            </a:r>
            <a:r>
              <a:rPr lang="en-US" sz="2400" dirty="0">
                <a:solidFill>
                  <a:srgbClr val="FFFF00"/>
                </a:solidFill>
              </a:rPr>
              <a:t> </a:t>
            </a:r>
            <a:r>
              <a:rPr lang="en-US" sz="2400" dirty="0" err="1">
                <a:solidFill>
                  <a:srgbClr val="FFFF00"/>
                </a:solidFill>
              </a:rPr>
              <a:t>sangat</a:t>
            </a:r>
            <a:r>
              <a:rPr lang="en-US" sz="2400" dirty="0">
                <a:solidFill>
                  <a:srgbClr val="FFFF00"/>
                </a:solidFill>
              </a:rPr>
              <a:t> </a:t>
            </a:r>
            <a:r>
              <a:rPr lang="en-US" sz="2400" dirty="0" err="1">
                <a:solidFill>
                  <a:srgbClr val="FFFF00"/>
                </a:solidFill>
              </a:rPr>
              <a:t>jelas</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efektif</a:t>
            </a:r>
            <a:r>
              <a:rPr lang="en-US" sz="2400" dirty="0">
                <a:solidFill>
                  <a:srgbClr val="FFFF00"/>
                </a:solidFill>
              </a:rPr>
              <a:t>)</a:t>
            </a:r>
          </a:p>
          <a:p>
            <a:pPr marL="0" indent="0">
              <a:buNone/>
            </a:pPr>
            <a:endParaRPr lang="en-US" sz="24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88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09142A05-6E65-4908-9725-C45532E54285}" type="datetime1">
              <a:rPr lang="id-ID" smtClean="0"/>
              <a:pPr/>
              <a:t>12/01/2017</a:t>
            </a:fld>
            <a:endParaRPr lang="en-US"/>
          </a:p>
        </p:txBody>
      </p:sp>
    </p:spTree>
    <p:extLst>
      <p:ext uri="{BB962C8B-B14F-4D97-AF65-F5344CB8AC3E}">
        <p14:creationId xmlns="" xmlns:p14="http://schemas.microsoft.com/office/powerpoint/2010/main" val="88665713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254000"/>
            <a:ext cx="10629900" cy="1092200"/>
          </a:xfrm>
        </p:spPr>
        <p:txBody>
          <a:bodyPr/>
          <a:lstStyle/>
          <a:p>
            <a:pPr marL="914400" indent="-914400"/>
            <a:r>
              <a:rPr lang="id-ID" sz="2400" dirty="0" smtClean="0"/>
              <a:t>7.3.2</a:t>
            </a:r>
            <a:r>
              <a:rPr lang="en-US" sz="2400" dirty="0" smtClean="0"/>
              <a:t>.</a:t>
            </a:r>
            <a:r>
              <a:rPr lang="id-ID" sz="2400" dirty="0" smtClean="0"/>
              <a:t>  </a:t>
            </a:r>
            <a:r>
              <a:rPr lang="id-ID" sz="2400" dirty="0"/>
              <a:t>Tuliskan instansi dalam negeri yang menjalin kerjasama</a:t>
            </a:r>
            <a:r>
              <a:rPr lang="id-ID" sz="2400" baseline="30000" dirty="0"/>
              <a:t>*</a:t>
            </a:r>
            <a:r>
              <a:rPr lang="id-ID" sz="2400" dirty="0"/>
              <a:t> yang terkait dengan institusi perguruan tinggi dalam </a:t>
            </a:r>
            <a:r>
              <a:rPr lang="en-US" sz="2400" b="1" dirty="0">
                <a:solidFill>
                  <a:srgbClr val="FFFF00"/>
                </a:solidFill>
              </a:rPr>
              <a:t>3</a:t>
            </a:r>
            <a:r>
              <a:rPr lang="id-ID" sz="2400" b="1" dirty="0" smtClean="0">
                <a:solidFill>
                  <a:srgbClr val="FFFF00"/>
                </a:solidFill>
              </a:rPr>
              <a:t> </a:t>
            </a:r>
            <a:r>
              <a:rPr lang="id-ID" sz="2400" b="1" dirty="0">
                <a:solidFill>
                  <a:srgbClr val="FFFF00"/>
                </a:solidFill>
              </a:rPr>
              <a:t>tahun terakhir</a:t>
            </a:r>
            <a:endParaRPr lang="en-US" sz="24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457631882"/>
              </p:ext>
            </p:extLst>
          </p:nvPr>
        </p:nvGraphicFramePr>
        <p:xfrm>
          <a:off x="546101" y="1587499"/>
          <a:ext cx="10464798" cy="3708400"/>
        </p:xfrm>
        <a:graphic>
          <a:graphicData uri="http://schemas.openxmlformats.org/drawingml/2006/table">
            <a:tbl>
              <a:tblPr>
                <a:tableStyleId>{5C22544A-7EE6-4342-B048-85BDC9FD1C3A}</a:tableStyleId>
              </a:tblPr>
              <a:tblGrid>
                <a:gridCol w="863599"/>
                <a:gridCol w="2345430"/>
                <a:gridCol w="2037112"/>
                <a:gridCol w="1171917"/>
                <a:gridCol w="1171917"/>
                <a:gridCol w="2874823"/>
              </a:tblGrid>
              <a:tr h="834390">
                <a:tc rowSpan="2">
                  <a:txBody>
                    <a:bodyPr/>
                    <a:lstStyle/>
                    <a:p>
                      <a:pPr marL="0" marR="0" algn="ctr">
                        <a:spcBef>
                          <a:spcPts val="0"/>
                        </a:spcBef>
                        <a:spcAft>
                          <a:spcPts val="0"/>
                        </a:spcAft>
                      </a:pPr>
                      <a:r>
                        <a:rPr lang="en-US" sz="1600" b="1" dirty="0">
                          <a:effectLst/>
                        </a:rPr>
                        <a:t>No.</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rowSpan="2">
                  <a:txBody>
                    <a:bodyPr/>
                    <a:lstStyle/>
                    <a:p>
                      <a:pPr marL="0" marR="0" algn="ctr">
                        <a:spcBef>
                          <a:spcPts val="0"/>
                        </a:spcBef>
                        <a:spcAft>
                          <a:spcPts val="0"/>
                        </a:spcAft>
                      </a:pPr>
                      <a:r>
                        <a:rPr lang="en-US" sz="1600" b="1">
                          <a:effectLst/>
                        </a:rPr>
                        <a:t>Nama Instansi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rowSpan="2">
                  <a:txBody>
                    <a:bodyPr/>
                    <a:lstStyle/>
                    <a:p>
                      <a:pPr marL="0" marR="0" algn="ctr">
                        <a:spcBef>
                          <a:spcPts val="0"/>
                        </a:spcBef>
                        <a:spcAft>
                          <a:spcPts val="0"/>
                        </a:spcAft>
                      </a:pPr>
                      <a:r>
                        <a:rPr lang="en-US" sz="1600" b="1">
                          <a:effectLst/>
                        </a:rPr>
                        <a:t>Jenis</a:t>
                      </a:r>
                    </a:p>
                    <a:p>
                      <a:pPr marL="0" marR="0" algn="ctr">
                        <a:spcBef>
                          <a:spcPts val="0"/>
                        </a:spcBef>
                        <a:spcAft>
                          <a:spcPts val="0"/>
                        </a:spcAft>
                      </a:pPr>
                      <a:r>
                        <a:rPr lang="en-US" sz="1600" b="1">
                          <a:effectLst/>
                        </a:rPr>
                        <a:t>Kegiatan</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gridSpan="2">
                  <a:txBody>
                    <a:bodyPr/>
                    <a:lstStyle/>
                    <a:p>
                      <a:pPr marL="0" marR="0" algn="ctr">
                        <a:spcBef>
                          <a:spcPts val="0"/>
                        </a:spcBef>
                        <a:spcAft>
                          <a:spcPts val="0"/>
                        </a:spcAft>
                      </a:pPr>
                      <a:r>
                        <a:rPr lang="en-US" sz="1600" b="1">
                          <a:effectLst/>
                        </a:rPr>
                        <a:t>Kurun Waktu </a:t>
                      </a:r>
                    </a:p>
                    <a:p>
                      <a:pPr marL="0" marR="0" algn="ctr">
                        <a:spcBef>
                          <a:spcPts val="0"/>
                        </a:spcBef>
                        <a:spcAft>
                          <a:spcPts val="0"/>
                        </a:spcAft>
                      </a:pPr>
                      <a:r>
                        <a:rPr lang="en-US" sz="1600" b="1">
                          <a:effectLst/>
                        </a:rPr>
                        <a:t>Kerja</a:t>
                      </a:r>
                      <a:r>
                        <a:rPr lang="id-ID" sz="1600" b="1">
                          <a:effectLst/>
                        </a:rPr>
                        <a:t>s</a:t>
                      </a:r>
                      <a:r>
                        <a:rPr lang="en-US" sz="1600" b="1">
                          <a:effectLst/>
                        </a:rPr>
                        <a:t>ama</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en-US"/>
                    </a:p>
                  </a:txBody>
                  <a:tcPr/>
                </a:tc>
                <a:tc rowSpan="2">
                  <a:txBody>
                    <a:bodyPr/>
                    <a:lstStyle/>
                    <a:p>
                      <a:pPr marL="0" marR="0" algn="ctr">
                        <a:spcBef>
                          <a:spcPts val="0"/>
                        </a:spcBef>
                        <a:spcAft>
                          <a:spcPts val="0"/>
                        </a:spcAft>
                      </a:pPr>
                      <a:r>
                        <a:rPr lang="en-US" sz="1600" b="1">
                          <a:effectLst/>
                        </a:rPr>
                        <a:t>Manfaat yang Telah Diperoleh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r>
              <a:tr h="41719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a:effectLst/>
                        </a:rPr>
                        <a:t>Mulai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Berakhir</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vMerge="1">
                  <a:txBody>
                    <a:bodyPr/>
                    <a:lstStyle/>
                    <a:p>
                      <a:endParaRPr lang="en-US"/>
                    </a:p>
                  </a:txBody>
                  <a:tcPr/>
                </a:tc>
              </a:tr>
              <a:tr h="417195">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marL="0" marR="0" algn="ctr">
                        <a:spcBef>
                          <a:spcPts val="0"/>
                        </a:spcBef>
                        <a:spcAft>
                          <a:spcPts val="0"/>
                        </a:spcAft>
                      </a:pPr>
                      <a:r>
                        <a:rPr lang="en-US" sz="1600" b="1">
                          <a:effectLst/>
                        </a:rPr>
                        <a:t>(6)</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tc>
              </a:tr>
              <a:tr h="509905">
                <a:tc>
                  <a:txBody>
                    <a:bodyPr/>
                    <a:lstStyle/>
                    <a:p>
                      <a:pPr marL="0" marR="0" algn="ctr">
                        <a:spcBef>
                          <a:spcPts val="0"/>
                        </a:spcBef>
                        <a:spcAft>
                          <a:spcPts val="0"/>
                        </a:spcAft>
                      </a:pPr>
                      <a:r>
                        <a:rPr lang="en-US" sz="1600" b="1">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r>
              <a:tr h="509905">
                <a:tc>
                  <a:txBody>
                    <a:bodyPr/>
                    <a:lstStyle/>
                    <a:p>
                      <a:pPr marL="0" marR="0" algn="ctr">
                        <a:spcBef>
                          <a:spcPts val="0"/>
                        </a:spcBef>
                        <a:spcAft>
                          <a:spcPts val="0"/>
                        </a:spcAft>
                      </a:pPr>
                      <a:r>
                        <a:rPr lang="en-US" sz="1600" b="1">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r>
              <a:tr h="509905">
                <a:tc>
                  <a:txBody>
                    <a:bodyPr/>
                    <a:lstStyle/>
                    <a:p>
                      <a:pPr marL="0" marR="0" algn="ctr">
                        <a:spcBef>
                          <a:spcPts val="0"/>
                        </a:spcBef>
                        <a:spcAft>
                          <a:spcPts val="0"/>
                        </a:spcAft>
                      </a:pPr>
                      <a:r>
                        <a:rPr lang="en-US" sz="1600" b="1">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r>
              <a:tr h="509905">
                <a:tc>
                  <a:txBody>
                    <a:bodyPr/>
                    <a:lstStyle/>
                    <a:p>
                      <a:pPr marL="0" marR="0" algn="ctr">
                        <a:spcBef>
                          <a:spcPts val="0"/>
                        </a:spcBef>
                        <a:spcAft>
                          <a:spcPts val="0"/>
                        </a:spcAft>
                      </a:pPr>
                      <a:r>
                        <a:rPr lang="en-US" sz="1600" b="1">
                          <a:effectLst/>
                        </a:rPr>
                        <a:t>dst.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tc>
                <a:tc>
                  <a:txBody>
                    <a:bodyPr/>
                    <a:lstStyle/>
                    <a:p>
                      <a:pPr marL="0" marR="0" algn="just">
                        <a:spcBef>
                          <a:spcPts val="0"/>
                        </a:spcBef>
                        <a:spcAft>
                          <a:spcPts val="0"/>
                        </a:spcAft>
                      </a:pPr>
                      <a:r>
                        <a:rPr lang="en-US" sz="1600" b="1">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c>
                  <a:txBody>
                    <a:bodyPr/>
                    <a:lstStyle/>
                    <a:p>
                      <a:pPr marL="0" marR="0" algn="just">
                        <a:spcBef>
                          <a:spcPts val="0"/>
                        </a:spcBef>
                        <a:spcAft>
                          <a:spcPts val="0"/>
                        </a:spcAft>
                      </a:pPr>
                      <a:r>
                        <a:rPr lang="en-US" sz="1600" b="1"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solidFill>
                      <a:srgbClr val="FFFF00"/>
                    </a:solidFill>
                  </a:tcPr>
                </a:tc>
              </a:tr>
            </a:tbl>
          </a:graphicData>
        </a:graphic>
      </p:graphicFrame>
      <p:sp>
        <p:nvSpPr>
          <p:cNvPr id="5" name="Rectangle 4"/>
          <p:cNvSpPr/>
          <p:nvPr/>
        </p:nvSpPr>
        <p:spPr>
          <a:xfrm>
            <a:off x="419100" y="5569635"/>
            <a:ext cx="8877300" cy="646331"/>
          </a:xfrm>
          <a:prstGeom prst="rect">
            <a:avLst/>
          </a:prstGeom>
        </p:spPr>
        <p:txBody>
          <a:bodyPr wrap="square">
            <a:spAutoFit/>
          </a:bodyPr>
          <a:lstStyle/>
          <a:p>
            <a:pPr marL="1143000" indent="-1143000"/>
            <a:r>
              <a:rPr lang="en-US" dirty="0" err="1">
                <a:latin typeface="Arial" panose="020B0604020202020204" pitchFamily="34" charset="0"/>
                <a:ea typeface="Times New Roman" panose="02020603050405020304" pitchFamily="18" charset="0"/>
                <a:cs typeface="Times New Roman" panose="02020603050405020304" pitchFamily="18" charset="0"/>
              </a:rPr>
              <a:t>Catatan</a:t>
            </a:r>
            <a:r>
              <a:rPr lang="en-US" dirty="0">
                <a:latin typeface="Arial" panose="020B0604020202020204" pitchFamily="34" charset="0"/>
                <a:ea typeface="Times New Roman" panose="02020603050405020304" pitchFamily="18" charset="0"/>
                <a:cs typeface="Times New Roman" panose="02020603050405020304" pitchFamily="18" charset="0"/>
              </a:rPr>
              <a:t> : * </a:t>
            </a:r>
            <a:r>
              <a:rPr lang="id-ID" dirty="0">
                <a:latin typeface="Arial" panose="020B0604020202020204" pitchFamily="34" charset="0"/>
                <a:ea typeface="Times New Roman" panose="02020603050405020304" pitchFamily="18" charset="0"/>
                <a:cs typeface="Times New Roman" panose="02020603050405020304" pitchFamily="18" charset="0"/>
              </a:rPr>
              <a:t>Kerjasama di luar kegiatan magang, </a:t>
            </a:r>
            <a:r>
              <a:rPr lang="en-US" dirty="0" err="1">
                <a:latin typeface="Arial" panose="020B0604020202020204" pitchFamily="34" charset="0"/>
                <a:ea typeface="Times New Roman" panose="02020603050405020304" pitchFamily="18" charset="0"/>
                <a:cs typeface="Times New Roman" panose="02020603050405020304" pitchFamily="18" charset="0"/>
              </a:rPr>
              <a:t>dokumen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pendukung</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disediakan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pada</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saat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asesmen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lapangan</a:t>
            </a:r>
            <a:endParaRPr lang="en-US" dirty="0"/>
          </a:p>
        </p:txBody>
      </p:sp>
      <p:sp>
        <p:nvSpPr>
          <p:cNvPr id="8" name="Slide Number Placeholder 7"/>
          <p:cNvSpPr>
            <a:spLocks noGrp="1"/>
          </p:cNvSpPr>
          <p:nvPr>
            <p:ph type="sldNum" sz="quarter" idx="12"/>
          </p:nvPr>
        </p:nvSpPr>
        <p:spPr/>
        <p:txBody>
          <a:bodyPr/>
          <a:lstStyle/>
          <a:p>
            <a:fld id="{F173A9D0-1A36-4B24-B117-D76BD841B7CF}" type="slidenum">
              <a:rPr lang="en-US" smtClean="0"/>
              <a:pPr/>
              <a:t>89</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D6D3D03E-B56D-4790-9DF8-B57FAD327588}" type="datetime1">
              <a:rPr lang="id-ID" smtClean="0"/>
              <a:pPr/>
              <a:t>12/01/2017</a:t>
            </a:fld>
            <a:endParaRPr lang="en-US"/>
          </a:p>
        </p:txBody>
      </p:sp>
    </p:spTree>
    <p:extLst>
      <p:ext uri="{BB962C8B-B14F-4D97-AF65-F5344CB8AC3E}">
        <p14:creationId xmlns="" xmlns:p14="http://schemas.microsoft.com/office/powerpoint/2010/main" val="3238400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9425"/>
            <a:ext cx="10515600" cy="574675"/>
          </a:xfrm>
        </p:spPr>
        <p:txBody>
          <a:bodyPr>
            <a:normAutofit fontScale="90000"/>
          </a:bodyPr>
          <a:lstStyle/>
          <a:p>
            <a:r>
              <a:rPr lang="en-US" dirty="0" err="1" smtClean="0"/>
              <a:t>Standar</a:t>
            </a:r>
            <a:r>
              <a:rPr lang="en-US" dirty="0" smtClean="0"/>
              <a:t> 2.</a:t>
            </a:r>
            <a:endParaRPr lang="en-US" dirty="0"/>
          </a:p>
        </p:txBody>
      </p:sp>
      <p:sp>
        <p:nvSpPr>
          <p:cNvPr id="3" name="Content Placeholder 2"/>
          <p:cNvSpPr>
            <a:spLocks noGrp="1"/>
          </p:cNvSpPr>
          <p:nvPr>
            <p:ph idx="1"/>
          </p:nvPr>
        </p:nvSpPr>
        <p:spPr>
          <a:xfrm>
            <a:off x="698500" y="1270000"/>
            <a:ext cx="10515600" cy="5326063"/>
          </a:xfrm>
        </p:spPr>
        <p:txBody>
          <a:bodyPr>
            <a:noAutofit/>
          </a:bodyPr>
          <a:lstStyle/>
          <a:p>
            <a:pPr marL="914400" indent="-914400">
              <a:buNone/>
            </a:pPr>
            <a:r>
              <a:rPr lang="en-US" sz="2600" dirty="0" smtClean="0">
                <a:solidFill>
                  <a:schemeClr val="tx1"/>
                </a:solidFill>
              </a:rPr>
              <a:t>2.2. 	</a:t>
            </a:r>
            <a:r>
              <a:rPr lang="id-ID" sz="2800" dirty="0" smtClean="0"/>
              <a:t>Jelaskan pola dan kinerja kepemimpinan institusi perguruan tinggi, mencakup informasi tentang kepemimpinan operasional, organisasi, dan publik </a:t>
            </a:r>
          </a:p>
          <a:p>
            <a:pPr marL="1441450" lvl="0" indent="-527050">
              <a:buFont typeface="+mj-lt"/>
              <a:buAutoNum type="alphaLcPeriod"/>
            </a:pPr>
            <a:r>
              <a:rPr lang="en-US" sz="2800" dirty="0" err="1" smtClean="0">
                <a:solidFill>
                  <a:srgbClr val="FFFF00"/>
                </a:solidFill>
              </a:rPr>
              <a:t>Kepemipinan</a:t>
            </a:r>
            <a:r>
              <a:rPr lang="en-US" sz="2800" dirty="0" smtClean="0">
                <a:solidFill>
                  <a:srgbClr val="FFFF00"/>
                </a:solidFill>
              </a:rPr>
              <a:t> </a:t>
            </a:r>
            <a:r>
              <a:rPr lang="en-US" sz="2800" dirty="0" err="1" smtClean="0">
                <a:solidFill>
                  <a:srgbClr val="FFFF00"/>
                </a:solidFill>
              </a:rPr>
              <a:t>operasional</a:t>
            </a:r>
            <a:r>
              <a:rPr lang="en-US" sz="2800" dirty="0" smtClean="0">
                <a:solidFill>
                  <a:srgbClr val="FFFF00"/>
                </a:solidFill>
              </a:rPr>
              <a:t>,</a:t>
            </a:r>
            <a:endParaRPr lang="id-ID" sz="2800" dirty="0" smtClean="0">
              <a:solidFill>
                <a:srgbClr val="FFFF00"/>
              </a:solidFill>
            </a:endParaRPr>
          </a:p>
          <a:p>
            <a:pPr marL="1441450" lvl="0" indent="-527050">
              <a:buFont typeface="+mj-lt"/>
              <a:buAutoNum type="alphaLcPeriod"/>
            </a:pPr>
            <a:r>
              <a:rPr lang="en-US" sz="2800" dirty="0" err="1" smtClean="0">
                <a:solidFill>
                  <a:srgbClr val="FFFF00"/>
                </a:solidFill>
              </a:rPr>
              <a:t>Kepemimpinan</a:t>
            </a:r>
            <a:r>
              <a:rPr lang="en-US" sz="2800" dirty="0" smtClean="0">
                <a:solidFill>
                  <a:srgbClr val="FFFF00"/>
                </a:solidFill>
              </a:rPr>
              <a:t> </a:t>
            </a:r>
            <a:r>
              <a:rPr lang="en-US" sz="2800" dirty="0" err="1" smtClean="0">
                <a:solidFill>
                  <a:srgbClr val="FFFF00"/>
                </a:solidFill>
              </a:rPr>
              <a:t>organisasi</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endParaRPr lang="id-ID" sz="2800" dirty="0" smtClean="0">
              <a:solidFill>
                <a:srgbClr val="FFFF00"/>
              </a:solidFill>
            </a:endParaRPr>
          </a:p>
          <a:p>
            <a:pPr marL="1441450" lvl="0" indent="-527050">
              <a:buFont typeface="+mj-lt"/>
              <a:buAutoNum type="alphaLcPeriod"/>
            </a:pPr>
            <a:r>
              <a:rPr lang="en-US" sz="2800" dirty="0" err="1" smtClean="0">
                <a:solidFill>
                  <a:srgbClr val="FFFF00"/>
                </a:solidFill>
              </a:rPr>
              <a:t>Kempimpinan</a:t>
            </a:r>
            <a:r>
              <a:rPr lang="en-US" sz="2800" dirty="0" smtClean="0">
                <a:solidFill>
                  <a:srgbClr val="FFFF00"/>
                </a:solidFill>
              </a:rPr>
              <a:t> </a:t>
            </a:r>
            <a:r>
              <a:rPr lang="en-US" sz="2800" dirty="0" err="1" smtClean="0">
                <a:solidFill>
                  <a:srgbClr val="FFFF00"/>
                </a:solidFill>
              </a:rPr>
              <a:t>publik</a:t>
            </a:r>
            <a:r>
              <a:rPr lang="en-US" sz="2800" dirty="0" smtClean="0">
                <a:solidFill>
                  <a:srgbClr val="FFFF00"/>
                </a:solidFill>
              </a:rPr>
              <a:t> (</a:t>
            </a:r>
            <a:r>
              <a:rPr lang="en-US" sz="2800" dirty="0" err="1" smtClean="0">
                <a:solidFill>
                  <a:srgbClr val="FFFF00"/>
                </a:solidFill>
              </a:rPr>
              <a:t>kerjasama</a:t>
            </a:r>
            <a:r>
              <a:rPr lang="en-US" sz="2800" dirty="0" smtClean="0">
                <a:solidFill>
                  <a:srgbClr val="FFFF00"/>
                </a:solidFill>
              </a:rPr>
              <a:t> </a:t>
            </a:r>
            <a:r>
              <a:rPr lang="en-US" sz="2800" dirty="0" err="1" smtClean="0">
                <a:solidFill>
                  <a:srgbClr val="FFFF00"/>
                </a:solidFill>
              </a:rPr>
              <a:t>dan</a:t>
            </a:r>
            <a:r>
              <a:rPr lang="en-US" sz="2800" dirty="0" smtClean="0">
                <a:solidFill>
                  <a:srgbClr val="FFFF00"/>
                </a:solidFill>
              </a:rPr>
              <a:t> </a:t>
            </a:r>
            <a:r>
              <a:rPr lang="en-US" sz="2800" dirty="0" err="1" smtClean="0">
                <a:solidFill>
                  <a:srgbClr val="FFFF00"/>
                </a:solidFill>
              </a:rPr>
              <a:t>kepemimpinan</a:t>
            </a:r>
            <a:r>
              <a:rPr lang="en-US" sz="2800" dirty="0" smtClean="0">
                <a:solidFill>
                  <a:srgbClr val="FFFF00"/>
                </a:solidFill>
              </a:rPr>
              <a:t> </a:t>
            </a:r>
            <a:r>
              <a:rPr lang="en-US" sz="2800" dirty="0" err="1" smtClean="0">
                <a:solidFill>
                  <a:srgbClr val="FFFF00"/>
                </a:solidFill>
              </a:rPr>
              <a:t>di</a:t>
            </a:r>
            <a:r>
              <a:rPr lang="en-US" sz="2800" dirty="0" smtClean="0">
                <a:solidFill>
                  <a:srgbClr val="FFFF00"/>
                </a:solidFill>
              </a:rPr>
              <a:t> </a:t>
            </a:r>
            <a:r>
              <a:rPr lang="en-US" sz="2800" dirty="0" err="1" smtClean="0">
                <a:solidFill>
                  <a:srgbClr val="FFFF00"/>
                </a:solidFill>
              </a:rPr>
              <a:t>luar</a:t>
            </a:r>
            <a:r>
              <a:rPr lang="en-US" sz="2800" dirty="0" smtClean="0">
                <a:solidFill>
                  <a:srgbClr val="FFFF00"/>
                </a:solidFill>
              </a:rPr>
              <a:t> </a:t>
            </a:r>
            <a:r>
              <a:rPr lang="en-US" sz="2800" dirty="0" err="1" smtClean="0">
                <a:solidFill>
                  <a:srgbClr val="FFFF00"/>
                </a:solidFill>
              </a:rPr>
              <a:t>kampus</a:t>
            </a:r>
            <a:r>
              <a:rPr lang="id-ID" sz="2800" dirty="0" smtClean="0">
                <a:solidFill>
                  <a:srgbClr val="FFFF00"/>
                </a:solidFill>
              </a:rPr>
              <a:t>)</a:t>
            </a:r>
          </a:p>
          <a:p>
            <a:pPr marL="1441450" indent="-527050">
              <a:buFont typeface="+mj-lt"/>
              <a:buAutoNum type="alphaLcPeriod"/>
            </a:pPr>
            <a:r>
              <a:rPr lang="en-US" sz="2800" dirty="0" err="1" smtClean="0">
                <a:solidFill>
                  <a:srgbClr val="FFFF00"/>
                </a:solidFill>
              </a:rPr>
              <a:t>Berikan</a:t>
            </a:r>
            <a:r>
              <a:rPr lang="en-US" sz="2800" dirty="0" smtClean="0">
                <a:solidFill>
                  <a:srgbClr val="FFFF00"/>
                </a:solidFill>
              </a:rPr>
              <a:t> </a:t>
            </a:r>
            <a:r>
              <a:rPr lang="en-US" sz="2800" dirty="0" err="1" smtClean="0">
                <a:solidFill>
                  <a:srgbClr val="FFFF00"/>
                </a:solidFill>
              </a:rPr>
              <a:t>contoh</a:t>
            </a:r>
            <a:r>
              <a:rPr lang="en-US" sz="2800" dirty="0" smtClean="0">
                <a:solidFill>
                  <a:srgbClr val="FFFF00"/>
                </a:solidFill>
              </a:rPr>
              <a:t> </a:t>
            </a:r>
            <a:r>
              <a:rPr lang="en-US" sz="2800" dirty="0" err="1" smtClean="0">
                <a:solidFill>
                  <a:srgbClr val="FFFF00"/>
                </a:solidFill>
              </a:rPr>
              <a:t>masing-masing</a:t>
            </a:r>
            <a:endParaRPr lang="en-US" sz="2600" dirty="0" smtClean="0">
              <a:solidFill>
                <a:srgbClr val="FFFF00"/>
              </a:solidFill>
            </a:endParaRPr>
          </a:p>
        </p:txBody>
      </p:sp>
      <p:sp>
        <p:nvSpPr>
          <p:cNvPr id="6" name="Slide Number Placeholder 5"/>
          <p:cNvSpPr>
            <a:spLocks noGrp="1"/>
          </p:cNvSpPr>
          <p:nvPr>
            <p:ph type="sldNum" sz="quarter" idx="12"/>
          </p:nvPr>
        </p:nvSpPr>
        <p:spPr/>
        <p:txBody>
          <a:bodyPr/>
          <a:lstStyle/>
          <a:p>
            <a:fld id="{F173A9D0-1A36-4B24-B117-D76BD841B7CF}" type="slidenum">
              <a:rPr lang="en-US" smtClean="0"/>
              <a:pPr/>
              <a:t>9</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5589554A-1B23-4049-B5EE-12EF88B7CAAE}" type="datetime1">
              <a:rPr lang="id-ID" smtClean="0"/>
              <a:pPr/>
              <a:t>12/01/2017</a:t>
            </a:fld>
            <a:endParaRPr lang="en-US"/>
          </a:p>
        </p:txBody>
      </p:sp>
    </p:spTree>
    <p:extLst>
      <p:ext uri="{BB962C8B-B14F-4D97-AF65-F5344CB8AC3E}">
        <p14:creationId xmlns="" xmlns:p14="http://schemas.microsoft.com/office/powerpoint/2010/main" val="312255216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79400"/>
            <a:ext cx="10350499" cy="1244600"/>
          </a:xfrm>
        </p:spPr>
        <p:txBody>
          <a:bodyPr/>
          <a:lstStyle/>
          <a:p>
            <a:pPr marL="863600" indent="-863600"/>
            <a:r>
              <a:rPr lang="id-ID" sz="2400" dirty="0" smtClean="0"/>
              <a:t>7.3.3</a:t>
            </a:r>
            <a:r>
              <a:rPr lang="en-US" sz="2400" dirty="0" smtClean="0"/>
              <a:t>.</a:t>
            </a:r>
            <a:r>
              <a:rPr lang="id-ID" sz="2400" dirty="0" smtClean="0"/>
              <a:t>  </a:t>
            </a:r>
            <a:r>
              <a:rPr lang="en-US" sz="2400" dirty="0" err="1" smtClean="0"/>
              <a:t>Kerjasama</a:t>
            </a:r>
            <a:r>
              <a:rPr lang="id-ID" sz="2400" dirty="0"/>
              <a:t> *</a:t>
            </a:r>
            <a:r>
              <a:rPr lang="id-ID" sz="2400" dirty="0" smtClean="0"/>
              <a:t> </a:t>
            </a:r>
            <a:r>
              <a:rPr lang="id-ID" sz="2400" dirty="0"/>
              <a:t>instansi luar negeri </a:t>
            </a:r>
            <a:r>
              <a:rPr lang="id-ID" sz="2400" dirty="0" smtClean="0"/>
              <a:t>yang </a:t>
            </a:r>
            <a:r>
              <a:rPr lang="id-ID" sz="2400" dirty="0"/>
              <a:t>terkait dengan institusi perguruan tinggi/jurusan dalam </a:t>
            </a:r>
            <a:r>
              <a:rPr lang="en-US" sz="2400" b="1" dirty="0">
                <a:solidFill>
                  <a:srgbClr val="FFFF00"/>
                </a:solidFill>
              </a:rPr>
              <a:t>3</a:t>
            </a:r>
            <a:r>
              <a:rPr lang="id-ID" sz="2400" b="1" dirty="0" smtClean="0">
                <a:solidFill>
                  <a:srgbClr val="FFFF00"/>
                </a:solidFill>
              </a:rPr>
              <a:t> </a:t>
            </a:r>
            <a:r>
              <a:rPr lang="id-ID" sz="2400" b="1" dirty="0">
                <a:solidFill>
                  <a:srgbClr val="FFFF00"/>
                </a:solidFill>
              </a:rPr>
              <a:t>tahun terakhir</a:t>
            </a:r>
            <a:endParaRPr lang="en-US" sz="2400" b="1"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285616444"/>
              </p:ext>
            </p:extLst>
          </p:nvPr>
        </p:nvGraphicFramePr>
        <p:xfrm>
          <a:off x="368298" y="1333500"/>
          <a:ext cx="10591801" cy="4152902"/>
        </p:xfrm>
        <a:graphic>
          <a:graphicData uri="http://schemas.openxmlformats.org/drawingml/2006/table">
            <a:tbl>
              <a:tblPr>
                <a:tableStyleId>{93296810-A885-4BE3-A3E7-6D5BEEA58F35}</a:tableStyleId>
              </a:tblPr>
              <a:tblGrid>
                <a:gridCol w="889002"/>
                <a:gridCol w="2279971"/>
                <a:gridCol w="2061835"/>
                <a:gridCol w="1186140"/>
                <a:gridCol w="1186140"/>
                <a:gridCol w="2988713"/>
              </a:tblGrid>
              <a:tr h="934402">
                <a:tc rowSpan="2">
                  <a:txBody>
                    <a:bodyPr/>
                    <a:lstStyle/>
                    <a:p>
                      <a:pPr marL="0" marR="0" algn="ctr">
                        <a:spcBef>
                          <a:spcPts val="0"/>
                        </a:spcBef>
                        <a:spcAft>
                          <a:spcPts val="0"/>
                        </a:spcAft>
                      </a:pPr>
                      <a:r>
                        <a:rPr lang="en-US" sz="1600" dirty="0">
                          <a:effectLst/>
                        </a:rPr>
                        <a:t>No.</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spcBef>
                          <a:spcPts val="0"/>
                        </a:spcBef>
                        <a:spcAft>
                          <a:spcPts val="0"/>
                        </a:spcAft>
                      </a:pPr>
                      <a:r>
                        <a:rPr lang="en-US" sz="1600" dirty="0" err="1">
                          <a:effectLst/>
                        </a:rPr>
                        <a:t>Nama</a:t>
                      </a:r>
                      <a:r>
                        <a:rPr lang="en-US" sz="1600" dirty="0">
                          <a:effectLst/>
                        </a:rPr>
                        <a:t> </a:t>
                      </a:r>
                      <a:r>
                        <a:rPr lang="en-US" sz="1600" dirty="0" err="1">
                          <a:effectLst/>
                        </a:rPr>
                        <a:t>Instansi</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spcBef>
                          <a:spcPts val="0"/>
                        </a:spcBef>
                        <a:spcAft>
                          <a:spcPts val="0"/>
                        </a:spcAft>
                      </a:pPr>
                      <a:r>
                        <a:rPr lang="en-US" sz="1600" dirty="0" err="1">
                          <a:effectLst/>
                        </a:rPr>
                        <a:t>Jenis</a:t>
                      </a:r>
                      <a:endParaRPr lang="en-US" sz="1600" dirty="0">
                        <a:effectLst/>
                      </a:endParaRPr>
                    </a:p>
                    <a:p>
                      <a:pPr marL="0" marR="0" algn="ctr">
                        <a:spcBef>
                          <a:spcPts val="0"/>
                        </a:spcBef>
                        <a:spcAft>
                          <a:spcPts val="0"/>
                        </a:spcAft>
                      </a:pPr>
                      <a:r>
                        <a:rPr lang="en-US" sz="1600" dirty="0" err="1">
                          <a:effectLst/>
                        </a:rPr>
                        <a:t>Kegiatan</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600">
                          <a:effectLst/>
                        </a:rPr>
                        <a:t>Kurun Waktu </a:t>
                      </a:r>
                    </a:p>
                    <a:p>
                      <a:pPr marL="0" marR="0" algn="ctr">
                        <a:spcBef>
                          <a:spcPts val="0"/>
                        </a:spcBef>
                        <a:spcAft>
                          <a:spcPts val="0"/>
                        </a:spcAft>
                      </a:pPr>
                      <a:r>
                        <a:rPr lang="en-US" sz="1600">
                          <a:effectLst/>
                        </a:rPr>
                        <a:t>Kerja</a:t>
                      </a:r>
                      <a:r>
                        <a:rPr lang="id-ID" sz="1600">
                          <a:effectLst/>
                        </a:rPr>
                        <a:t>s</a:t>
                      </a:r>
                      <a:r>
                        <a:rPr lang="en-US" sz="1600">
                          <a:effectLst/>
                        </a:rPr>
                        <a:t>ama</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rowSpan="2">
                  <a:txBody>
                    <a:bodyPr/>
                    <a:lstStyle/>
                    <a:p>
                      <a:pPr marL="0" marR="0" algn="ctr">
                        <a:spcBef>
                          <a:spcPts val="0"/>
                        </a:spcBef>
                        <a:spcAft>
                          <a:spcPts val="0"/>
                        </a:spcAft>
                      </a:pPr>
                      <a:r>
                        <a:rPr lang="en-US" sz="1600">
                          <a:effectLst/>
                        </a:rPr>
                        <a:t>Manfaat yang Telah Diperoleh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720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a:effectLst/>
                        </a:rPr>
                        <a:t>Mulai</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Berakhir</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467202">
                <a:tc>
                  <a:txBody>
                    <a:bodyPr/>
                    <a:lstStyle/>
                    <a:p>
                      <a:pPr marL="0" marR="0" algn="ctr">
                        <a:spcBef>
                          <a:spcPts val="0"/>
                        </a:spcBef>
                        <a:spcAft>
                          <a:spcPts val="0"/>
                        </a:spcAft>
                      </a:pPr>
                      <a:r>
                        <a:rPr lang="en-US" sz="1600">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rPr>
                        <a:t>(3)</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(4)</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rPr>
                        <a:t>(5)</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effectLst/>
                        </a:rPr>
                        <a:t>(6)</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1024">
                <a:tc>
                  <a:txBody>
                    <a:bodyPr/>
                    <a:lstStyle/>
                    <a:p>
                      <a:pPr marL="0" marR="0" algn="ctr">
                        <a:spcBef>
                          <a:spcPts val="0"/>
                        </a:spcBef>
                        <a:spcAft>
                          <a:spcPts val="0"/>
                        </a:spcAft>
                      </a:pPr>
                      <a:r>
                        <a:rPr lang="en-US" sz="1600">
                          <a:effectLst/>
                        </a:rPr>
                        <a:t>1</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71024">
                <a:tc>
                  <a:txBody>
                    <a:bodyPr/>
                    <a:lstStyle/>
                    <a:p>
                      <a:pPr marL="0" marR="0" algn="ctr">
                        <a:spcBef>
                          <a:spcPts val="0"/>
                        </a:spcBef>
                        <a:spcAft>
                          <a:spcPts val="0"/>
                        </a:spcAft>
                      </a:pPr>
                      <a:r>
                        <a:rPr lang="en-US" sz="1600">
                          <a:effectLst/>
                        </a:rPr>
                        <a:t>2</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71024">
                <a:tc>
                  <a:txBody>
                    <a:bodyPr/>
                    <a:lstStyle/>
                    <a:p>
                      <a:pPr marL="0" marR="0" algn="ctr">
                        <a:spcBef>
                          <a:spcPts val="0"/>
                        </a:spcBef>
                        <a:spcAft>
                          <a:spcPts val="0"/>
                        </a:spcAft>
                      </a:pPr>
                      <a:r>
                        <a:rPr lang="en-US" sz="1600">
                          <a:effectLst/>
                        </a:rPr>
                        <a:t>3</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71024">
                <a:tc>
                  <a:txBody>
                    <a:bodyPr/>
                    <a:lstStyle/>
                    <a:p>
                      <a:pPr marL="0" marR="0" algn="ctr">
                        <a:spcBef>
                          <a:spcPts val="0"/>
                        </a:spcBef>
                        <a:spcAft>
                          <a:spcPts val="0"/>
                        </a:spcAft>
                      </a:pPr>
                      <a:r>
                        <a:rPr lang="en-US" sz="1600">
                          <a:effectLst/>
                        </a:rPr>
                        <a:t>dst.</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a:effectLst/>
                        </a:rPr>
                        <a:t> </a:t>
                      </a:r>
                      <a:endParaRPr lang="en-US" sz="1600" b="1">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just">
                        <a:spcBef>
                          <a:spcPts val="0"/>
                        </a:spcBef>
                        <a:spcAft>
                          <a:spcPts val="0"/>
                        </a:spcAft>
                      </a:pPr>
                      <a:r>
                        <a:rPr lang="en-US" sz="1600" dirty="0">
                          <a:effectLst/>
                        </a:rPr>
                        <a:t> </a:t>
                      </a:r>
                      <a:endParaRPr lang="en-US" sz="16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5" name="Rectangle 4"/>
          <p:cNvSpPr/>
          <p:nvPr/>
        </p:nvSpPr>
        <p:spPr>
          <a:xfrm>
            <a:off x="355600" y="5596235"/>
            <a:ext cx="8369300" cy="646331"/>
          </a:xfrm>
          <a:prstGeom prst="rect">
            <a:avLst/>
          </a:prstGeom>
        </p:spPr>
        <p:txBody>
          <a:bodyPr wrap="square">
            <a:spAutoFit/>
          </a:bodyPr>
          <a:lstStyle/>
          <a:p>
            <a:pPr marL="1143000" marR="0" indent="-1143000" algn="just">
              <a:spcBef>
                <a:spcPts val="0"/>
              </a:spcBef>
              <a:spcAft>
                <a:spcPts val="0"/>
              </a:spcAft>
            </a:pPr>
            <a:r>
              <a:rPr lang="en-US" dirty="0" err="1">
                <a:latin typeface="Arial" panose="020B0604020202020204" pitchFamily="34" charset="0"/>
                <a:ea typeface="Times New Roman" panose="02020603050405020304" pitchFamily="18" charset="0"/>
                <a:cs typeface="Times New Roman" panose="02020603050405020304" pitchFamily="18" charset="0"/>
              </a:rPr>
              <a:t>Catatan</a:t>
            </a:r>
            <a:r>
              <a:rPr lang="en-US" dirty="0">
                <a:latin typeface="Arial" panose="020B0604020202020204" pitchFamily="34" charset="0"/>
                <a:ea typeface="Times New Roman" panose="02020603050405020304" pitchFamily="18" charset="0"/>
                <a:cs typeface="Times New Roman" panose="02020603050405020304" pitchFamily="18" charset="0"/>
              </a:rPr>
              <a:t> : *</a:t>
            </a:r>
            <a:r>
              <a:rPr lang="id-ID" dirty="0">
                <a:latin typeface="Arial" panose="020B0604020202020204" pitchFamily="34" charset="0"/>
                <a:ea typeface="Times New Roman" panose="02020603050405020304" pitchFamily="18" charset="0"/>
                <a:cs typeface="Times New Roman" panose="02020603050405020304" pitchFamily="18" charset="0"/>
              </a:rPr>
              <a:t> Kerjasama di luar kegiatan magang, </a:t>
            </a:r>
            <a:r>
              <a:rPr lang="en-US" dirty="0" err="1">
                <a:latin typeface="Arial" panose="020B0604020202020204" pitchFamily="34" charset="0"/>
                <a:ea typeface="Times New Roman" panose="02020603050405020304" pitchFamily="18" charset="0"/>
                <a:cs typeface="Times New Roman" panose="02020603050405020304" pitchFamily="18" charset="0"/>
              </a:rPr>
              <a:t>dokumen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pendukung</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disediakan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pada</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saat</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asesmen</a:t>
            </a:r>
            <a:r>
              <a:rPr lang="en-US" dirty="0">
                <a:latin typeface="Arial" panose="020B0604020202020204" pitchFamily="34" charset="0"/>
                <a:ea typeface="Times New Roman" panose="02020603050405020304" pitchFamily="18" charset="0"/>
                <a:cs typeface="Times New Roman" panose="02020603050405020304" pitchFamily="18" charset="0"/>
              </a:rPr>
              <a:t> </a:t>
            </a:r>
            <a:r>
              <a:rPr lang="en-US" dirty="0" err="1">
                <a:latin typeface="Arial" panose="020B0604020202020204" pitchFamily="34" charset="0"/>
                <a:ea typeface="Times New Roman" panose="02020603050405020304" pitchFamily="18" charset="0"/>
                <a:cs typeface="Times New Roman" panose="02020603050405020304" pitchFamily="18" charset="0"/>
              </a:rPr>
              <a:t>lapangan</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F173A9D0-1A36-4B24-B117-D76BD841B7CF}" type="slidenum">
              <a:rPr lang="en-US" smtClean="0"/>
              <a:pPr/>
              <a:t>90</a:t>
            </a:fld>
            <a:endParaRPr lang="en-US"/>
          </a:p>
        </p:txBody>
      </p:sp>
      <p:sp>
        <p:nvSpPr>
          <p:cNvPr id="9" name="Footer Placeholder 8"/>
          <p:cNvSpPr>
            <a:spLocks noGrp="1"/>
          </p:cNvSpPr>
          <p:nvPr>
            <p:ph type="ftr" sz="quarter" idx="11"/>
          </p:nvPr>
        </p:nvSpPr>
        <p:spPr/>
        <p:txBody>
          <a:bodyPr/>
          <a:lstStyle/>
          <a:p>
            <a:r>
              <a:rPr lang="en-US" smtClean="0"/>
              <a:t>Pendampingan Pengisian Borang AIPT KEMENKES 2016</a:t>
            </a:r>
            <a:endParaRPr lang="en-US"/>
          </a:p>
        </p:txBody>
      </p:sp>
      <p:sp>
        <p:nvSpPr>
          <p:cNvPr id="10" name="Date Placeholder 9"/>
          <p:cNvSpPr>
            <a:spLocks noGrp="1"/>
          </p:cNvSpPr>
          <p:nvPr>
            <p:ph type="dt" sz="half" idx="10"/>
          </p:nvPr>
        </p:nvSpPr>
        <p:spPr/>
        <p:txBody>
          <a:bodyPr/>
          <a:lstStyle/>
          <a:p>
            <a:fld id="{7715A2B0-A0D8-4DF0-8612-88FC6A9AC169}" type="datetime1">
              <a:rPr lang="id-ID" smtClean="0"/>
              <a:pPr/>
              <a:t>12/01/2017</a:t>
            </a:fld>
            <a:endParaRPr lang="en-US"/>
          </a:p>
        </p:txBody>
      </p:sp>
    </p:spTree>
    <p:extLst>
      <p:ext uri="{BB962C8B-B14F-4D97-AF65-F5344CB8AC3E}">
        <p14:creationId xmlns="" xmlns:p14="http://schemas.microsoft.com/office/powerpoint/2010/main" val="218306488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92100" y="1231900"/>
            <a:ext cx="11518900" cy="55753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7.3.4.	</a:t>
            </a:r>
            <a:r>
              <a:rPr lang="id-ID" dirty="0" smtClean="0"/>
              <a:t>Jelaskan  proses monitoring dan evaluasi pelaksanaan dan hasil kerjasama serta waktu pelaksanaannya</a:t>
            </a:r>
          </a:p>
          <a:p>
            <a:pPr marL="977900" indent="-977900">
              <a:buNone/>
            </a:pPr>
            <a:endParaRPr lang="id-ID" dirty="0" smtClean="0"/>
          </a:p>
          <a:p>
            <a:pPr marL="1622425" lvl="0" indent="-51435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dokumen</a:t>
            </a:r>
            <a:r>
              <a:rPr lang="en-US" dirty="0" smtClean="0">
                <a:solidFill>
                  <a:srgbClr val="FFFF00"/>
                </a:solidFill>
              </a:rPr>
              <a:t> </a:t>
            </a:r>
            <a:r>
              <a:rPr lang="en-US" dirty="0" err="1" smtClean="0">
                <a:solidFill>
                  <a:srgbClr val="FFFF00"/>
                </a:solidFill>
              </a:rPr>
              <a:t>rancangan</a:t>
            </a:r>
            <a:r>
              <a:rPr lang="en-US" dirty="0" smtClean="0">
                <a:solidFill>
                  <a:srgbClr val="FFFF00"/>
                </a:solidFill>
              </a:rPr>
              <a:t> </a:t>
            </a:r>
            <a:r>
              <a:rPr lang="en-US" dirty="0" err="1" smtClean="0">
                <a:solidFill>
                  <a:srgbClr val="FFFF00"/>
                </a:solidFill>
              </a:rPr>
              <a:t>kerjasama</a:t>
            </a:r>
            <a:endParaRPr lang="id-ID" dirty="0" smtClean="0">
              <a:solidFill>
                <a:srgbClr val="FFFF00"/>
              </a:solidFill>
            </a:endParaRPr>
          </a:p>
          <a:p>
            <a:pPr marL="1622425" lvl="0" indent="-51435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proses</a:t>
            </a:r>
            <a:r>
              <a:rPr lang="en-US" dirty="0" smtClean="0">
                <a:solidFill>
                  <a:srgbClr val="FFFF00"/>
                </a:solidFill>
              </a:rPr>
              <a:t> </a:t>
            </a:r>
            <a:r>
              <a:rPr lang="en-US" dirty="0" err="1" smtClean="0">
                <a:solidFill>
                  <a:srgbClr val="FFFF00"/>
                </a:solidFill>
              </a:rPr>
              <a:t>monev</a:t>
            </a:r>
            <a:r>
              <a:rPr lang="en-US" dirty="0" smtClean="0">
                <a:solidFill>
                  <a:srgbClr val="FFFF00"/>
                </a:solidFill>
              </a:rPr>
              <a:t> </a:t>
            </a:r>
            <a:r>
              <a:rPr lang="en-US" dirty="0" err="1" smtClean="0">
                <a:solidFill>
                  <a:srgbClr val="FFFF00"/>
                </a:solidFill>
              </a:rPr>
              <a:t>kerjasama</a:t>
            </a:r>
            <a:r>
              <a:rPr lang="en-US" dirty="0" smtClean="0">
                <a:solidFill>
                  <a:srgbClr val="FFFF00"/>
                </a:solidFill>
              </a:rPr>
              <a:t>,</a:t>
            </a:r>
            <a:endParaRPr lang="id-ID" dirty="0" smtClean="0">
              <a:solidFill>
                <a:srgbClr val="FFFF00"/>
              </a:solidFill>
            </a:endParaRPr>
          </a:p>
          <a:p>
            <a:pPr marL="1622425" lvl="0" indent="-51435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hasil</a:t>
            </a:r>
            <a:r>
              <a:rPr lang="en-US" dirty="0" smtClean="0">
                <a:solidFill>
                  <a:srgbClr val="FFFF00"/>
                </a:solidFill>
              </a:rPr>
              <a:t> </a:t>
            </a:r>
            <a:r>
              <a:rPr lang="en-US" dirty="0" err="1" smtClean="0">
                <a:solidFill>
                  <a:srgbClr val="FFFF00"/>
                </a:solidFill>
              </a:rPr>
              <a:t>monev</a:t>
            </a:r>
            <a:r>
              <a:rPr lang="en-US" dirty="0" smtClean="0">
                <a:solidFill>
                  <a:srgbClr val="FFFF00"/>
                </a:solidFill>
              </a:rPr>
              <a:t> </a:t>
            </a:r>
            <a:r>
              <a:rPr lang="en-US" dirty="0" err="1" smtClean="0">
                <a:solidFill>
                  <a:srgbClr val="FFFF00"/>
                </a:solidFill>
              </a:rPr>
              <a:t>kerjasama</a:t>
            </a:r>
            <a:r>
              <a:rPr lang="en-US" dirty="0" smtClean="0">
                <a:solidFill>
                  <a:srgbClr val="FFFF00"/>
                </a:solidFill>
              </a:rPr>
              <a:t> </a:t>
            </a:r>
            <a:r>
              <a:rPr lang="en-US" dirty="0" err="1" smtClean="0">
                <a:solidFill>
                  <a:srgbClr val="FFFF00"/>
                </a:solidFill>
              </a:rPr>
              <a:t>secara</a:t>
            </a:r>
            <a:r>
              <a:rPr lang="en-US" dirty="0" smtClean="0">
                <a:solidFill>
                  <a:srgbClr val="FFFF00"/>
                </a:solidFill>
              </a:rPr>
              <a:t> </a:t>
            </a:r>
            <a:r>
              <a:rPr lang="en-US" dirty="0" err="1" smtClean="0">
                <a:solidFill>
                  <a:srgbClr val="FFFF00"/>
                </a:solidFill>
              </a:rPr>
              <a:t>berkala</a:t>
            </a:r>
            <a:r>
              <a:rPr lang="en-US" dirty="0" smtClean="0">
                <a:solidFill>
                  <a:srgbClr val="FFFF00"/>
                </a:solidFill>
              </a:rPr>
              <a:t> </a:t>
            </a:r>
            <a:r>
              <a:rPr lang="en-US" dirty="0" err="1" smtClean="0">
                <a:solidFill>
                  <a:srgbClr val="FFFF00"/>
                </a:solidFill>
              </a:rPr>
              <a:t>selama</a:t>
            </a:r>
            <a:r>
              <a:rPr lang="en-US" dirty="0" smtClean="0">
                <a:solidFill>
                  <a:srgbClr val="FFFF00"/>
                </a:solidFill>
              </a:rPr>
              <a:t> </a:t>
            </a:r>
            <a:r>
              <a:rPr lang="en-US" dirty="0" err="1" smtClean="0">
                <a:solidFill>
                  <a:srgbClr val="FFFF00"/>
                </a:solidFill>
              </a:rPr>
              <a:t>kerja</a:t>
            </a:r>
            <a:r>
              <a:rPr lang="en-US" dirty="0" smtClean="0">
                <a:solidFill>
                  <a:srgbClr val="FFFF00"/>
                </a:solidFill>
              </a:rPr>
              <a:t> </a:t>
            </a:r>
            <a:r>
              <a:rPr lang="en-US" dirty="0" err="1" smtClean="0">
                <a:solidFill>
                  <a:srgbClr val="FFFF00"/>
                </a:solidFill>
              </a:rPr>
              <a:t>sama</a:t>
            </a:r>
            <a:r>
              <a:rPr lang="en-US" dirty="0" smtClean="0">
                <a:solidFill>
                  <a:srgbClr val="FFFF00"/>
                </a:solidFill>
              </a:rPr>
              <a:t> </a:t>
            </a:r>
            <a:r>
              <a:rPr lang="en-US" dirty="0" err="1" smtClean="0">
                <a:solidFill>
                  <a:srgbClr val="FFFF00"/>
                </a:solidFill>
              </a:rPr>
              <a:t>berlangsung</a:t>
            </a:r>
            <a:r>
              <a:rPr lang="en-US" dirty="0" smtClean="0">
                <a:solidFill>
                  <a:srgbClr val="FFFF00"/>
                </a:solidFill>
              </a:rPr>
              <a:t>, </a:t>
            </a:r>
            <a:endParaRPr lang="id-ID" dirty="0" smtClean="0">
              <a:solidFill>
                <a:srgbClr val="FFFF00"/>
              </a:solidFill>
            </a:endParaRPr>
          </a:p>
          <a:p>
            <a:pPr marL="1622425" indent="-514350">
              <a:buFont typeface="+mj-lt"/>
              <a:buAutoNum type="alphaLcPeriod"/>
            </a:pPr>
            <a:r>
              <a:rPr lang="en-US" dirty="0" err="1" smtClean="0">
                <a:solidFill>
                  <a:srgbClr val="FFFF00"/>
                </a:solidFill>
              </a:rPr>
              <a:t>Dapat</a:t>
            </a:r>
            <a:r>
              <a:rPr lang="en-US" dirty="0" smtClean="0">
                <a:solidFill>
                  <a:srgbClr val="FFFF00"/>
                </a:solidFill>
              </a:rPr>
              <a:t> </a:t>
            </a:r>
            <a:r>
              <a:rPr lang="en-US" dirty="0" err="1" smtClean="0">
                <a:solidFill>
                  <a:srgbClr val="FFFF00"/>
                </a:solidFill>
              </a:rPr>
              <a:t>diakses</a:t>
            </a:r>
            <a:r>
              <a:rPr lang="en-US" dirty="0" smtClean="0">
                <a:solidFill>
                  <a:srgbClr val="FFFF00"/>
                </a:solidFill>
              </a:rPr>
              <a:t> </a:t>
            </a:r>
            <a:r>
              <a:rPr lang="en-US" dirty="0" err="1" smtClean="0">
                <a:solidFill>
                  <a:srgbClr val="FFFF00"/>
                </a:solidFill>
              </a:rPr>
              <a:t>oleh</a:t>
            </a:r>
            <a:r>
              <a:rPr lang="en-US" dirty="0" smtClean="0">
                <a:solidFill>
                  <a:srgbClr val="FFFF00"/>
                </a:solidFill>
              </a:rPr>
              <a:t> </a:t>
            </a:r>
            <a:r>
              <a:rPr lang="en-US" dirty="0" err="1" smtClean="0">
                <a:solidFill>
                  <a:srgbClr val="FFFF00"/>
                </a:solidFill>
              </a:rPr>
              <a:t>semua</a:t>
            </a:r>
            <a:r>
              <a:rPr lang="en-US" dirty="0" smtClean="0">
                <a:solidFill>
                  <a:srgbClr val="FFFF00"/>
                </a:solidFill>
              </a:rPr>
              <a:t> </a:t>
            </a:r>
            <a:r>
              <a:rPr lang="en-US" dirty="0" err="1" smtClean="0">
                <a:solidFill>
                  <a:srgbClr val="FFFF00"/>
                </a:solidFill>
              </a:rPr>
              <a:t>pemangku</a:t>
            </a:r>
            <a:r>
              <a:rPr lang="en-US" dirty="0" smtClean="0">
                <a:solidFill>
                  <a:srgbClr val="FFFF00"/>
                </a:solidFill>
              </a:rPr>
              <a:t> </a:t>
            </a:r>
            <a:r>
              <a:rPr lang="en-US" dirty="0" err="1" smtClean="0">
                <a:solidFill>
                  <a:srgbClr val="FFFF00"/>
                </a:solidFill>
              </a:rPr>
              <a:t>kepentingan</a:t>
            </a:r>
            <a:endParaRPr lang="en-US" dirty="0" smtClean="0">
              <a:solidFill>
                <a:srgbClr val="FFFF00"/>
              </a:solidFill>
            </a:endParaRPr>
          </a:p>
        </p:txBody>
      </p:sp>
      <p:sp>
        <p:nvSpPr>
          <p:cNvPr id="3" name="Title 1"/>
          <p:cNvSpPr txBox="1">
            <a:spLocks/>
          </p:cNvSpPr>
          <p:nvPr/>
        </p:nvSpPr>
        <p:spPr>
          <a:xfrm>
            <a:off x="279400" y="3905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7. </a:t>
            </a:r>
            <a:r>
              <a:rPr lang="en-US" dirty="0" err="1" smtClean="0"/>
              <a:t>Penelitian</a:t>
            </a:r>
            <a:r>
              <a:rPr lang="en-US" dirty="0" smtClean="0"/>
              <a:t>, </a:t>
            </a:r>
            <a:r>
              <a:rPr lang="en-US" dirty="0" err="1" smtClean="0"/>
              <a:t>PkM</a:t>
            </a:r>
            <a:r>
              <a:rPr lang="en-US" dirty="0" smtClean="0"/>
              <a:t>, </a:t>
            </a:r>
            <a:r>
              <a:rPr lang="en-US" dirty="0" err="1" smtClean="0"/>
              <a:t>Kerja</a:t>
            </a:r>
            <a:r>
              <a:rPr lang="en-US" dirty="0" smtClean="0"/>
              <a:t> </a:t>
            </a:r>
            <a:r>
              <a:rPr lang="en-US" dirty="0" err="1" smtClean="0"/>
              <a:t>sama</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91</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4A2B55CF-2CB5-4238-BF01-A875E294A227}" type="datetime1">
              <a:rPr lang="id-ID" smtClean="0"/>
              <a:pPr/>
              <a:t>12/01/2017</a:t>
            </a:fld>
            <a:endParaRPr lang="en-US"/>
          </a:p>
        </p:txBody>
      </p:sp>
    </p:spTree>
    <p:extLst>
      <p:ext uri="{BB962C8B-B14F-4D97-AF65-F5344CB8AC3E}">
        <p14:creationId xmlns="" xmlns:p14="http://schemas.microsoft.com/office/powerpoint/2010/main" val="278436248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92100" y="1231900"/>
            <a:ext cx="11518900" cy="55753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77900" indent="-977900">
              <a:buNone/>
            </a:pPr>
            <a:r>
              <a:rPr lang="en-US" dirty="0" smtClean="0"/>
              <a:t>7.3.5.	</a:t>
            </a:r>
            <a:r>
              <a:rPr lang="id-ID" dirty="0" smtClean="0"/>
              <a:t> Jelaskan  m</a:t>
            </a:r>
            <a:r>
              <a:rPr lang="fi-FI" dirty="0" smtClean="0"/>
              <a:t>anfaat dan kepuasan </a:t>
            </a:r>
            <a:r>
              <a:rPr lang="id-ID" dirty="0" smtClean="0"/>
              <a:t>mitra </a:t>
            </a:r>
            <a:r>
              <a:rPr lang="fi-FI" dirty="0" smtClean="0"/>
              <a:t>kerja sama</a:t>
            </a:r>
            <a:r>
              <a:rPr lang="id-ID" dirty="0" smtClean="0"/>
              <a:t>. Jelaskan pula cara memperoleh informasi tersebut</a:t>
            </a:r>
          </a:p>
          <a:p>
            <a:pPr marL="977900" indent="-977900">
              <a:buNone/>
            </a:pPr>
            <a:endParaRPr lang="id-ID" dirty="0" smtClean="0"/>
          </a:p>
          <a:p>
            <a:pPr marL="1622425" lvl="0" indent="-514350">
              <a:buFont typeface="+mj-lt"/>
              <a:buAutoNum type="alphaLcPeriod"/>
            </a:pPr>
            <a:r>
              <a:rPr lang="en-US" dirty="0" err="1" smtClean="0">
                <a:solidFill>
                  <a:srgbClr val="FFFF00"/>
                </a:solidFill>
              </a:rPr>
              <a:t>Ada</a:t>
            </a:r>
            <a:r>
              <a:rPr lang="en-US" dirty="0" smtClean="0">
                <a:solidFill>
                  <a:srgbClr val="FFFF00"/>
                </a:solidFill>
              </a:rPr>
              <a:t> </a:t>
            </a:r>
            <a:r>
              <a:rPr lang="en-US" dirty="0" err="1" smtClean="0">
                <a:solidFill>
                  <a:srgbClr val="FFFF00"/>
                </a:solidFill>
              </a:rPr>
              <a:t>Manfaat</a:t>
            </a:r>
            <a:r>
              <a:rPr lang="en-US" dirty="0" smtClean="0">
                <a:solidFill>
                  <a:srgbClr val="FFFF00"/>
                </a:solidFill>
              </a:rPr>
              <a:t> </a:t>
            </a:r>
            <a:r>
              <a:rPr lang="en-US" dirty="0" err="1" smtClean="0">
                <a:solidFill>
                  <a:srgbClr val="FFFF00"/>
                </a:solidFill>
              </a:rPr>
              <a:t>dan</a:t>
            </a:r>
            <a:r>
              <a:rPr lang="en-US" dirty="0" smtClean="0">
                <a:solidFill>
                  <a:srgbClr val="FFFF00"/>
                </a:solidFill>
              </a:rPr>
              <a:t> </a:t>
            </a:r>
            <a:r>
              <a:rPr lang="en-US" dirty="0" err="1" smtClean="0">
                <a:solidFill>
                  <a:srgbClr val="FFFF00"/>
                </a:solidFill>
              </a:rPr>
              <a:t>kepuasan</a:t>
            </a:r>
            <a:r>
              <a:rPr lang="en-US" dirty="0" smtClean="0">
                <a:solidFill>
                  <a:srgbClr val="FFFF00"/>
                </a:solidFill>
              </a:rPr>
              <a:t> </a:t>
            </a:r>
            <a:r>
              <a:rPr lang="id-ID" dirty="0" err="1" smtClean="0">
                <a:solidFill>
                  <a:srgbClr val="FFFF00"/>
                </a:solidFill>
              </a:rPr>
              <a:t>h</a:t>
            </a:r>
            <a:r>
              <a:rPr lang="en-US" dirty="0" err="1" smtClean="0">
                <a:solidFill>
                  <a:srgbClr val="FFFF00"/>
                </a:solidFill>
              </a:rPr>
              <a:t>asil</a:t>
            </a:r>
            <a:r>
              <a:rPr lang="en-US" dirty="0" smtClean="0">
                <a:solidFill>
                  <a:srgbClr val="FFFF00"/>
                </a:solidFill>
              </a:rPr>
              <a:t> </a:t>
            </a:r>
            <a:r>
              <a:rPr lang="en-US" dirty="0" err="1" smtClean="0">
                <a:solidFill>
                  <a:srgbClr val="FFFF00"/>
                </a:solidFill>
              </a:rPr>
              <a:t>kerjasama</a:t>
            </a:r>
            <a:r>
              <a:rPr lang="en-US" dirty="0" smtClean="0">
                <a:solidFill>
                  <a:srgbClr val="FFFF00"/>
                </a:solidFill>
              </a:rPr>
              <a:t> yang </a:t>
            </a:r>
            <a:r>
              <a:rPr lang="en-US" dirty="0" err="1" smtClean="0">
                <a:solidFill>
                  <a:srgbClr val="FFFF00"/>
                </a:solidFill>
              </a:rPr>
              <a:t>dirasakan</a:t>
            </a:r>
            <a:r>
              <a:rPr lang="en-US" dirty="0" smtClean="0">
                <a:solidFill>
                  <a:srgbClr val="FFFF00"/>
                </a:solidFill>
              </a:rPr>
              <a:t> </a:t>
            </a:r>
            <a:r>
              <a:rPr lang="en-US" dirty="0" err="1" smtClean="0">
                <a:solidFill>
                  <a:srgbClr val="FFFF00"/>
                </a:solidFill>
              </a:rPr>
              <a:t>kedua</a:t>
            </a:r>
            <a:r>
              <a:rPr lang="en-US" dirty="0" smtClean="0">
                <a:solidFill>
                  <a:srgbClr val="FFFF00"/>
                </a:solidFill>
              </a:rPr>
              <a:t> </a:t>
            </a:r>
            <a:r>
              <a:rPr lang="en-US" dirty="0" err="1" smtClean="0">
                <a:solidFill>
                  <a:srgbClr val="FFFF00"/>
                </a:solidFill>
              </a:rPr>
              <a:t>belah</a:t>
            </a:r>
            <a:r>
              <a:rPr lang="en-US" dirty="0" smtClean="0">
                <a:solidFill>
                  <a:srgbClr val="FFFF00"/>
                </a:solidFill>
              </a:rPr>
              <a:t> </a:t>
            </a:r>
            <a:r>
              <a:rPr lang="en-US" dirty="0" err="1" smtClean="0">
                <a:solidFill>
                  <a:srgbClr val="FFFF00"/>
                </a:solidFill>
              </a:rPr>
              <a:t>pihak</a:t>
            </a:r>
            <a:endParaRPr lang="id-ID" dirty="0" smtClean="0">
              <a:solidFill>
                <a:srgbClr val="FFFF00"/>
              </a:solidFill>
            </a:endParaRPr>
          </a:p>
          <a:p>
            <a:pPr marL="1622425" lvl="0" indent="-514350">
              <a:buFont typeface="+mj-lt"/>
              <a:buAutoNum type="alphaLcPeriod"/>
            </a:pPr>
            <a:r>
              <a:rPr lang="en-US" dirty="0" err="1" smtClean="0">
                <a:solidFill>
                  <a:srgbClr val="FFFF00"/>
                </a:solidFill>
              </a:rPr>
              <a:t>Hasilnya</a:t>
            </a:r>
            <a:r>
              <a:rPr lang="en-US" dirty="0" smtClean="0">
                <a:solidFill>
                  <a:srgbClr val="FFFF00"/>
                </a:solidFill>
              </a:rPr>
              <a:t> </a:t>
            </a:r>
            <a:r>
              <a:rPr lang="en-US" dirty="0" err="1" smtClean="0">
                <a:solidFill>
                  <a:srgbClr val="FFFF00"/>
                </a:solidFill>
              </a:rPr>
              <a:t>merupakan</a:t>
            </a:r>
            <a:r>
              <a:rPr lang="en-US" dirty="0" smtClean="0">
                <a:solidFill>
                  <a:srgbClr val="FFFF00"/>
                </a:solidFill>
              </a:rPr>
              <a:t> </a:t>
            </a:r>
            <a:r>
              <a:rPr lang="en-US" dirty="0" err="1" smtClean="0">
                <a:solidFill>
                  <a:srgbClr val="FFFF00"/>
                </a:solidFill>
              </a:rPr>
              <a:t>bahan</a:t>
            </a:r>
            <a:r>
              <a:rPr lang="en-US" dirty="0" smtClean="0">
                <a:solidFill>
                  <a:srgbClr val="FFFF00"/>
                </a:solidFill>
              </a:rPr>
              <a:t> </a:t>
            </a:r>
            <a:r>
              <a:rPr lang="en-US" dirty="0" err="1" smtClean="0">
                <a:solidFill>
                  <a:srgbClr val="FFFF00"/>
                </a:solidFill>
              </a:rPr>
              <a:t>untuk</a:t>
            </a:r>
            <a:r>
              <a:rPr lang="en-US" dirty="0" smtClean="0">
                <a:solidFill>
                  <a:srgbClr val="FFFF00"/>
                </a:solidFill>
              </a:rPr>
              <a:t> </a:t>
            </a:r>
            <a:r>
              <a:rPr lang="en-US" dirty="0" err="1" smtClean="0">
                <a:solidFill>
                  <a:srgbClr val="FFFF00"/>
                </a:solidFill>
              </a:rPr>
              <a:t>meningkatkan</a:t>
            </a:r>
            <a:r>
              <a:rPr lang="en-US" dirty="0" smtClean="0">
                <a:solidFill>
                  <a:srgbClr val="FFFF00"/>
                </a:solidFill>
              </a:rPr>
              <a:t> </a:t>
            </a:r>
            <a:r>
              <a:rPr lang="en-US" dirty="0" err="1" smtClean="0">
                <a:solidFill>
                  <a:srgbClr val="FFFF00"/>
                </a:solidFill>
              </a:rPr>
              <a:t>mutu</a:t>
            </a:r>
            <a:r>
              <a:rPr lang="en-US" dirty="0" smtClean="0">
                <a:solidFill>
                  <a:srgbClr val="FFFF00"/>
                </a:solidFill>
              </a:rPr>
              <a:t> program, </a:t>
            </a:r>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lembaga</a:t>
            </a:r>
            <a:r>
              <a:rPr lang="en-US" dirty="0" smtClean="0">
                <a:solidFill>
                  <a:srgbClr val="FFFF00"/>
                </a:solidFill>
              </a:rPr>
              <a:t> </a:t>
            </a:r>
            <a:r>
              <a:rPr lang="en-US" dirty="0" err="1" smtClean="0">
                <a:solidFill>
                  <a:srgbClr val="FFFF00"/>
                </a:solidFill>
              </a:rPr>
              <a:t>pada</a:t>
            </a:r>
            <a:r>
              <a:rPr lang="en-US" dirty="0" smtClean="0">
                <a:solidFill>
                  <a:srgbClr val="FFFF00"/>
                </a:solidFill>
              </a:rPr>
              <a:t> </a:t>
            </a:r>
            <a:r>
              <a:rPr lang="en-US" dirty="0" err="1" smtClean="0">
                <a:solidFill>
                  <a:srgbClr val="FFFF00"/>
                </a:solidFill>
              </a:rPr>
              <a:t>kedua</a:t>
            </a:r>
            <a:r>
              <a:rPr lang="en-US" dirty="0" smtClean="0">
                <a:solidFill>
                  <a:srgbClr val="FFFF00"/>
                </a:solidFill>
              </a:rPr>
              <a:t> </a:t>
            </a:r>
            <a:r>
              <a:rPr lang="id-ID" dirty="0" smtClean="0">
                <a:solidFill>
                  <a:srgbClr val="FFFF00"/>
                </a:solidFill>
              </a:rPr>
              <a:t>belah pihak (PT dan </a:t>
            </a:r>
            <a:r>
              <a:rPr lang="en-US" dirty="0" err="1" smtClean="0">
                <a:solidFill>
                  <a:srgbClr val="FFFF00"/>
                </a:solidFill>
              </a:rPr>
              <a:t>mitra</a:t>
            </a:r>
            <a:r>
              <a:rPr lang="en-US" dirty="0" smtClean="0">
                <a:solidFill>
                  <a:srgbClr val="FFFF00"/>
                </a:solidFill>
              </a:rPr>
              <a:t> yang </a:t>
            </a:r>
            <a:r>
              <a:rPr lang="en-US" dirty="0" err="1" smtClean="0">
                <a:solidFill>
                  <a:srgbClr val="FFFF00"/>
                </a:solidFill>
              </a:rPr>
              <a:t>bersangkutan</a:t>
            </a:r>
            <a:r>
              <a:rPr lang="id-ID" dirty="0" smtClean="0">
                <a:solidFill>
                  <a:srgbClr val="FFFF00"/>
                </a:solidFill>
              </a:rPr>
              <a:t>)</a:t>
            </a:r>
            <a:endParaRPr lang="id-ID" dirty="0">
              <a:solidFill>
                <a:srgbClr val="FFFF00"/>
              </a:solidFill>
            </a:endParaRPr>
          </a:p>
        </p:txBody>
      </p:sp>
      <p:sp>
        <p:nvSpPr>
          <p:cNvPr id="3" name="Title 1"/>
          <p:cNvSpPr txBox="1">
            <a:spLocks/>
          </p:cNvSpPr>
          <p:nvPr/>
        </p:nvSpPr>
        <p:spPr>
          <a:xfrm>
            <a:off x="279400" y="390525"/>
            <a:ext cx="10515600" cy="460375"/>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t>Standar</a:t>
            </a:r>
            <a:r>
              <a:rPr lang="en-US" dirty="0" smtClean="0"/>
              <a:t> 7. </a:t>
            </a:r>
            <a:r>
              <a:rPr lang="en-US" dirty="0" err="1" smtClean="0"/>
              <a:t>Penelitian</a:t>
            </a:r>
            <a:r>
              <a:rPr lang="en-US" dirty="0" smtClean="0"/>
              <a:t>, </a:t>
            </a:r>
            <a:r>
              <a:rPr lang="en-US" dirty="0" err="1" smtClean="0"/>
              <a:t>PkM</a:t>
            </a:r>
            <a:r>
              <a:rPr lang="en-US" dirty="0" smtClean="0"/>
              <a:t>, </a:t>
            </a:r>
            <a:r>
              <a:rPr lang="en-US" dirty="0" err="1" smtClean="0"/>
              <a:t>Kerja</a:t>
            </a:r>
            <a:r>
              <a:rPr lang="en-US" dirty="0" smtClean="0"/>
              <a:t> </a:t>
            </a:r>
            <a:r>
              <a:rPr lang="en-US" dirty="0" err="1" smtClean="0"/>
              <a:t>sama</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92</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612ECC9C-2059-47FE-A8F6-525454C79273}" type="datetime1">
              <a:rPr lang="id-ID" smtClean="0"/>
              <a:pPr/>
              <a:t>12/01/2017</a:t>
            </a:fld>
            <a:endParaRPr lang="en-US"/>
          </a:p>
        </p:txBody>
      </p:sp>
    </p:spTree>
    <p:extLst>
      <p:ext uri="{BB962C8B-B14F-4D97-AF65-F5344CB8AC3E}">
        <p14:creationId xmlns="" xmlns:p14="http://schemas.microsoft.com/office/powerpoint/2010/main" val="278436248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1655617"/>
          </a:xfrm>
        </p:spPr>
        <p:txBody>
          <a:bodyPr/>
          <a:lstStyle/>
          <a:p>
            <a:r>
              <a:rPr lang="en-US" b="1" dirty="0" smtClean="0"/>
              <a:t>EVALUASI DIRI</a:t>
            </a:r>
            <a:endParaRPr lang="en-US" b="1" dirty="0"/>
          </a:p>
        </p:txBody>
      </p:sp>
      <p:sp>
        <p:nvSpPr>
          <p:cNvPr id="5" name="Slide Number Placeholder 4"/>
          <p:cNvSpPr>
            <a:spLocks noGrp="1"/>
          </p:cNvSpPr>
          <p:nvPr>
            <p:ph type="sldNum" sz="quarter" idx="12"/>
          </p:nvPr>
        </p:nvSpPr>
        <p:spPr/>
        <p:txBody>
          <a:bodyPr/>
          <a:lstStyle/>
          <a:p>
            <a:fld id="{F173A9D0-1A36-4B24-B117-D76BD841B7CF}" type="slidenum">
              <a:rPr lang="en-US" smtClean="0"/>
              <a:pPr/>
              <a:t>93</a:t>
            </a:fld>
            <a:endParaRPr lang="en-US"/>
          </a:p>
        </p:txBody>
      </p:sp>
      <p:sp>
        <p:nvSpPr>
          <p:cNvPr id="6" name="Footer Placeholder 5"/>
          <p:cNvSpPr>
            <a:spLocks noGrp="1"/>
          </p:cNvSpPr>
          <p:nvPr>
            <p:ph type="ftr" sz="quarter" idx="11"/>
          </p:nvPr>
        </p:nvSpPr>
        <p:spPr/>
        <p:txBody>
          <a:bodyPr/>
          <a:lstStyle/>
          <a:p>
            <a:r>
              <a:rPr lang="en-US" smtClean="0"/>
              <a:t>Pendampingan Pengisian Borang AIPT KEMENKES 2016</a:t>
            </a:r>
            <a:endParaRPr lang="en-US" dirty="0"/>
          </a:p>
        </p:txBody>
      </p:sp>
      <p:sp>
        <p:nvSpPr>
          <p:cNvPr id="7" name="Date Placeholder 6"/>
          <p:cNvSpPr>
            <a:spLocks noGrp="1"/>
          </p:cNvSpPr>
          <p:nvPr>
            <p:ph type="dt" sz="half" idx="10"/>
          </p:nvPr>
        </p:nvSpPr>
        <p:spPr/>
        <p:txBody>
          <a:bodyPr/>
          <a:lstStyle/>
          <a:p>
            <a:fld id="{5BB237D0-5AC8-43F9-B8AD-96CF92117A4D}" type="datetime1">
              <a:rPr lang="id-ID" smtClean="0"/>
              <a:pPr/>
              <a:t>12/01/2017</a:t>
            </a:fld>
            <a:endParaRPr lang="en-US" dirty="0"/>
          </a:p>
        </p:txBody>
      </p:sp>
    </p:spTree>
    <p:extLst>
      <p:ext uri="{BB962C8B-B14F-4D97-AF65-F5344CB8AC3E}">
        <p14:creationId xmlns="" xmlns:p14="http://schemas.microsoft.com/office/powerpoint/2010/main" val="149260702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149225"/>
            <a:ext cx="10515600" cy="1031875"/>
          </a:xfrm>
        </p:spPr>
        <p:txBody>
          <a:bodyPr>
            <a:noAutofit/>
          </a:bodyPr>
          <a:lstStyle/>
          <a:p>
            <a:pPr marL="1371600" indent="-1371600"/>
            <a:r>
              <a:rPr lang="en-US" sz="2800" dirty="0" smtClean="0"/>
              <a:t>BUTIR 1. </a:t>
            </a:r>
            <a:r>
              <a:rPr lang="en-US" sz="2800" dirty="0" err="1" smtClean="0"/>
              <a:t>Akurasi</a:t>
            </a:r>
            <a:r>
              <a:rPr lang="en-US" sz="2800" dirty="0" smtClean="0"/>
              <a:t> </a:t>
            </a:r>
            <a:r>
              <a:rPr lang="en-US" sz="2800" dirty="0" err="1" smtClean="0"/>
              <a:t>dan</a:t>
            </a:r>
            <a:r>
              <a:rPr lang="en-US" sz="2800" dirty="0" smtClean="0"/>
              <a:t> </a:t>
            </a:r>
            <a:r>
              <a:rPr lang="en-US" sz="2800" dirty="0" err="1" smtClean="0"/>
              <a:t>kelengkapan</a:t>
            </a:r>
            <a:r>
              <a:rPr lang="en-US" sz="2800" dirty="0" smtClean="0"/>
              <a:t> data </a:t>
            </a:r>
            <a:r>
              <a:rPr lang="en-US" sz="2800" dirty="0" err="1" smtClean="0"/>
              <a:t>serta</a:t>
            </a:r>
            <a:r>
              <a:rPr lang="en-US" sz="2800" dirty="0" smtClean="0"/>
              <a:t> </a:t>
            </a:r>
            <a:r>
              <a:rPr lang="en-US" sz="2800" dirty="0" err="1" smtClean="0"/>
              <a:t>informasi</a:t>
            </a:r>
            <a:r>
              <a:rPr lang="en-US" sz="2800" dirty="0" smtClean="0"/>
              <a:t>  yang </a:t>
            </a:r>
            <a:r>
              <a:rPr lang="en-US" sz="2800" dirty="0" err="1" smtClean="0"/>
              <a:t>digunakan</a:t>
            </a:r>
            <a:r>
              <a:rPr lang="en-US" sz="2800" dirty="0" smtClean="0"/>
              <a:t> </a:t>
            </a:r>
            <a:r>
              <a:rPr lang="en-US" sz="2800" dirty="0" err="1" smtClean="0"/>
              <a:t>utk</a:t>
            </a:r>
            <a:r>
              <a:rPr lang="en-US" sz="2800" dirty="0" smtClean="0"/>
              <a:t> </a:t>
            </a:r>
            <a:r>
              <a:rPr lang="en-US" sz="2800" dirty="0" err="1" smtClean="0"/>
              <a:t>menyusun</a:t>
            </a:r>
            <a:r>
              <a:rPr lang="en-US" sz="2800" dirty="0" smtClean="0"/>
              <a:t> </a:t>
            </a:r>
            <a:r>
              <a:rPr lang="en-US" sz="2800" dirty="0" err="1" smtClean="0"/>
              <a:t>laporan</a:t>
            </a:r>
            <a:r>
              <a:rPr lang="en-US" sz="2800" dirty="0" smtClean="0"/>
              <a:t> </a:t>
            </a:r>
            <a:r>
              <a:rPr lang="en-US" sz="2800" dirty="0" err="1" smtClean="0"/>
              <a:t>evaluasi</a:t>
            </a:r>
            <a:r>
              <a:rPr lang="en-US" sz="2800" dirty="0" smtClean="0"/>
              <a:t> </a:t>
            </a:r>
            <a:r>
              <a:rPr lang="en-US" sz="2800" dirty="0" err="1" smtClean="0"/>
              <a:t>diri</a:t>
            </a:r>
            <a:endParaRPr lang="en-US" sz="2800" dirty="0"/>
          </a:p>
        </p:txBody>
      </p:sp>
      <p:sp>
        <p:nvSpPr>
          <p:cNvPr id="3" name="Content Placeholder 2"/>
          <p:cNvSpPr>
            <a:spLocks noGrp="1"/>
          </p:cNvSpPr>
          <p:nvPr>
            <p:ph idx="1"/>
          </p:nvPr>
        </p:nvSpPr>
        <p:spPr>
          <a:xfrm>
            <a:off x="317500" y="1714501"/>
            <a:ext cx="10845800" cy="4241800"/>
          </a:xfrm>
        </p:spPr>
        <p:txBody>
          <a:bodyPr>
            <a:normAutofit/>
          </a:bodyPr>
          <a:lstStyle/>
          <a:p>
            <a:pPr marL="514350" indent="-514350">
              <a:buClr>
                <a:schemeClr val="tx1"/>
              </a:buClr>
              <a:buSzPct val="100000"/>
              <a:buFont typeface="+mj-lt"/>
              <a:buAutoNum type="alphaLcPeriod"/>
            </a:pPr>
            <a:r>
              <a:rPr lang="en-US" sz="2800" dirty="0" smtClean="0"/>
              <a:t>Cara PT </a:t>
            </a:r>
            <a:r>
              <a:rPr lang="en-US" sz="2800" dirty="0" err="1" smtClean="0"/>
              <a:t>mengemukakan</a:t>
            </a:r>
            <a:r>
              <a:rPr lang="en-US" sz="2800" dirty="0" smtClean="0"/>
              <a:t> </a:t>
            </a:r>
            <a:r>
              <a:rPr lang="en-US" sz="2800" dirty="0" err="1" smtClean="0"/>
              <a:t>fakta</a:t>
            </a:r>
            <a:r>
              <a:rPr lang="en-US" sz="2800" dirty="0" smtClean="0"/>
              <a:t> </a:t>
            </a:r>
            <a:r>
              <a:rPr lang="en-US" sz="2800" dirty="0" err="1" smtClean="0"/>
              <a:t>ttg</a:t>
            </a:r>
            <a:r>
              <a:rPr lang="en-US" sz="2800" dirty="0" smtClean="0"/>
              <a:t> </a:t>
            </a:r>
            <a:r>
              <a:rPr lang="en-US" sz="2800" dirty="0" err="1" smtClean="0"/>
              <a:t>situasi</a:t>
            </a:r>
            <a:r>
              <a:rPr lang="en-US" sz="2800" dirty="0" smtClean="0"/>
              <a:t> PT, </a:t>
            </a:r>
            <a:r>
              <a:rPr lang="en-US" sz="2800" dirty="0" err="1" smtClean="0"/>
              <a:t>pada</a:t>
            </a:r>
            <a:r>
              <a:rPr lang="en-US" sz="2800" dirty="0" smtClean="0"/>
              <a:t> </a:t>
            </a:r>
            <a:r>
              <a:rPr lang="en-US" sz="2800" dirty="0" err="1" smtClean="0"/>
              <a:t>semua</a:t>
            </a:r>
            <a:r>
              <a:rPr lang="en-US" sz="2800" dirty="0" smtClean="0"/>
              <a:t> </a:t>
            </a:r>
            <a:r>
              <a:rPr lang="en-US" sz="2800" dirty="0" err="1" smtClean="0"/>
              <a:t>komponen</a:t>
            </a:r>
            <a:r>
              <a:rPr lang="en-US" sz="2800" dirty="0" smtClean="0"/>
              <a:t> </a:t>
            </a:r>
            <a:r>
              <a:rPr lang="en-US" sz="2800" dirty="0" err="1" smtClean="0"/>
              <a:t>evaluasi</a:t>
            </a:r>
            <a:r>
              <a:rPr lang="en-US" sz="2800" dirty="0" smtClean="0"/>
              <a:t> </a:t>
            </a:r>
            <a:r>
              <a:rPr lang="en-US" sz="2800" dirty="0" err="1" smtClean="0"/>
              <a:t>diri</a:t>
            </a:r>
            <a:r>
              <a:rPr lang="en-US" sz="2800" dirty="0" smtClean="0"/>
              <a:t>: </a:t>
            </a:r>
            <a:r>
              <a:rPr lang="en-US" sz="2800" dirty="0" err="1" smtClean="0"/>
              <a:t>laporan</a:t>
            </a:r>
            <a:r>
              <a:rPr lang="en-US" sz="2800" dirty="0" smtClean="0"/>
              <a:t> </a:t>
            </a:r>
            <a:r>
              <a:rPr lang="en-US" sz="2800" dirty="0" err="1" smtClean="0"/>
              <a:t>sangat</a:t>
            </a:r>
            <a:r>
              <a:rPr lang="en-US" sz="2800" dirty="0" smtClean="0"/>
              <a:t> </a:t>
            </a:r>
            <a:r>
              <a:rPr lang="en-US" sz="2800" dirty="0" err="1" smtClean="0"/>
              <a:t>jelas</a:t>
            </a:r>
            <a:r>
              <a:rPr lang="en-US" sz="2800" dirty="0" smtClean="0"/>
              <a:t>, </a:t>
            </a:r>
            <a:r>
              <a:rPr lang="en-US" sz="2800" dirty="0" err="1" smtClean="0"/>
              <a:t>didukung</a:t>
            </a:r>
            <a:r>
              <a:rPr lang="en-US" sz="2800" dirty="0" smtClean="0"/>
              <a:t> </a:t>
            </a:r>
            <a:r>
              <a:rPr lang="en-US" sz="2800" dirty="0" err="1" smtClean="0"/>
              <a:t>oleh</a:t>
            </a:r>
            <a:r>
              <a:rPr lang="en-US" sz="2800" dirty="0" smtClean="0"/>
              <a:t> data </a:t>
            </a:r>
            <a:r>
              <a:rPr lang="en-US" sz="2800" dirty="0" err="1" smtClean="0"/>
              <a:t>dan</a:t>
            </a:r>
            <a:r>
              <a:rPr lang="en-US" sz="2800" dirty="0" smtClean="0"/>
              <a:t> </a:t>
            </a:r>
            <a:r>
              <a:rPr lang="en-US" sz="2800" dirty="0" err="1" smtClean="0"/>
              <a:t>informasi</a:t>
            </a:r>
            <a:r>
              <a:rPr lang="en-US" sz="2800" dirty="0" smtClean="0"/>
              <a:t> yang </a:t>
            </a:r>
            <a:r>
              <a:rPr lang="en-US" sz="2800" dirty="0" err="1" smtClean="0"/>
              <a:t>lengkap</a:t>
            </a:r>
            <a:r>
              <a:rPr lang="en-US" sz="2800" dirty="0" smtClean="0"/>
              <a:t> </a:t>
            </a:r>
            <a:r>
              <a:rPr lang="en-US" sz="2800" dirty="0" err="1" smtClean="0"/>
              <a:t>dengan</a:t>
            </a:r>
            <a:r>
              <a:rPr lang="en-US" sz="2800" dirty="0" smtClean="0"/>
              <a:t> </a:t>
            </a:r>
            <a:r>
              <a:rPr lang="en-US" sz="2800" dirty="0" err="1" smtClean="0"/>
              <a:t>kejelasan</a:t>
            </a:r>
            <a:r>
              <a:rPr lang="en-US" sz="2800" dirty="0" smtClean="0"/>
              <a:t> </a:t>
            </a:r>
            <a:r>
              <a:rPr lang="en-US" sz="2800" dirty="0" err="1" smtClean="0"/>
              <a:t>mengenai</a:t>
            </a:r>
            <a:r>
              <a:rPr lang="en-US" sz="2800" dirty="0" smtClean="0"/>
              <a:t> </a:t>
            </a:r>
            <a:r>
              <a:rPr lang="en-US" sz="2800" dirty="0" err="1" smtClean="0"/>
              <a:t>kurung</a:t>
            </a:r>
            <a:r>
              <a:rPr lang="en-US" sz="2800" dirty="0" smtClean="0"/>
              <a:t> </a:t>
            </a:r>
            <a:r>
              <a:rPr lang="en-US" sz="2800" dirty="0" err="1" smtClean="0"/>
              <a:t>waktu</a:t>
            </a:r>
            <a:r>
              <a:rPr lang="en-US" sz="2800" dirty="0" smtClean="0"/>
              <a:t> </a:t>
            </a:r>
            <a:r>
              <a:rPr lang="en-US" sz="2800" dirty="0" err="1" smtClean="0"/>
              <a:t>keberlakuan</a:t>
            </a:r>
            <a:r>
              <a:rPr lang="en-US" sz="2800" dirty="0" smtClean="0"/>
              <a:t> </a:t>
            </a:r>
            <a:r>
              <a:rPr lang="en-US" sz="2800" dirty="0" err="1" smtClean="0"/>
              <a:t>fakta</a:t>
            </a:r>
            <a:r>
              <a:rPr lang="en-US" sz="2800" dirty="0" smtClean="0"/>
              <a:t> yang </a:t>
            </a:r>
            <a:r>
              <a:rPr lang="en-US" sz="2800" dirty="0" err="1" smtClean="0"/>
              <a:t>dilaporkan</a:t>
            </a:r>
            <a:r>
              <a:rPr lang="en-US" sz="2800" dirty="0" smtClean="0"/>
              <a:t>, </a:t>
            </a:r>
            <a:r>
              <a:rPr lang="en-US" sz="2800" dirty="0" err="1" smtClean="0"/>
              <a:t>dilengkapi</a:t>
            </a:r>
            <a:r>
              <a:rPr lang="en-US" sz="2800" dirty="0" smtClean="0"/>
              <a:t> </a:t>
            </a:r>
            <a:r>
              <a:rPr lang="en-US" sz="2800" dirty="0" err="1" smtClean="0"/>
              <a:t>dengan</a:t>
            </a:r>
            <a:r>
              <a:rPr lang="en-US" sz="2800" dirty="0" smtClean="0"/>
              <a:t> cross </a:t>
            </a:r>
            <a:r>
              <a:rPr lang="en-US" sz="2800" dirty="0" err="1" smtClean="0"/>
              <a:t>refe</a:t>
            </a:r>
            <a:r>
              <a:rPr lang="id-ID" sz="2800" dirty="0" smtClean="0"/>
              <a:t>re</a:t>
            </a:r>
            <a:r>
              <a:rPr lang="en-US" sz="2800" dirty="0" err="1" smtClean="0"/>
              <a:t>nce</a:t>
            </a:r>
            <a:r>
              <a:rPr lang="en-US" sz="2800" dirty="0" smtClean="0"/>
              <a:t> </a:t>
            </a:r>
            <a:r>
              <a:rPr lang="en-US" sz="2800" dirty="0" err="1" smtClean="0"/>
              <a:t>antar</a:t>
            </a:r>
            <a:r>
              <a:rPr lang="en-US" sz="2800" dirty="0" smtClean="0"/>
              <a:t> </a:t>
            </a:r>
            <a:r>
              <a:rPr lang="en-US" sz="2800" dirty="0" err="1" smtClean="0"/>
              <a:t>komponen</a:t>
            </a:r>
            <a:r>
              <a:rPr lang="en-US" sz="2800" dirty="0" smtClean="0"/>
              <a:t> </a:t>
            </a:r>
            <a:r>
              <a:rPr lang="en-US" sz="2800" dirty="0" err="1" smtClean="0"/>
              <a:t>evaluasi</a:t>
            </a:r>
            <a:r>
              <a:rPr lang="en-US" sz="2800" dirty="0" smtClean="0"/>
              <a:t> </a:t>
            </a:r>
            <a:r>
              <a:rPr lang="en-US" sz="2800" dirty="0" err="1" smtClean="0"/>
              <a:t>diri</a:t>
            </a:r>
            <a:endParaRPr lang="en-US" sz="2800" dirty="0" smtClean="0"/>
          </a:p>
          <a:p>
            <a:pPr marL="514350" indent="-514350">
              <a:buClr>
                <a:schemeClr val="tx1"/>
              </a:buClr>
              <a:buSzPct val="100000"/>
              <a:buFont typeface="+mj-lt"/>
              <a:buAutoNum type="alphaLcPeriod"/>
            </a:pPr>
            <a:r>
              <a:rPr lang="en-US" sz="2800" dirty="0" smtClean="0"/>
              <a:t>Data  </a:t>
            </a:r>
            <a:r>
              <a:rPr lang="en-US" sz="2800" dirty="0" err="1" smtClean="0"/>
              <a:t>diolah</a:t>
            </a:r>
            <a:r>
              <a:rPr lang="en-US" sz="2800" dirty="0" smtClean="0"/>
              <a:t> </a:t>
            </a:r>
            <a:r>
              <a:rPr lang="en-US" sz="2800" dirty="0" err="1" smtClean="0"/>
              <a:t>menjadi</a:t>
            </a:r>
            <a:r>
              <a:rPr lang="en-US" sz="2800" dirty="0" smtClean="0"/>
              <a:t> </a:t>
            </a:r>
            <a:r>
              <a:rPr lang="en-US" sz="2800" dirty="0" err="1" smtClean="0"/>
              <a:t>informasi</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metode</a:t>
            </a:r>
            <a:r>
              <a:rPr lang="en-US" sz="2800" dirty="0" smtClean="0"/>
              <a:t> </a:t>
            </a:r>
            <a:r>
              <a:rPr lang="en-US" sz="2800" dirty="0" err="1" smtClean="0"/>
              <a:t>kualitatif</a:t>
            </a:r>
            <a:r>
              <a:rPr lang="en-US" sz="2800" dirty="0" smtClean="0"/>
              <a:t> </a:t>
            </a:r>
            <a:r>
              <a:rPr lang="en-US" sz="2800" dirty="0" err="1" smtClean="0"/>
              <a:t>dan</a:t>
            </a:r>
            <a:r>
              <a:rPr lang="en-US" sz="2800" dirty="0" smtClean="0"/>
              <a:t> </a:t>
            </a:r>
            <a:r>
              <a:rPr lang="en-US" sz="2800" dirty="0" err="1" smtClean="0"/>
              <a:t>metode</a:t>
            </a:r>
            <a:r>
              <a:rPr lang="en-US" sz="2800" dirty="0" smtClean="0"/>
              <a:t> </a:t>
            </a:r>
            <a:r>
              <a:rPr lang="en-US" sz="2800" dirty="0" err="1" smtClean="0"/>
              <a:t>kuantitatif</a:t>
            </a:r>
            <a:r>
              <a:rPr lang="en-US" sz="2800" dirty="0" smtClean="0"/>
              <a:t> yang </a:t>
            </a:r>
            <a:r>
              <a:rPr lang="en-US" sz="2800" dirty="0" err="1" smtClean="0"/>
              <a:t>sangat</a:t>
            </a:r>
            <a:r>
              <a:rPr lang="en-US" sz="2800" dirty="0" smtClean="0"/>
              <a:t> </a:t>
            </a:r>
            <a:r>
              <a:rPr lang="en-US" sz="2800" dirty="0" err="1" smtClean="0"/>
              <a:t>memadai</a:t>
            </a:r>
            <a:r>
              <a:rPr lang="en-US" sz="2800" dirty="0" smtClean="0"/>
              <a:t> </a:t>
            </a:r>
            <a:endParaRPr lang="en-US" sz="28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94</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EA649D2D-B248-4888-90D2-3724A7A7E94F}" type="datetime1">
              <a:rPr lang="id-ID" smtClean="0"/>
              <a:pPr/>
              <a:t>12/01/2017</a:t>
            </a:fld>
            <a:endParaRPr lang="en-US"/>
          </a:p>
        </p:txBody>
      </p:sp>
    </p:spTree>
    <p:extLst>
      <p:ext uri="{BB962C8B-B14F-4D97-AF65-F5344CB8AC3E}">
        <p14:creationId xmlns="" xmlns:p14="http://schemas.microsoft.com/office/powerpoint/2010/main" val="294646493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225425"/>
            <a:ext cx="10515600" cy="14255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485900" indent="-1485900"/>
            <a:r>
              <a:rPr lang="en-US" sz="2800" dirty="0" smtClean="0"/>
              <a:t>BUTIR 2.	</a:t>
            </a:r>
            <a:r>
              <a:rPr lang="en-US" sz="2800" dirty="0" err="1" smtClean="0"/>
              <a:t>Kualitas</a:t>
            </a:r>
            <a:r>
              <a:rPr lang="en-US" sz="2800" dirty="0" smtClean="0"/>
              <a:t> </a:t>
            </a:r>
            <a:r>
              <a:rPr lang="en-US" sz="2800" dirty="0" err="1" smtClean="0"/>
              <a:t>analisis</a:t>
            </a:r>
            <a:r>
              <a:rPr lang="en-US" sz="2800" dirty="0" smtClean="0"/>
              <a:t> </a:t>
            </a:r>
            <a:r>
              <a:rPr lang="en-US" sz="2800" dirty="0" err="1" smtClean="0"/>
              <a:t>yg</a:t>
            </a:r>
            <a:r>
              <a:rPr lang="en-US" sz="2800" dirty="0" smtClean="0"/>
              <a:t> </a:t>
            </a:r>
            <a:r>
              <a:rPr lang="en-US" sz="2800" dirty="0" err="1" smtClean="0"/>
              <a:t>digunakan</a:t>
            </a:r>
            <a:r>
              <a:rPr lang="en-US" sz="2800" dirty="0" smtClean="0"/>
              <a:t> </a:t>
            </a:r>
            <a:r>
              <a:rPr lang="en-US" sz="2800" dirty="0" err="1" smtClean="0"/>
              <a:t>utk</a:t>
            </a:r>
            <a:r>
              <a:rPr lang="en-US" sz="2800" dirty="0" smtClean="0"/>
              <a:t> </a:t>
            </a:r>
            <a:r>
              <a:rPr lang="en-US" sz="2800" dirty="0" err="1" smtClean="0"/>
              <a:t>mengidentifikasi</a:t>
            </a:r>
            <a:r>
              <a:rPr lang="en-US" sz="2800" dirty="0" smtClean="0"/>
              <a:t> </a:t>
            </a:r>
            <a:r>
              <a:rPr lang="en-US" sz="2800" dirty="0" err="1" smtClean="0"/>
              <a:t>dan</a:t>
            </a:r>
            <a:r>
              <a:rPr lang="en-US" sz="2800" dirty="0" smtClean="0"/>
              <a:t> </a:t>
            </a:r>
            <a:r>
              <a:rPr lang="en-US" sz="2800" dirty="0" err="1" smtClean="0"/>
              <a:t>merumuskan</a:t>
            </a:r>
            <a:r>
              <a:rPr lang="en-US" sz="2800" dirty="0" smtClean="0"/>
              <a:t> </a:t>
            </a:r>
            <a:r>
              <a:rPr lang="en-US" sz="2800" dirty="0" err="1" smtClean="0"/>
              <a:t>masalah</a:t>
            </a:r>
            <a:r>
              <a:rPr lang="en-US" sz="2800" dirty="0" smtClean="0"/>
              <a:t> </a:t>
            </a:r>
            <a:r>
              <a:rPr lang="en-US" sz="2800" dirty="0" err="1" smtClean="0"/>
              <a:t>pada</a:t>
            </a:r>
            <a:r>
              <a:rPr lang="en-US" sz="2800" dirty="0" smtClean="0"/>
              <a:t> </a:t>
            </a:r>
            <a:r>
              <a:rPr lang="en-US" sz="2800" dirty="0" err="1" smtClean="0"/>
              <a:t>semua</a:t>
            </a:r>
            <a:r>
              <a:rPr lang="en-US" sz="2800" dirty="0" smtClean="0"/>
              <a:t> </a:t>
            </a:r>
            <a:r>
              <a:rPr lang="en-US" sz="2800" dirty="0" err="1" smtClean="0"/>
              <a:t>komponen</a:t>
            </a:r>
            <a:r>
              <a:rPr lang="en-US" sz="2800" dirty="0" smtClean="0"/>
              <a:t> </a:t>
            </a:r>
            <a:r>
              <a:rPr lang="en-US" sz="2800" dirty="0" err="1" smtClean="0"/>
              <a:t>evaluasi</a:t>
            </a:r>
            <a:r>
              <a:rPr lang="en-US" sz="2800" dirty="0" smtClean="0"/>
              <a:t> </a:t>
            </a:r>
            <a:r>
              <a:rPr lang="en-US" sz="2800" dirty="0" err="1" smtClean="0"/>
              <a:t>diri</a:t>
            </a:r>
            <a:endParaRPr lang="en-US" sz="2800" dirty="0"/>
          </a:p>
        </p:txBody>
      </p:sp>
      <p:sp>
        <p:nvSpPr>
          <p:cNvPr id="3" name="Content Placeholder 2"/>
          <p:cNvSpPr txBox="1">
            <a:spLocks/>
          </p:cNvSpPr>
          <p:nvPr/>
        </p:nvSpPr>
        <p:spPr>
          <a:xfrm>
            <a:off x="635000" y="2197101"/>
            <a:ext cx="10845800" cy="4013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lphaLcPeriod"/>
            </a:pPr>
            <a:r>
              <a:rPr lang="en-US" dirty="0" err="1" smtClean="0"/>
              <a:t>Identifikasi</a:t>
            </a:r>
            <a:r>
              <a:rPr lang="en-US" dirty="0" smtClean="0"/>
              <a:t> </a:t>
            </a:r>
            <a:r>
              <a:rPr lang="en-US" dirty="0" err="1" smtClean="0"/>
              <a:t>dan</a:t>
            </a:r>
            <a:r>
              <a:rPr lang="en-US" dirty="0" smtClean="0"/>
              <a:t> </a:t>
            </a:r>
            <a:r>
              <a:rPr lang="en-US" dirty="0" err="1" smtClean="0"/>
              <a:t>perumusan</a:t>
            </a:r>
            <a:r>
              <a:rPr lang="en-US" dirty="0" smtClean="0"/>
              <a:t> </a:t>
            </a:r>
            <a:r>
              <a:rPr lang="en-US" dirty="0" err="1" smtClean="0"/>
              <a:t>masalah</a:t>
            </a:r>
            <a:r>
              <a:rPr lang="en-US" dirty="0" smtClean="0"/>
              <a:t> </a:t>
            </a:r>
            <a:r>
              <a:rPr lang="en-US" dirty="0" err="1" smtClean="0"/>
              <a:t>dilakukan</a:t>
            </a:r>
            <a:r>
              <a:rPr lang="en-US" dirty="0" smtClean="0"/>
              <a:t> </a:t>
            </a:r>
            <a:r>
              <a:rPr lang="en-US" dirty="0" err="1" smtClean="0"/>
              <a:t>secara</a:t>
            </a:r>
            <a:r>
              <a:rPr lang="en-US" dirty="0" smtClean="0"/>
              <a:t> </a:t>
            </a:r>
            <a:r>
              <a:rPr lang="en-US" dirty="0" err="1" smtClean="0"/>
              <a:t>kritis</a:t>
            </a:r>
            <a:r>
              <a:rPr lang="en-US" dirty="0" smtClean="0"/>
              <a:t>, </a:t>
            </a:r>
            <a:r>
              <a:rPr lang="en-US" dirty="0" err="1" smtClean="0"/>
              <a:t>cermat</a:t>
            </a:r>
            <a:r>
              <a:rPr lang="en-US" dirty="0" smtClean="0"/>
              <a:t>, </a:t>
            </a:r>
            <a:r>
              <a:rPr lang="en-US" dirty="0" err="1" smtClean="0"/>
              <a:t>jujur</a:t>
            </a:r>
            <a:r>
              <a:rPr lang="en-US" dirty="0" smtClean="0"/>
              <a:t>, </a:t>
            </a:r>
            <a:r>
              <a:rPr lang="en-US" dirty="0" err="1" smtClean="0"/>
              <a:t>terbuka</a:t>
            </a:r>
            <a:r>
              <a:rPr lang="en-US" dirty="0" smtClean="0"/>
              <a:t>, </a:t>
            </a:r>
            <a:r>
              <a:rPr lang="en-US" dirty="0" err="1" smtClean="0"/>
              <a:t>analitis</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sistemik</a:t>
            </a:r>
            <a:endParaRPr lang="en-US" dirty="0" smtClean="0"/>
          </a:p>
          <a:p>
            <a:pPr marL="514350" indent="-514350">
              <a:buFont typeface="Arial" panose="020B0604020202020204" pitchFamily="34" charset="0"/>
              <a:buAutoNum type="alphaLcPeriod"/>
            </a:pPr>
            <a:r>
              <a:rPr lang="en-US" dirty="0" smtClean="0"/>
              <a:t>Appraisal</a:t>
            </a:r>
            <a:r>
              <a:rPr lang="id-ID" dirty="0" smtClean="0"/>
              <a:t> (penilaian atas proses kerja)</a:t>
            </a:r>
            <a:r>
              <a:rPr lang="en-US" dirty="0" smtClean="0"/>
              <a:t>, judgment, </a:t>
            </a:r>
            <a:r>
              <a:rPr lang="en-US" dirty="0" err="1" smtClean="0"/>
              <a:t>evaluasi</a:t>
            </a:r>
            <a:r>
              <a:rPr lang="en-US" dirty="0" smtClean="0"/>
              <a:t>, </a:t>
            </a:r>
            <a:r>
              <a:rPr lang="en-US" dirty="0" err="1" smtClean="0"/>
              <a:t>asesmen</a:t>
            </a:r>
            <a:r>
              <a:rPr lang="en-US" dirty="0" smtClean="0"/>
              <a:t> </a:t>
            </a:r>
            <a:r>
              <a:rPr lang="en-US" dirty="0" err="1" smtClean="0"/>
              <a:t>atas</a:t>
            </a:r>
            <a:r>
              <a:rPr lang="en-US" dirty="0" smtClean="0"/>
              <a:t> </a:t>
            </a:r>
            <a:r>
              <a:rPr lang="en-US" dirty="0" err="1" smtClean="0"/>
              <a:t>fakta</a:t>
            </a:r>
            <a:r>
              <a:rPr lang="en-US" dirty="0" smtClean="0"/>
              <a:t> </a:t>
            </a:r>
            <a:r>
              <a:rPr lang="en-US" dirty="0" err="1" smtClean="0"/>
              <a:t>ttg</a:t>
            </a:r>
            <a:r>
              <a:rPr lang="en-US" dirty="0" smtClean="0"/>
              <a:t> </a:t>
            </a:r>
            <a:r>
              <a:rPr lang="en-US" dirty="0" err="1" smtClean="0"/>
              <a:t>situasi</a:t>
            </a:r>
            <a:r>
              <a:rPr lang="en-US" dirty="0" smtClean="0"/>
              <a:t> di PT </a:t>
            </a:r>
            <a:r>
              <a:rPr lang="en-US" dirty="0" err="1" smtClean="0"/>
              <a:t>dilakukan</a:t>
            </a:r>
            <a:r>
              <a:rPr lang="en-US" dirty="0" smtClean="0"/>
              <a:t> </a:t>
            </a:r>
            <a:r>
              <a:rPr lang="id-ID" dirty="0" smtClean="0"/>
              <a:t>dengan</a:t>
            </a:r>
            <a:r>
              <a:rPr lang="en-US" dirty="0" smtClean="0"/>
              <a:t> </a:t>
            </a:r>
            <a:r>
              <a:rPr lang="en-US" dirty="0" err="1" smtClean="0"/>
              <a:t>sangat</a:t>
            </a:r>
            <a:r>
              <a:rPr lang="en-US" dirty="0" smtClean="0"/>
              <a:t> </a:t>
            </a:r>
            <a:r>
              <a:rPr lang="en-US" dirty="0" err="1" smtClean="0"/>
              <a:t>tepat</a:t>
            </a:r>
            <a:endParaRPr lang="en-US" dirty="0" smtClean="0"/>
          </a:p>
          <a:p>
            <a:pPr marL="514350" indent="-514350">
              <a:buFont typeface="Arial" panose="020B0604020202020204" pitchFamily="34" charset="0"/>
              <a:buAutoNum type="alphaLcPeriod"/>
            </a:pPr>
            <a:r>
              <a:rPr lang="en-US" dirty="0" err="1" smtClean="0"/>
              <a:t>Permasalahan</a:t>
            </a:r>
            <a:r>
              <a:rPr lang="en-US" dirty="0" smtClean="0"/>
              <a:t> </a:t>
            </a:r>
            <a:r>
              <a:rPr lang="en-US" dirty="0" err="1" smtClean="0"/>
              <a:t>dan</a:t>
            </a:r>
            <a:r>
              <a:rPr lang="en-US" dirty="0" smtClean="0"/>
              <a:t> </a:t>
            </a:r>
            <a:r>
              <a:rPr lang="en-US" dirty="0" err="1" smtClean="0"/>
              <a:t>kelemahan</a:t>
            </a:r>
            <a:r>
              <a:rPr lang="en-US" dirty="0" smtClean="0"/>
              <a:t> PT </a:t>
            </a:r>
            <a:r>
              <a:rPr lang="en-US" dirty="0" err="1" smtClean="0"/>
              <a:t>dirumuskan</a:t>
            </a:r>
            <a:r>
              <a:rPr lang="en-US" dirty="0" smtClean="0"/>
              <a:t> </a:t>
            </a:r>
            <a:r>
              <a:rPr lang="en-US" dirty="0" err="1" smtClean="0"/>
              <a:t>secara</a:t>
            </a:r>
            <a:r>
              <a:rPr lang="en-US" dirty="0" smtClean="0"/>
              <a:t> </a:t>
            </a:r>
            <a:r>
              <a:rPr lang="en-US" dirty="0" err="1" smtClean="0"/>
              <a:t>jelas</a:t>
            </a:r>
            <a:r>
              <a:rPr lang="en-US" dirty="0" smtClean="0"/>
              <a:t>, </a:t>
            </a:r>
            <a:r>
              <a:rPr lang="en-US" dirty="0" err="1" smtClean="0"/>
              <a:t>cermat</a:t>
            </a:r>
            <a:r>
              <a:rPr lang="en-US" dirty="0" smtClean="0"/>
              <a:t>, </a:t>
            </a:r>
            <a:r>
              <a:rPr lang="en-US" dirty="0" err="1" smtClean="0"/>
              <a:t>jujur</a:t>
            </a:r>
            <a:r>
              <a:rPr lang="en-US" dirty="0" smtClean="0"/>
              <a:t>, </a:t>
            </a:r>
            <a:r>
              <a:rPr lang="en-US" dirty="0" err="1" smtClean="0"/>
              <a:t>terbuka</a:t>
            </a:r>
            <a:r>
              <a:rPr lang="en-US" dirty="0" smtClean="0"/>
              <a:t>, </a:t>
            </a:r>
            <a:r>
              <a:rPr lang="en-US" dirty="0" err="1" smtClean="0"/>
              <a:t>analitis</a:t>
            </a:r>
            <a:r>
              <a:rPr lang="en-US" dirty="0" smtClean="0"/>
              <a:t> </a:t>
            </a:r>
            <a:r>
              <a:rPr lang="en-US" dirty="0" err="1" smtClean="0"/>
              <a:t>dan</a:t>
            </a:r>
            <a:r>
              <a:rPr lang="en-US" dirty="0" smtClean="0"/>
              <a:t> </a:t>
            </a:r>
            <a:r>
              <a:rPr lang="en-US" dirty="0" err="1" smtClean="0"/>
              <a:t>sistematis</a:t>
            </a:r>
            <a:endParaRPr lang="en-US" dirty="0" smtClean="0"/>
          </a:p>
          <a:p>
            <a:pPr marL="514350" indent="-514350">
              <a:buFont typeface="Arial" panose="020B0604020202020204" pitchFamily="34" charset="0"/>
              <a:buAutoNum type="alphaLcPeriod"/>
            </a:pPr>
            <a:r>
              <a:rPr lang="en-US" dirty="0" err="1" smtClean="0"/>
              <a:t>Semua</a:t>
            </a:r>
            <a:r>
              <a:rPr lang="en-US" dirty="0" smtClean="0"/>
              <a:t> </a:t>
            </a:r>
            <a:r>
              <a:rPr lang="en-US" dirty="0" err="1" smtClean="0"/>
              <a:t>penempatan</a:t>
            </a:r>
            <a:r>
              <a:rPr lang="en-US" dirty="0" smtClean="0"/>
              <a:t> </a:t>
            </a:r>
            <a:r>
              <a:rPr lang="en-US" dirty="0" err="1" smtClean="0"/>
              <a:t>aspek</a:t>
            </a:r>
            <a:r>
              <a:rPr lang="en-US" dirty="0" smtClean="0"/>
              <a:t> di </a:t>
            </a:r>
            <a:r>
              <a:rPr lang="en-US" dirty="0" err="1" smtClean="0"/>
              <a:t>dalam</a:t>
            </a:r>
            <a:r>
              <a:rPr lang="en-US" dirty="0" smtClean="0"/>
              <a:t> </a:t>
            </a:r>
            <a:r>
              <a:rPr lang="en-US" dirty="0" err="1" smtClean="0"/>
              <a:t>komponen</a:t>
            </a:r>
            <a:r>
              <a:rPr lang="en-US" dirty="0" smtClean="0"/>
              <a:t> SWOT </a:t>
            </a:r>
            <a:r>
              <a:rPr lang="en-US" dirty="0" err="1" smtClean="0"/>
              <a:t>dilakukan</a:t>
            </a:r>
            <a:r>
              <a:rPr lang="en-US" dirty="0" smtClean="0"/>
              <a:t> </a:t>
            </a:r>
            <a:r>
              <a:rPr lang="en-US" dirty="0" err="1" smtClean="0"/>
              <a:t>dengan</a:t>
            </a:r>
            <a:r>
              <a:rPr lang="en-US" dirty="0" smtClean="0"/>
              <a:t> </a:t>
            </a:r>
            <a:r>
              <a:rPr lang="en-US" dirty="0" err="1" smtClean="0"/>
              <a:t>benar</a:t>
            </a:r>
            <a:endParaRPr lang="en-US" dirty="0" smtClean="0"/>
          </a:p>
        </p:txBody>
      </p:sp>
      <p:sp>
        <p:nvSpPr>
          <p:cNvPr id="6" name="Slide Number Placeholder 5"/>
          <p:cNvSpPr>
            <a:spLocks noGrp="1"/>
          </p:cNvSpPr>
          <p:nvPr>
            <p:ph type="sldNum" sz="quarter" idx="12"/>
          </p:nvPr>
        </p:nvSpPr>
        <p:spPr/>
        <p:txBody>
          <a:bodyPr/>
          <a:lstStyle/>
          <a:p>
            <a:fld id="{F173A9D0-1A36-4B24-B117-D76BD841B7CF}" type="slidenum">
              <a:rPr lang="en-US" smtClean="0"/>
              <a:pPr/>
              <a:t>95</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29A79B2F-0BEC-46AD-9EFD-B83EAAB98414}" type="datetime1">
              <a:rPr lang="id-ID" smtClean="0"/>
              <a:pPr/>
              <a:t>12/01/2017</a:t>
            </a:fld>
            <a:endParaRPr lang="en-US"/>
          </a:p>
        </p:txBody>
      </p:sp>
    </p:spTree>
    <p:extLst>
      <p:ext uri="{BB962C8B-B14F-4D97-AF65-F5344CB8AC3E}">
        <p14:creationId xmlns="" xmlns:p14="http://schemas.microsoft.com/office/powerpoint/2010/main" val="328041050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3100" y="365125"/>
            <a:ext cx="10515600" cy="6635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600200" indent="-1600200"/>
            <a:r>
              <a:rPr lang="en-US" sz="3200" dirty="0" smtClean="0"/>
              <a:t>BUTIR 3. </a:t>
            </a:r>
            <a:r>
              <a:rPr lang="en-US" sz="3200" dirty="0" err="1" smtClean="0"/>
              <a:t>Strategi</a:t>
            </a:r>
            <a:r>
              <a:rPr lang="en-US" sz="3200" dirty="0" smtClean="0"/>
              <a:t> </a:t>
            </a:r>
            <a:r>
              <a:rPr lang="en-US" sz="3200" dirty="0" err="1" smtClean="0"/>
              <a:t>pengembangan</a:t>
            </a:r>
            <a:r>
              <a:rPr lang="en-US" sz="3200" dirty="0" smtClean="0"/>
              <a:t> </a:t>
            </a:r>
            <a:r>
              <a:rPr lang="en-US" sz="3200" dirty="0" err="1" smtClean="0"/>
              <a:t>dan</a:t>
            </a:r>
            <a:r>
              <a:rPr lang="en-US" sz="3200" dirty="0" smtClean="0"/>
              <a:t> </a:t>
            </a:r>
            <a:r>
              <a:rPr lang="en-US" sz="3200" dirty="0" err="1" smtClean="0"/>
              <a:t>perbaikan</a:t>
            </a:r>
            <a:r>
              <a:rPr lang="en-US" sz="3200" dirty="0" smtClean="0"/>
              <a:t> program</a:t>
            </a:r>
            <a:endParaRPr lang="en-US" sz="3200" dirty="0"/>
          </a:p>
        </p:txBody>
      </p:sp>
      <p:sp>
        <p:nvSpPr>
          <p:cNvPr id="3" name="Content Placeholder 2"/>
          <p:cNvSpPr txBox="1">
            <a:spLocks/>
          </p:cNvSpPr>
          <p:nvPr/>
        </p:nvSpPr>
        <p:spPr>
          <a:xfrm>
            <a:off x="876300" y="1460500"/>
            <a:ext cx="10845800" cy="51308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lphaLcPeriod"/>
            </a:pPr>
            <a:r>
              <a:rPr lang="en-US" sz="2900" dirty="0" smtClean="0"/>
              <a:t>PT </a:t>
            </a:r>
            <a:r>
              <a:rPr lang="en-US" sz="2900" dirty="0" err="1" smtClean="0"/>
              <a:t>menentukan</a:t>
            </a:r>
            <a:r>
              <a:rPr lang="en-US" sz="2900" dirty="0" smtClean="0"/>
              <a:t> </a:t>
            </a:r>
            <a:r>
              <a:rPr lang="en-US" sz="2900" dirty="0" err="1" smtClean="0"/>
              <a:t>rencana</a:t>
            </a:r>
            <a:r>
              <a:rPr lang="en-US" sz="2900" dirty="0" smtClean="0"/>
              <a:t> </a:t>
            </a:r>
            <a:r>
              <a:rPr lang="en-US" sz="2900" dirty="0" err="1" smtClean="0"/>
              <a:t>perbaikan</a:t>
            </a:r>
            <a:r>
              <a:rPr lang="en-US" sz="2900" dirty="0" smtClean="0"/>
              <a:t> </a:t>
            </a:r>
            <a:r>
              <a:rPr lang="en-US" sz="2900" dirty="0" err="1" smtClean="0"/>
              <a:t>dan</a:t>
            </a:r>
            <a:r>
              <a:rPr lang="en-US" sz="2900" dirty="0" smtClean="0"/>
              <a:t> </a:t>
            </a:r>
            <a:r>
              <a:rPr lang="en-US" sz="2900" dirty="0" err="1" smtClean="0"/>
              <a:t>perkembangan</a:t>
            </a:r>
            <a:r>
              <a:rPr lang="en-US" sz="2900" dirty="0" smtClean="0"/>
              <a:t> program </a:t>
            </a:r>
            <a:r>
              <a:rPr lang="en-US" sz="2900" dirty="0" err="1" smtClean="0"/>
              <a:t>secara</a:t>
            </a:r>
            <a:r>
              <a:rPr lang="en-US" sz="2900" dirty="0" smtClean="0"/>
              <a:t> </a:t>
            </a:r>
            <a:r>
              <a:rPr lang="en-US" sz="2900" dirty="0" err="1" smtClean="0"/>
              <a:t>sangat</a:t>
            </a:r>
            <a:r>
              <a:rPr lang="en-US" sz="2900" dirty="0" smtClean="0"/>
              <a:t> </a:t>
            </a:r>
            <a:r>
              <a:rPr lang="en-US" sz="2900" dirty="0" err="1" smtClean="0"/>
              <a:t>tepat</a:t>
            </a:r>
            <a:r>
              <a:rPr lang="en-US" sz="2900" dirty="0" smtClean="0"/>
              <a:t>, </a:t>
            </a:r>
            <a:r>
              <a:rPr lang="en-US" sz="2900" dirty="0" err="1" smtClean="0"/>
              <a:t>berdasarkan</a:t>
            </a:r>
            <a:r>
              <a:rPr lang="en-US" sz="2900" dirty="0" smtClean="0"/>
              <a:t> </a:t>
            </a:r>
            <a:r>
              <a:rPr lang="en-US" sz="2900" dirty="0" err="1" smtClean="0"/>
              <a:t>analisis</a:t>
            </a:r>
            <a:r>
              <a:rPr lang="en-US" sz="2900" dirty="0" smtClean="0"/>
              <a:t> yang </a:t>
            </a:r>
            <a:r>
              <a:rPr lang="en-US" sz="2900" dirty="0" err="1" smtClean="0"/>
              <a:t>komprehensif</a:t>
            </a:r>
            <a:r>
              <a:rPr lang="en-US" sz="2900" dirty="0" smtClean="0"/>
              <a:t> </a:t>
            </a:r>
            <a:r>
              <a:rPr lang="en-US" sz="2900" dirty="0" err="1" smtClean="0"/>
              <a:t>ttg</a:t>
            </a:r>
            <a:r>
              <a:rPr lang="en-US" sz="2900" dirty="0" smtClean="0"/>
              <a:t> </a:t>
            </a:r>
            <a:r>
              <a:rPr lang="en-US" sz="2900" dirty="0" err="1" smtClean="0"/>
              <a:t>situasi</a:t>
            </a:r>
            <a:r>
              <a:rPr lang="en-US" sz="2900" dirty="0" smtClean="0"/>
              <a:t> </a:t>
            </a:r>
            <a:r>
              <a:rPr lang="en-US" sz="2900" dirty="0" err="1" smtClean="0"/>
              <a:t>dan</a:t>
            </a:r>
            <a:r>
              <a:rPr lang="en-US" sz="2900" dirty="0" smtClean="0"/>
              <a:t> </a:t>
            </a:r>
            <a:r>
              <a:rPr lang="en-US" sz="2900" dirty="0" err="1" smtClean="0"/>
              <a:t>kondisi</a:t>
            </a:r>
            <a:r>
              <a:rPr lang="en-US" sz="2900" dirty="0" smtClean="0"/>
              <a:t> yang </a:t>
            </a:r>
            <a:r>
              <a:rPr lang="en-US" sz="2900" dirty="0" err="1" smtClean="0"/>
              <a:t>ada</a:t>
            </a:r>
            <a:endParaRPr lang="en-US" sz="2900" dirty="0" smtClean="0"/>
          </a:p>
          <a:p>
            <a:pPr marL="514350" indent="-514350">
              <a:buFont typeface="Arial" panose="020B0604020202020204" pitchFamily="34" charset="0"/>
              <a:buAutoNum type="alphaLcPeriod"/>
            </a:pPr>
            <a:r>
              <a:rPr lang="en-US" sz="2900" dirty="0" smtClean="0"/>
              <a:t>PT </a:t>
            </a:r>
            <a:r>
              <a:rPr lang="en-US" sz="2900" dirty="0" err="1" smtClean="0"/>
              <a:t>menunjukkan</a:t>
            </a:r>
            <a:r>
              <a:rPr lang="en-US" sz="2900" dirty="0" smtClean="0"/>
              <a:t> </a:t>
            </a:r>
            <a:r>
              <a:rPr lang="en-US" sz="2900" dirty="0" err="1" smtClean="0"/>
              <a:t>cara</a:t>
            </a:r>
            <a:r>
              <a:rPr lang="en-US" sz="2900" dirty="0" smtClean="0"/>
              <a:t> </a:t>
            </a:r>
            <a:r>
              <a:rPr lang="en-US" sz="2900" dirty="0" err="1" smtClean="0"/>
              <a:t>yangsangat</a:t>
            </a:r>
            <a:r>
              <a:rPr lang="en-US" sz="2900" dirty="0" smtClean="0"/>
              <a:t> </a:t>
            </a:r>
            <a:r>
              <a:rPr lang="en-US" sz="2900" dirty="0" err="1" smtClean="0"/>
              <a:t>jelas</a:t>
            </a:r>
            <a:r>
              <a:rPr lang="en-US" sz="2900" dirty="0" smtClean="0"/>
              <a:t> </a:t>
            </a:r>
            <a:r>
              <a:rPr lang="en-US" sz="2900" dirty="0" err="1" smtClean="0"/>
              <a:t>untuk</a:t>
            </a:r>
            <a:r>
              <a:rPr lang="en-US" sz="2900" dirty="0" smtClean="0"/>
              <a:t> </a:t>
            </a:r>
            <a:r>
              <a:rPr lang="en-US" sz="2900" dirty="0" err="1" smtClean="0"/>
              <a:t>mengatasi</a:t>
            </a:r>
            <a:r>
              <a:rPr lang="en-US" sz="2900" dirty="0" smtClean="0"/>
              <a:t> </a:t>
            </a:r>
            <a:r>
              <a:rPr lang="en-US" sz="2900" dirty="0" err="1" smtClean="0"/>
              <a:t>masalah</a:t>
            </a:r>
            <a:r>
              <a:rPr lang="en-US" sz="2900" dirty="0" smtClean="0"/>
              <a:t> yang </a:t>
            </a:r>
            <a:r>
              <a:rPr lang="en-US" sz="2900" dirty="0" err="1" smtClean="0"/>
              <a:t>dihadapi</a:t>
            </a:r>
            <a:endParaRPr lang="en-US" sz="2900" dirty="0" smtClean="0"/>
          </a:p>
          <a:p>
            <a:pPr marL="514350" indent="-514350">
              <a:buFont typeface="Arial" panose="020B0604020202020204" pitchFamily="34" charset="0"/>
              <a:buAutoNum type="alphaLcPeriod"/>
            </a:pPr>
            <a:r>
              <a:rPr lang="en-US" sz="2900" dirty="0" smtClean="0"/>
              <a:t>PT </a:t>
            </a:r>
            <a:r>
              <a:rPr lang="en-US" sz="2900" dirty="0" err="1" smtClean="0"/>
              <a:t>menerapkan</a:t>
            </a:r>
            <a:r>
              <a:rPr lang="en-US" sz="2900" dirty="0" smtClean="0"/>
              <a:t> </a:t>
            </a:r>
            <a:r>
              <a:rPr lang="en-US" sz="2900" dirty="0" err="1" smtClean="0"/>
              <a:t>strategi</a:t>
            </a:r>
            <a:r>
              <a:rPr lang="en-US" sz="2900" dirty="0" smtClean="0"/>
              <a:t> yang </a:t>
            </a:r>
            <a:r>
              <a:rPr lang="en-US" sz="2900" dirty="0" err="1" smtClean="0"/>
              <a:t>sangat</a:t>
            </a:r>
            <a:r>
              <a:rPr lang="en-US" sz="2900" dirty="0" smtClean="0"/>
              <a:t> </a:t>
            </a:r>
            <a:r>
              <a:rPr lang="en-US" sz="2900" dirty="0" err="1" smtClean="0"/>
              <a:t>layak</a:t>
            </a:r>
            <a:r>
              <a:rPr lang="en-US" sz="2900" dirty="0" smtClean="0"/>
              <a:t> </a:t>
            </a:r>
            <a:r>
              <a:rPr lang="en-US" sz="2900" dirty="0" err="1" smtClean="0"/>
              <a:t>dan</a:t>
            </a:r>
            <a:r>
              <a:rPr lang="en-US" sz="2900" dirty="0" smtClean="0"/>
              <a:t> </a:t>
            </a:r>
            <a:r>
              <a:rPr lang="en-US" sz="2900" dirty="0" err="1" smtClean="0"/>
              <a:t>sangat</a:t>
            </a:r>
            <a:r>
              <a:rPr lang="en-US" sz="2900" dirty="0" smtClean="0"/>
              <a:t> </a:t>
            </a:r>
            <a:r>
              <a:rPr lang="en-US" sz="2900" dirty="0" err="1" smtClean="0"/>
              <a:t>realistikuntuk</a:t>
            </a:r>
            <a:r>
              <a:rPr lang="en-US" sz="2900" dirty="0" smtClean="0"/>
              <a:t> </a:t>
            </a:r>
            <a:r>
              <a:rPr lang="en-US" sz="2900" dirty="0" err="1" smtClean="0"/>
              <a:t>mencapai</a:t>
            </a:r>
            <a:r>
              <a:rPr lang="en-US" sz="2900" dirty="0" smtClean="0"/>
              <a:t> </a:t>
            </a:r>
            <a:r>
              <a:rPr lang="en-US" sz="2900" dirty="0" err="1" smtClean="0"/>
              <a:t>sasaran</a:t>
            </a:r>
            <a:r>
              <a:rPr lang="en-US" sz="2900" dirty="0" smtClean="0"/>
              <a:t> </a:t>
            </a:r>
            <a:r>
              <a:rPr lang="en-US" sz="2900" dirty="0" err="1" smtClean="0"/>
              <a:t>pengembangan</a:t>
            </a:r>
            <a:r>
              <a:rPr lang="en-US" sz="2900" dirty="0" smtClean="0"/>
              <a:t> program yang </a:t>
            </a:r>
            <a:r>
              <a:rPr lang="en-US" sz="2900" dirty="0" err="1" smtClean="0"/>
              <a:t>sangat</a:t>
            </a:r>
            <a:r>
              <a:rPr lang="en-US" sz="2900" dirty="0" smtClean="0"/>
              <a:t> </a:t>
            </a:r>
            <a:r>
              <a:rPr lang="en-US" sz="2900" dirty="0" err="1" smtClean="0"/>
              <a:t>layak</a:t>
            </a:r>
            <a:r>
              <a:rPr lang="en-US" sz="2900" dirty="0" smtClean="0"/>
              <a:t> </a:t>
            </a:r>
            <a:r>
              <a:rPr lang="en-US" sz="2900" dirty="0" err="1" smtClean="0"/>
              <a:t>dan</a:t>
            </a:r>
            <a:r>
              <a:rPr lang="en-US" sz="2900" dirty="0" smtClean="0"/>
              <a:t> </a:t>
            </a:r>
            <a:r>
              <a:rPr lang="en-US" sz="2900" dirty="0" err="1" smtClean="0"/>
              <a:t>sangat</a:t>
            </a:r>
            <a:r>
              <a:rPr lang="en-US" sz="2900" dirty="0" smtClean="0"/>
              <a:t> realistic pula</a:t>
            </a:r>
            <a:endParaRPr lang="en-US" sz="2900"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96</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89555B6-1288-4169-852F-EFB23EBEE128}" type="datetime1">
              <a:rPr lang="id-ID" smtClean="0"/>
              <a:pPr/>
              <a:t>12/01/2017</a:t>
            </a:fld>
            <a:endParaRPr lang="en-US"/>
          </a:p>
        </p:txBody>
      </p:sp>
    </p:spTree>
    <p:extLst>
      <p:ext uri="{BB962C8B-B14F-4D97-AF65-F5344CB8AC3E}">
        <p14:creationId xmlns="" xmlns:p14="http://schemas.microsoft.com/office/powerpoint/2010/main" val="4226746973"/>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0445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485900" indent="-1485900"/>
            <a:r>
              <a:rPr lang="en-US" sz="3200" dirty="0" smtClean="0"/>
              <a:t>BUTIR 4. </a:t>
            </a:r>
            <a:r>
              <a:rPr lang="en-US" sz="3200" dirty="0" err="1" smtClean="0"/>
              <a:t>Keterpaduan</a:t>
            </a:r>
            <a:r>
              <a:rPr lang="en-US" sz="3200" dirty="0" smtClean="0"/>
              <a:t> </a:t>
            </a:r>
            <a:r>
              <a:rPr lang="en-US" sz="3200" dirty="0" err="1" smtClean="0"/>
              <a:t>dan</a:t>
            </a:r>
            <a:r>
              <a:rPr lang="en-US" sz="3200" dirty="0" smtClean="0"/>
              <a:t> </a:t>
            </a:r>
            <a:r>
              <a:rPr lang="en-US" sz="3200" dirty="0" err="1" smtClean="0"/>
              <a:t>keterkaitan</a:t>
            </a:r>
            <a:r>
              <a:rPr lang="en-US" sz="3200" dirty="0" smtClean="0"/>
              <a:t> </a:t>
            </a:r>
            <a:r>
              <a:rPr lang="en-US" sz="3200" dirty="0" err="1" smtClean="0"/>
              <a:t>antar</a:t>
            </a:r>
            <a:r>
              <a:rPr lang="en-US" sz="3200" dirty="0" smtClean="0"/>
              <a:t> </a:t>
            </a:r>
            <a:r>
              <a:rPr lang="en-US" sz="3200" dirty="0" err="1" smtClean="0"/>
              <a:t>komponen</a:t>
            </a:r>
            <a:r>
              <a:rPr lang="en-US" sz="3200" dirty="0" smtClean="0"/>
              <a:t> </a:t>
            </a:r>
            <a:r>
              <a:rPr lang="en-US" sz="3200" dirty="0" err="1" smtClean="0"/>
              <a:t>evaluasi</a:t>
            </a:r>
            <a:r>
              <a:rPr lang="en-US" sz="3200" dirty="0" smtClean="0"/>
              <a:t> </a:t>
            </a:r>
            <a:r>
              <a:rPr lang="en-US" sz="3200" dirty="0" err="1" smtClean="0"/>
              <a:t>diri</a:t>
            </a:r>
            <a:endParaRPr lang="en-US" sz="3200" dirty="0"/>
          </a:p>
        </p:txBody>
      </p:sp>
      <p:sp>
        <p:nvSpPr>
          <p:cNvPr id="3" name="Content Placeholder 2"/>
          <p:cNvSpPr txBox="1">
            <a:spLocks/>
          </p:cNvSpPr>
          <p:nvPr/>
        </p:nvSpPr>
        <p:spPr>
          <a:xfrm>
            <a:off x="762000" y="1892300"/>
            <a:ext cx="10845800" cy="33782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lphaLcPeriod"/>
            </a:pPr>
            <a:r>
              <a:rPr lang="en-US" sz="3200" dirty="0" err="1" smtClean="0"/>
              <a:t>Laporan</a:t>
            </a:r>
            <a:r>
              <a:rPr lang="en-US" sz="3200" dirty="0" smtClean="0"/>
              <a:t> </a:t>
            </a:r>
            <a:r>
              <a:rPr lang="en-US" sz="3200" dirty="0" err="1" smtClean="0"/>
              <a:t>menunjukkan</a:t>
            </a:r>
            <a:r>
              <a:rPr lang="en-US" sz="3200" dirty="0" smtClean="0"/>
              <a:t> </a:t>
            </a:r>
            <a:r>
              <a:rPr lang="en-US" sz="3200" dirty="0" err="1" smtClean="0"/>
              <a:t>analisis</a:t>
            </a:r>
            <a:r>
              <a:rPr lang="en-US" sz="3200" dirty="0" smtClean="0"/>
              <a:t> </a:t>
            </a:r>
            <a:r>
              <a:rPr lang="en-US" sz="3200" dirty="0" err="1" smtClean="0"/>
              <a:t>keseluruhan</a:t>
            </a:r>
            <a:r>
              <a:rPr lang="en-US" sz="3200" dirty="0" smtClean="0"/>
              <a:t> </a:t>
            </a:r>
            <a:r>
              <a:rPr lang="en-US" sz="3200" dirty="0" err="1" smtClean="0"/>
              <a:t>komponen</a:t>
            </a:r>
            <a:r>
              <a:rPr lang="en-US" sz="3200" dirty="0" smtClean="0"/>
              <a:t> </a:t>
            </a:r>
            <a:r>
              <a:rPr lang="en-US" sz="3200" dirty="0" err="1" smtClean="0"/>
              <a:t>evaluasi</a:t>
            </a:r>
            <a:r>
              <a:rPr lang="en-US" sz="3200" dirty="0" smtClean="0"/>
              <a:t> </a:t>
            </a:r>
            <a:r>
              <a:rPr lang="en-US" sz="3200" dirty="0" err="1" smtClean="0"/>
              <a:t>diri</a:t>
            </a:r>
            <a:r>
              <a:rPr lang="en-US" sz="3200" dirty="0" smtClean="0"/>
              <a:t> yang </a:t>
            </a:r>
            <a:r>
              <a:rPr lang="en-US" sz="3200" dirty="0" err="1" smtClean="0"/>
              <a:t>mendalam</a:t>
            </a:r>
            <a:r>
              <a:rPr lang="en-US" sz="3200" dirty="0" smtClean="0"/>
              <a:t>, </a:t>
            </a:r>
            <a:r>
              <a:rPr lang="en-US" sz="3200" dirty="0" err="1" smtClean="0"/>
              <a:t>komprehensif</a:t>
            </a:r>
            <a:r>
              <a:rPr lang="en-US" sz="3200" dirty="0" smtClean="0"/>
              <a:t> </a:t>
            </a:r>
            <a:r>
              <a:rPr lang="en-US" sz="3200" dirty="0" err="1" smtClean="0"/>
              <a:t>dan</a:t>
            </a:r>
            <a:r>
              <a:rPr lang="en-US" sz="3200" dirty="0" smtClean="0"/>
              <a:t> </a:t>
            </a:r>
            <a:r>
              <a:rPr lang="en-US" sz="3200" dirty="0" err="1" smtClean="0"/>
              <a:t>sistemik</a:t>
            </a:r>
            <a:endParaRPr lang="en-US" sz="3200" dirty="0" smtClean="0"/>
          </a:p>
          <a:p>
            <a:pPr marL="514350" indent="-514350">
              <a:buFont typeface="Arial" panose="020B0604020202020204" pitchFamily="34" charset="0"/>
              <a:buAutoNum type="alphaLcPeriod"/>
            </a:pPr>
            <a:r>
              <a:rPr lang="en-US" sz="3200" dirty="0" err="1" smtClean="0"/>
              <a:t>Analisis</a:t>
            </a:r>
            <a:r>
              <a:rPr lang="en-US" sz="3200" dirty="0" smtClean="0"/>
              <a:t> intra </a:t>
            </a:r>
            <a:r>
              <a:rPr lang="en-US" sz="3200" dirty="0" err="1" smtClean="0"/>
              <a:t>dan</a:t>
            </a:r>
            <a:r>
              <a:rPr lang="en-US" sz="3200" dirty="0" smtClean="0"/>
              <a:t> </a:t>
            </a:r>
            <a:r>
              <a:rPr lang="en-US" sz="3200" dirty="0" err="1" smtClean="0"/>
              <a:t>antar</a:t>
            </a:r>
            <a:r>
              <a:rPr lang="en-US" sz="3200" dirty="0" smtClean="0"/>
              <a:t> </a:t>
            </a:r>
            <a:r>
              <a:rPr lang="en-US" sz="3200" dirty="0" err="1" smtClean="0"/>
              <a:t>komponen</a:t>
            </a:r>
            <a:r>
              <a:rPr lang="en-US" sz="3200" dirty="0" smtClean="0"/>
              <a:t> </a:t>
            </a:r>
            <a:r>
              <a:rPr lang="en-US" sz="3200" dirty="0" err="1" smtClean="0"/>
              <a:t>tergambarkan</a:t>
            </a:r>
            <a:r>
              <a:rPr lang="en-US" sz="3200" dirty="0" smtClean="0"/>
              <a:t> </a:t>
            </a:r>
            <a:r>
              <a:rPr lang="en-US" sz="3200" dirty="0" err="1" smtClean="0"/>
              <a:t>dengan</a:t>
            </a:r>
            <a:r>
              <a:rPr lang="en-US" sz="3200" dirty="0" smtClean="0"/>
              <a:t> </a:t>
            </a:r>
            <a:r>
              <a:rPr lang="en-US" sz="3200" dirty="0" err="1" smtClean="0"/>
              <a:t>sangat</a:t>
            </a:r>
            <a:r>
              <a:rPr lang="en-US" sz="3200" dirty="0" smtClean="0"/>
              <a:t> </a:t>
            </a:r>
            <a:r>
              <a:rPr lang="en-US" sz="3200" dirty="0" err="1" smtClean="0"/>
              <a:t>jelas</a:t>
            </a:r>
            <a:endParaRPr lang="en-US" sz="3200" dirty="0" smtClean="0"/>
          </a:p>
        </p:txBody>
      </p:sp>
      <p:sp>
        <p:nvSpPr>
          <p:cNvPr id="6" name="Slide Number Placeholder 5"/>
          <p:cNvSpPr>
            <a:spLocks noGrp="1"/>
          </p:cNvSpPr>
          <p:nvPr>
            <p:ph type="sldNum" sz="quarter" idx="12"/>
          </p:nvPr>
        </p:nvSpPr>
        <p:spPr/>
        <p:txBody>
          <a:bodyPr/>
          <a:lstStyle/>
          <a:p>
            <a:fld id="{F173A9D0-1A36-4B24-B117-D76BD841B7CF}" type="slidenum">
              <a:rPr lang="en-US" smtClean="0"/>
              <a:pPr/>
              <a:t>97</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15B92D53-2E75-4EFC-B048-C346FD040CBC}" type="datetime1">
              <a:rPr lang="id-ID" smtClean="0"/>
              <a:pPr/>
              <a:t>12/01/2017</a:t>
            </a:fld>
            <a:endParaRPr lang="en-US"/>
          </a:p>
        </p:txBody>
      </p:sp>
    </p:spTree>
    <p:extLst>
      <p:ext uri="{BB962C8B-B14F-4D97-AF65-F5344CB8AC3E}">
        <p14:creationId xmlns="" xmlns:p14="http://schemas.microsoft.com/office/powerpoint/2010/main" val="3634772368"/>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PENILAIAN</a:t>
            </a:r>
            <a:endParaRPr lang="en-US" dirty="0"/>
          </a:p>
        </p:txBody>
      </p:sp>
      <p:sp>
        <p:nvSpPr>
          <p:cNvPr id="3" name="Content Placeholder 2"/>
          <p:cNvSpPr>
            <a:spLocks noGrp="1"/>
          </p:cNvSpPr>
          <p:nvPr>
            <p:ph idx="1"/>
          </p:nvPr>
        </p:nvSpPr>
        <p:spPr>
          <a:xfrm>
            <a:off x="1103312" y="1511300"/>
            <a:ext cx="8946541" cy="4737099"/>
          </a:xfrm>
        </p:spPr>
        <p:txBody>
          <a:bodyPr>
            <a:noAutofit/>
          </a:bodyPr>
          <a:lstStyle/>
          <a:p>
            <a:pPr marL="514350" indent="-514350">
              <a:buAutoNum type="arabicPeriod"/>
            </a:pPr>
            <a:r>
              <a:rPr lang="en-US" dirty="0" smtClean="0"/>
              <a:t>90% </a:t>
            </a:r>
            <a:r>
              <a:rPr lang="en-US" dirty="0" err="1" smtClean="0"/>
              <a:t>Nilai</a:t>
            </a:r>
            <a:r>
              <a:rPr lang="en-US" dirty="0" smtClean="0"/>
              <a:t> </a:t>
            </a:r>
            <a:r>
              <a:rPr lang="en-US" dirty="0" err="1" smtClean="0"/>
              <a:t>Borang</a:t>
            </a:r>
            <a:r>
              <a:rPr lang="en-US" dirty="0" smtClean="0"/>
              <a:t> </a:t>
            </a:r>
            <a:r>
              <a:rPr lang="en-US" dirty="0" err="1" smtClean="0"/>
              <a:t>institusi</a:t>
            </a:r>
            <a:endParaRPr lang="en-US" dirty="0" smtClean="0"/>
          </a:p>
          <a:p>
            <a:pPr marL="514350" indent="-514350">
              <a:buAutoNum type="arabicPeriod"/>
            </a:pPr>
            <a:r>
              <a:rPr lang="en-US" dirty="0" smtClean="0"/>
              <a:t>10% </a:t>
            </a:r>
            <a:r>
              <a:rPr lang="en-US" dirty="0" err="1" smtClean="0"/>
              <a:t>Nilai</a:t>
            </a:r>
            <a:r>
              <a:rPr lang="en-US" dirty="0" smtClean="0"/>
              <a:t> </a:t>
            </a:r>
            <a:r>
              <a:rPr lang="en-US" dirty="0" err="1" smtClean="0"/>
              <a:t>Evaluasi</a:t>
            </a:r>
            <a:r>
              <a:rPr lang="en-US" dirty="0" smtClean="0"/>
              <a:t> </a:t>
            </a:r>
            <a:r>
              <a:rPr lang="en-US" dirty="0" err="1" smtClean="0"/>
              <a:t>Diri</a:t>
            </a:r>
            <a:endParaRPr lang="en-US" dirty="0" smtClean="0"/>
          </a:p>
          <a:p>
            <a:pPr marL="514350" indent="-514350">
              <a:buAutoNum type="arabicPeriod"/>
            </a:pPr>
            <a:endParaRPr lang="en-US" dirty="0"/>
          </a:p>
          <a:p>
            <a:pPr marL="0" indent="0">
              <a:buNone/>
            </a:pPr>
            <a:r>
              <a:rPr lang="en-US" dirty="0" err="1" smtClean="0"/>
              <a:t>Nilai</a:t>
            </a:r>
            <a:r>
              <a:rPr lang="en-US" dirty="0" smtClean="0"/>
              <a:t> &lt; 200 : </a:t>
            </a:r>
            <a:r>
              <a:rPr lang="en-US" dirty="0" err="1" smtClean="0"/>
              <a:t>tidak</a:t>
            </a:r>
            <a:r>
              <a:rPr lang="en-US" dirty="0" smtClean="0"/>
              <a:t> </a:t>
            </a:r>
            <a:r>
              <a:rPr lang="en-US" dirty="0" err="1" smtClean="0"/>
              <a:t>terakreditasi</a:t>
            </a:r>
            <a:endParaRPr lang="en-US" dirty="0" smtClean="0"/>
          </a:p>
          <a:p>
            <a:pPr marL="0" indent="0">
              <a:buNone/>
            </a:pPr>
            <a:r>
              <a:rPr lang="en-US" dirty="0" err="1" smtClean="0"/>
              <a:t>Nilai</a:t>
            </a:r>
            <a:r>
              <a:rPr lang="en-US" dirty="0" smtClean="0"/>
              <a:t> &gt; 200 : </a:t>
            </a:r>
            <a:r>
              <a:rPr lang="en-US" dirty="0" err="1" smtClean="0"/>
              <a:t>akan</a:t>
            </a:r>
            <a:r>
              <a:rPr lang="en-US" dirty="0" smtClean="0"/>
              <a:t> </a:t>
            </a:r>
            <a:r>
              <a:rPr lang="en-US" dirty="0" err="1" smtClean="0"/>
              <a:t>divisitasi</a:t>
            </a:r>
            <a:endParaRPr lang="en-US" dirty="0" smtClean="0"/>
          </a:p>
          <a:p>
            <a:pPr marL="0" indent="0">
              <a:buNone/>
            </a:pPr>
            <a:endParaRPr lang="en-US" dirty="0" smtClean="0"/>
          </a:p>
          <a:p>
            <a:pPr marL="0" indent="0">
              <a:buNone/>
            </a:pPr>
            <a:r>
              <a:rPr lang="en-US" dirty="0" err="1" smtClean="0"/>
              <a:t>Nilai</a:t>
            </a:r>
            <a:r>
              <a:rPr lang="en-US" dirty="0" smtClean="0"/>
              <a:t> </a:t>
            </a:r>
            <a:r>
              <a:rPr lang="en-US" dirty="0" err="1" smtClean="0"/>
              <a:t>visitasi</a:t>
            </a:r>
            <a:r>
              <a:rPr lang="en-US" dirty="0" smtClean="0"/>
              <a:t>:</a:t>
            </a:r>
            <a:endParaRPr lang="en-US" dirty="0"/>
          </a:p>
          <a:p>
            <a:pPr marL="0" indent="0">
              <a:buNone/>
            </a:pPr>
            <a:r>
              <a:rPr lang="en-US" dirty="0" err="1" smtClean="0"/>
              <a:t>Nilai</a:t>
            </a:r>
            <a:r>
              <a:rPr lang="en-US" dirty="0" smtClean="0"/>
              <a:t> 200 - 300 : C</a:t>
            </a:r>
          </a:p>
          <a:p>
            <a:pPr marL="0" indent="0">
              <a:buNone/>
            </a:pPr>
            <a:r>
              <a:rPr lang="en-US" dirty="0" err="1" smtClean="0"/>
              <a:t>Nilai</a:t>
            </a:r>
            <a:r>
              <a:rPr lang="en-US" dirty="0" smtClean="0"/>
              <a:t> 301 - 360 : B</a:t>
            </a:r>
          </a:p>
          <a:p>
            <a:pPr marL="0" indent="0">
              <a:buNone/>
            </a:pPr>
            <a:r>
              <a:rPr lang="en-US" dirty="0" err="1" smtClean="0"/>
              <a:t>Nilai</a:t>
            </a:r>
            <a:r>
              <a:rPr lang="en-US" dirty="0" smtClean="0"/>
              <a:t> 361 - 400 : A</a:t>
            </a:r>
            <a:endParaRPr lang="en-US" dirty="0"/>
          </a:p>
        </p:txBody>
      </p:sp>
      <p:sp>
        <p:nvSpPr>
          <p:cNvPr id="6" name="Slide Number Placeholder 5"/>
          <p:cNvSpPr>
            <a:spLocks noGrp="1"/>
          </p:cNvSpPr>
          <p:nvPr>
            <p:ph type="sldNum" sz="quarter" idx="12"/>
          </p:nvPr>
        </p:nvSpPr>
        <p:spPr/>
        <p:txBody>
          <a:bodyPr/>
          <a:lstStyle/>
          <a:p>
            <a:fld id="{F173A9D0-1A36-4B24-B117-D76BD841B7CF}" type="slidenum">
              <a:rPr lang="en-US" smtClean="0"/>
              <a:pPr/>
              <a:t>98</a:t>
            </a:fld>
            <a:endParaRPr lang="en-US"/>
          </a:p>
        </p:txBody>
      </p:sp>
      <p:sp>
        <p:nvSpPr>
          <p:cNvPr id="7" name="Footer Placeholder 6"/>
          <p:cNvSpPr>
            <a:spLocks noGrp="1"/>
          </p:cNvSpPr>
          <p:nvPr>
            <p:ph type="ftr" sz="quarter" idx="11"/>
          </p:nvPr>
        </p:nvSpPr>
        <p:spPr/>
        <p:txBody>
          <a:bodyPr/>
          <a:lstStyle/>
          <a:p>
            <a:r>
              <a:rPr lang="en-US" smtClean="0"/>
              <a:t>Pendampingan Pengisian Borang AIPT KEMENKES 2016</a:t>
            </a:r>
            <a:endParaRPr lang="en-US"/>
          </a:p>
        </p:txBody>
      </p:sp>
      <p:sp>
        <p:nvSpPr>
          <p:cNvPr id="8" name="Date Placeholder 7"/>
          <p:cNvSpPr>
            <a:spLocks noGrp="1"/>
          </p:cNvSpPr>
          <p:nvPr>
            <p:ph type="dt" sz="half" idx="10"/>
          </p:nvPr>
        </p:nvSpPr>
        <p:spPr/>
        <p:txBody>
          <a:bodyPr/>
          <a:lstStyle/>
          <a:p>
            <a:fld id="{FE29F788-3650-46C3-BD91-62797558FC67}" type="datetime1">
              <a:rPr lang="id-ID" smtClean="0"/>
              <a:pPr/>
              <a:t>12/01/2017</a:t>
            </a:fld>
            <a:endParaRPr lang="en-US"/>
          </a:p>
        </p:txBody>
      </p:sp>
    </p:spTree>
    <p:extLst>
      <p:ext uri="{BB962C8B-B14F-4D97-AF65-F5344CB8AC3E}">
        <p14:creationId xmlns="" xmlns:p14="http://schemas.microsoft.com/office/powerpoint/2010/main" val="302367186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987301092"/>
              </p:ext>
            </p:extLst>
          </p:nvPr>
        </p:nvGraphicFramePr>
        <p:xfrm>
          <a:off x="1620982" y="737800"/>
          <a:ext cx="7910946" cy="4276725"/>
        </p:xfrm>
        <a:graphic>
          <a:graphicData uri="http://schemas.openxmlformats.org/drawingml/2006/table">
            <a:tbl>
              <a:tblPr>
                <a:tableStyleId>{5C22544A-7EE6-4342-B048-85BDC9FD1C3A}</a:tableStyleId>
              </a:tblPr>
              <a:tblGrid>
                <a:gridCol w="7910946"/>
              </a:tblGrid>
              <a:tr h="2876085">
                <a:tc>
                  <a:txBody>
                    <a:bodyPr/>
                    <a:lstStyle/>
                    <a:p>
                      <a:pPr algn="ctr" fontAlgn="b"/>
                      <a:r>
                        <a:rPr lang="id-ID" sz="2800" b="1" i="0" u="sng" strike="noStrike" dirty="0" smtClean="0">
                          <a:solidFill>
                            <a:schemeClr val="bg2"/>
                          </a:solidFill>
                          <a:effectLst/>
                          <a:latin typeface="+mn-lt"/>
                        </a:rPr>
                        <a:t>Alamat</a:t>
                      </a:r>
                      <a:r>
                        <a:rPr lang="id-ID" sz="2800" b="1" i="0" u="sng" strike="noStrike" baseline="0" dirty="0" smtClean="0">
                          <a:solidFill>
                            <a:schemeClr val="bg2"/>
                          </a:solidFill>
                          <a:effectLst/>
                          <a:latin typeface="+mn-lt"/>
                        </a:rPr>
                        <a:t> Instruktur Bimtek AIPT:</a:t>
                      </a:r>
                    </a:p>
                    <a:p>
                      <a:pPr algn="ctr" fontAlgn="b"/>
                      <a:endParaRPr lang="id-ID" sz="2800" b="0" i="0" u="sng" strike="noStrike" baseline="0" dirty="0" smtClean="0">
                        <a:solidFill>
                          <a:schemeClr val="bg1"/>
                        </a:solidFill>
                        <a:effectLst/>
                        <a:latin typeface="+mn-lt"/>
                      </a:endParaRPr>
                    </a:p>
                    <a:p>
                      <a:pPr algn="ctr" fontAlgn="b"/>
                      <a:r>
                        <a:rPr lang="id-ID" sz="2800" b="1" i="0" u="sng" strike="noStrike" baseline="0" dirty="0" smtClean="0">
                          <a:solidFill>
                            <a:schemeClr val="bg2"/>
                          </a:solidFill>
                          <a:effectLst/>
                          <a:latin typeface="+mn-lt"/>
                        </a:rPr>
                        <a:t>Prof. Ir. Jamasri, Ph.D.</a:t>
                      </a:r>
                    </a:p>
                    <a:p>
                      <a:pPr algn="ctr" fontAlgn="b"/>
                      <a:r>
                        <a:rPr lang="id-ID" sz="2800" b="0" i="0" u="sng" strike="noStrike" baseline="0" dirty="0" smtClean="0">
                          <a:solidFill>
                            <a:schemeClr val="bg1"/>
                          </a:solidFill>
                          <a:effectLst/>
                          <a:latin typeface="+mn-lt"/>
                        </a:rPr>
                        <a:t>Departemen Teknik Mesin dan Industri</a:t>
                      </a:r>
                    </a:p>
                    <a:p>
                      <a:pPr algn="ctr" fontAlgn="b"/>
                      <a:r>
                        <a:rPr lang="id-ID" sz="2800" b="0" i="0" u="sng" strike="noStrike" baseline="0" dirty="0" smtClean="0">
                          <a:solidFill>
                            <a:schemeClr val="bg1"/>
                          </a:solidFill>
                          <a:effectLst/>
                          <a:latin typeface="+mn-lt"/>
                        </a:rPr>
                        <a:t>Fakultas Teknik UGM</a:t>
                      </a:r>
                    </a:p>
                    <a:p>
                      <a:pPr algn="ctr" fontAlgn="b"/>
                      <a:r>
                        <a:rPr lang="id-ID" sz="2800" b="0" i="0" u="sng" strike="noStrike" baseline="0" dirty="0" smtClean="0">
                          <a:solidFill>
                            <a:schemeClr val="bg1"/>
                          </a:solidFill>
                          <a:effectLst/>
                          <a:latin typeface="+mn-lt"/>
                        </a:rPr>
                        <a:t>Jl. Grafika 2 Kampus UGM</a:t>
                      </a:r>
                    </a:p>
                    <a:p>
                      <a:pPr algn="ctr" fontAlgn="b"/>
                      <a:r>
                        <a:rPr lang="id-ID" sz="2800" b="0" i="0" u="sng" strike="noStrike" baseline="0" dirty="0" smtClean="0">
                          <a:solidFill>
                            <a:schemeClr val="bg1"/>
                          </a:solidFill>
                          <a:effectLst/>
                          <a:latin typeface="+mn-lt"/>
                        </a:rPr>
                        <a:t>Yogyakarta 55284</a:t>
                      </a:r>
                    </a:p>
                    <a:p>
                      <a:pPr algn="ctr" fontAlgn="b"/>
                      <a:endParaRPr lang="id-ID" sz="2800" b="0" i="0" u="sng" strike="noStrike" baseline="0" dirty="0" smtClean="0">
                        <a:solidFill>
                          <a:schemeClr val="bg1"/>
                        </a:solidFill>
                        <a:effectLst/>
                        <a:latin typeface="+mn-lt"/>
                      </a:endParaRPr>
                    </a:p>
                    <a:p>
                      <a:pPr algn="ctr" fontAlgn="b"/>
                      <a:r>
                        <a:rPr lang="id-ID" sz="2800" b="0" i="0" u="sng" strike="noStrike" baseline="0" dirty="0" smtClean="0">
                          <a:solidFill>
                            <a:schemeClr val="bg1"/>
                          </a:solidFill>
                          <a:effectLst/>
                          <a:latin typeface="+mn-lt"/>
                        </a:rPr>
                        <a:t>Email: </a:t>
                      </a:r>
                      <a:r>
                        <a:rPr lang="id-ID" sz="2800" b="1" i="0" u="sng" strike="noStrike" baseline="0" dirty="0" smtClean="0">
                          <a:solidFill>
                            <a:schemeClr val="bg1"/>
                          </a:solidFill>
                          <a:effectLst/>
                          <a:latin typeface="+mn-lt"/>
                          <a:hlinkClick r:id="rId2"/>
                        </a:rPr>
                        <a:t>jamasri@ugm.ac.id</a:t>
                      </a:r>
                      <a:endParaRPr lang="id-ID" sz="2800" b="1" i="0" u="sng" strike="noStrike" baseline="0" dirty="0" smtClean="0">
                        <a:solidFill>
                          <a:schemeClr val="bg1"/>
                        </a:solidFill>
                        <a:effectLst/>
                        <a:latin typeface="+mn-lt"/>
                      </a:endParaRPr>
                    </a:p>
                    <a:p>
                      <a:pPr algn="ctr" fontAlgn="b"/>
                      <a:r>
                        <a:rPr lang="id-ID" sz="2800" b="0" i="0" u="sng" strike="noStrike" baseline="0" dirty="0" smtClean="0">
                          <a:solidFill>
                            <a:schemeClr val="bg1"/>
                          </a:solidFill>
                          <a:effectLst/>
                          <a:latin typeface="+mn-lt"/>
                        </a:rPr>
                        <a:t>WA: 081225756140</a:t>
                      </a:r>
                    </a:p>
                  </a:txBody>
                  <a:tcPr marL="9525" marR="9525" marT="9525" marB="0" anchor="b">
                    <a:solidFill>
                      <a:schemeClr val="accent3">
                        <a:lumMod val="40000"/>
                        <a:lumOff val="60000"/>
                      </a:schemeClr>
                    </a:solidFill>
                  </a:tcPr>
                </a:tc>
              </a:tr>
            </a:tbl>
          </a:graphicData>
        </a:graphic>
      </p:graphicFrame>
      <p:sp>
        <p:nvSpPr>
          <p:cNvPr id="5" name="Slide Number Placeholder 4"/>
          <p:cNvSpPr>
            <a:spLocks noGrp="1"/>
          </p:cNvSpPr>
          <p:nvPr>
            <p:ph type="sldNum" sz="quarter" idx="12"/>
          </p:nvPr>
        </p:nvSpPr>
        <p:spPr/>
        <p:txBody>
          <a:bodyPr/>
          <a:lstStyle/>
          <a:p>
            <a:fld id="{F173A9D0-1A36-4B24-B117-D76BD841B7CF}" type="slidenum">
              <a:rPr lang="en-US" smtClean="0"/>
              <a:pPr/>
              <a:t>99</a:t>
            </a:fld>
            <a:endParaRPr lang="en-US"/>
          </a:p>
        </p:txBody>
      </p:sp>
      <p:sp>
        <p:nvSpPr>
          <p:cNvPr id="7" name="Date Placeholder 6"/>
          <p:cNvSpPr>
            <a:spLocks noGrp="1"/>
          </p:cNvSpPr>
          <p:nvPr>
            <p:ph type="dt" sz="half" idx="10"/>
          </p:nvPr>
        </p:nvSpPr>
        <p:spPr/>
        <p:txBody>
          <a:bodyPr/>
          <a:lstStyle/>
          <a:p>
            <a:fld id="{11A82C47-68F8-4038-8953-7A6AB9430D7D}" type="datetime1">
              <a:rPr lang="id-ID" smtClean="0"/>
              <a:pPr/>
              <a:t>12/01/2017</a:t>
            </a:fld>
            <a:endParaRPr lang="en-US"/>
          </a:p>
        </p:txBody>
      </p:sp>
      <p:sp>
        <p:nvSpPr>
          <p:cNvPr id="8" name="Footer Placeholder 2"/>
          <p:cNvSpPr>
            <a:spLocks noGrp="1"/>
          </p:cNvSpPr>
          <p:nvPr>
            <p:ph type="ftr" sz="quarter" idx="11"/>
          </p:nvPr>
        </p:nvSpPr>
        <p:spPr>
          <a:xfrm>
            <a:off x="4775358" y="6350634"/>
            <a:ext cx="3859795" cy="304801"/>
          </a:xfrm>
        </p:spPr>
        <p:txBody>
          <a:bodyPr/>
          <a:lstStyle/>
          <a:p>
            <a:r>
              <a:rPr lang="en-US" smtClean="0"/>
              <a:t>Pendampingan Pengisian Borang AIPT KEMENKES 2016</a:t>
            </a:r>
            <a:endParaRPr lang="en-US"/>
          </a:p>
        </p:txBody>
      </p:sp>
    </p:spTree>
    <p:extLst>
      <p:ext uri="{BB962C8B-B14F-4D97-AF65-F5344CB8AC3E}">
        <p14:creationId xmlns="" xmlns:p14="http://schemas.microsoft.com/office/powerpoint/2010/main" val="20818318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1283</TotalTime>
  <Words>5447</Words>
  <Application>Microsoft Office PowerPoint</Application>
  <PresentationFormat>Custom</PresentationFormat>
  <Paragraphs>2444</Paragraphs>
  <Slides>99</Slides>
  <Notes>1</Notes>
  <HiddenSlides>0</HiddenSlides>
  <MMClips>0</MMClips>
  <ScaleCrop>false</ScaleCrop>
  <HeadingPairs>
    <vt:vector size="4" baseType="variant">
      <vt:variant>
        <vt:lpstr>Theme</vt:lpstr>
      </vt:variant>
      <vt:variant>
        <vt:i4>1</vt:i4>
      </vt:variant>
      <vt:variant>
        <vt:lpstr>Slide Titles</vt:lpstr>
      </vt:variant>
      <vt:variant>
        <vt:i4>99</vt:i4>
      </vt:variant>
    </vt:vector>
  </HeadingPairs>
  <TitlesOfParts>
    <vt:vector size="100" baseType="lpstr">
      <vt:lpstr>Ion</vt:lpstr>
      <vt:lpstr>WORKSHOP PENDAMPINGAN PENGISIAN BORANG AKREDITASI INSTITUSI PERGURUAN TINGGI (AIPT)  oleh:  Prof. Ir. Jamasri, Ph.D. ASESOR BAN PT Departemen Teknik Mesin dan Industri Fakutas Teknik UGM email: jamasri@ugm.ac.id</vt:lpstr>
      <vt:lpstr>STANDAR 1: Visi, Misi, Tujuan, Sasaran &amp; Strategi       Pencapaian</vt:lpstr>
      <vt:lpstr>STANDAR 1: Visi, Misi, Tujuan, Sasaran &amp; Strategi Pencapaian</vt:lpstr>
      <vt:lpstr>Slide 4</vt:lpstr>
      <vt:lpstr>Slide 5</vt:lpstr>
      <vt:lpstr>STANDAR 2: Tata Pamong</vt:lpstr>
      <vt:lpstr>STANDAR 2</vt:lpstr>
      <vt:lpstr>Standar 2.</vt:lpstr>
      <vt:lpstr>Standar 2.</vt:lpstr>
      <vt:lpstr>Standar 2.</vt:lpstr>
      <vt:lpstr>Standar 2.</vt:lpstr>
      <vt:lpstr>Standar 2.</vt:lpstr>
      <vt:lpstr>Standar 2.</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3.2.1b Tuliskan data jumlah mahasiswa dan lulusan program pendidikan magister (S-2)  lima tahun terakhir dengan mengikuti format tabel berikut. </vt:lpstr>
      <vt:lpstr>3.2.1c Tuliskan data jumlah mahasiswa dan lulusan program pendidikan doktor (S-3) enam  tahun terakhir dengan mengikuti format tabel berikut</vt:lpstr>
      <vt:lpstr>3.2.2. Tuliskan rata-rata masa studi mahasiswa dan IPK lulusan dalam tabel berikut. </vt:lpstr>
      <vt:lpstr>Slide 37</vt:lpstr>
      <vt:lpstr>3.2.4 Jelaskan pelaksanaan studi pelacakan, hasil evaluasi dalam lima tahun terakhir, dan tindak lanjut dari evaluasi terhadap peningkatan mutu lulusan  a.  Mekanisme pelaksanaan studi pelacakan, b.  Hasil evaluasi dalam 5 tahun terakhir, dan  c.  Tindak lanjut dari evaluasi terhadap peningkatan mutu lulusan  </vt:lpstr>
      <vt:lpstr>Slide 39</vt:lpstr>
      <vt:lpstr>Slide 40</vt:lpstr>
      <vt:lpstr>Slide 41</vt:lpstr>
      <vt:lpstr>4.3.1 Dosen tetap </vt:lpstr>
      <vt:lpstr>4.3.2 Dosen tidak tetap </vt:lpstr>
      <vt:lpstr>4.4  Kegiatan peningkatan sumber daya manusia (dosen) dalam tiga tahun terakhir </vt:lpstr>
      <vt:lpstr>4.5.1 Tuliskan data tenaga kependidikan yang ada di institusi yang melayani mahasiswa dengan mengikuti format tabel berikut. </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6.1.4  Tuliskan realisasi penerimaan dana (termasuk hibah) dalam juta rupiah,  selama tiga tahun terakhir, pada tabel berikut. </vt:lpstr>
      <vt:lpstr>6.1.5 Tuliskan penggunaan dana yang diterima pada Tabel 6.2.2 selama tiga tahun  terakhir  pada tabel berikut. </vt:lpstr>
      <vt:lpstr>6.1.6  Tuliskan dana untuk kegiatan penelitian dalam tiga tahun terakhir dengan mengikuti format tabel berikut. </vt:lpstr>
      <vt:lpstr>6.1.7 Tuliskan dana yang diperoleh dari/untuk kegiatan pelayanan/pengabdian kepada masyarakat pada tiga tahun terakhir dengan mengikuti format tabel berikut.</vt:lpstr>
      <vt:lpstr>Slide 63</vt:lpstr>
      <vt:lpstr>Slide 64</vt:lpstr>
      <vt:lpstr>Slide 65</vt:lpstr>
      <vt:lpstr>6.2.3. Prasarana untuk kegiatan akademik dan non-akademik    Prasarana untuk kegiatan akademik dan non-akademik (isi dengan lengkap Tabel: </vt:lpstr>
      <vt:lpstr>Tabel A. data prasarana (kantor, ruang kelas, ruang laboratorium, studio, ruang perpustakaan, kebun percobaan, ruang dosen)</vt:lpstr>
      <vt:lpstr>Tabel B. Prasarana Pendukung</vt:lpstr>
      <vt:lpstr>6.2.4  Prasarana tambahan yang dikelola dalam 3 tahun terakhir dan rencana investasi untuk prasarana dalam 5 tahun mendatang </vt:lpstr>
      <vt:lpstr>6.2.5  Pustaka</vt:lpstr>
      <vt:lpstr>6.2.6. Jelaskan pula aksesibilitas dan pemanfaatan pustaka di atas </vt:lpstr>
      <vt:lpstr>Slide 72</vt:lpstr>
      <vt:lpstr>Slide 73</vt:lpstr>
      <vt:lpstr>Slide 74</vt:lpstr>
      <vt:lpstr>Slide 75</vt:lpstr>
      <vt:lpstr>Slide 76</vt:lpstr>
      <vt:lpstr>6.3.7. Aksesibiltas Data</vt:lpstr>
      <vt:lpstr>Slide 78</vt:lpstr>
      <vt:lpstr>Slide 79</vt:lpstr>
      <vt:lpstr>7.1.2   Jumlah judul penelitian* yang dilakukan oleh dosen tetap selama 3 tahun terakhir. </vt:lpstr>
      <vt:lpstr>7.1.3  Judul artikel ilmiah/karya ilmiah/karya seni/buku yang dihasilkan selama 3 tahun terakhir oleh dosen tetap</vt:lpstr>
      <vt:lpstr>Slide 82</vt:lpstr>
      <vt:lpstr>7.1.5.  Karya dosen dan atau mahasiswa selama 3 tahun terakhir </vt:lpstr>
      <vt:lpstr>7.1.6. Jelaskan kebijakan dan upaya yang dilakukan oleh institusi dalam menjamin keberlanjutan penelitian, yang  mencakup informasi tentang agenda penelitian, dukungan SDM, prasarana dan sarana, jejaring penelitian, dan pencarian berbagai sumber dana penelitian </vt:lpstr>
      <vt:lpstr>Slide 85</vt:lpstr>
      <vt:lpstr>7.2.2. Jumlah kegiatan PkM* berdasarkan sumber pembiayaan selama 3 tahun terakhir yang dilakukan oleh</vt:lpstr>
      <vt:lpstr>Slide 87</vt:lpstr>
      <vt:lpstr>Slide 88</vt:lpstr>
      <vt:lpstr>7.3.2.  Tuliskan instansi dalam negeri yang menjalin kerjasama* yang terkait dengan institusi perguruan tinggi dalam 3 tahun terakhir</vt:lpstr>
      <vt:lpstr>7.3.3.  Kerjasama * instansi luar negeri yang terkait dengan institusi perguruan tinggi/jurusan dalam 3 tahun terakhir</vt:lpstr>
      <vt:lpstr>Slide 91</vt:lpstr>
      <vt:lpstr>Slide 92</vt:lpstr>
      <vt:lpstr>EVALUASI DIRI</vt:lpstr>
      <vt:lpstr>BUTIR 1. Akurasi dan kelengkapan data serta informasi  yang digunakan utk menyusun laporan evaluasi diri</vt:lpstr>
      <vt:lpstr>Slide 95</vt:lpstr>
      <vt:lpstr>Slide 96</vt:lpstr>
      <vt:lpstr>Slide 97</vt:lpstr>
      <vt:lpstr>PENILAIAN</vt:lpstr>
      <vt:lpstr>Slide 99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BORANG AKREDITASI ISNTITUSI PERGURUAN TINGGI</dc:title>
  <dc:creator>pascadir</dc:creator>
  <cp:lastModifiedBy>lenovo</cp:lastModifiedBy>
  <cp:revision>95</cp:revision>
  <dcterms:created xsi:type="dcterms:W3CDTF">2014-09-09T21:37:35Z</dcterms:created>
  <dcterms:modified xsi:type="dcterms:W3CDTF">2017-01-12T01:36:18Z</dcterms:modified>
</cp:coreProperties>
</file>